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0"/>
  </p:notesMasterIdLst>
  <p:handoutMasterIdLst>
    <p:handoutMasterId r:id="rId11"/>
  </p:handoutMasterIdLst>
  <p:sldIdLst>
    <p:sldId id="340" r:id="rId2"/>
    <p:sldId id="271" r:id="rId3"/>
    <p:sldId id="319" r:id="rId4"/>
    <p:sldId id="341" r:id="rId5"/>
    <p:sldId id="342" r:id="rId6"/>
    <p:sldId id="343" r:id="rId7"/>
    <p:sldId id="344" r:id="rId8"/>
    <p:sldId id="30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F9ED48B-E8B5-44F5-9136-ADA448B0AD94}">
          <p14:sldIdLst>
            <p14:sldId id="340"/>
            <p14:sldId id="271"/>
            <p14:sldId id="319"/>
            <p14:sldId id="341"/>
            <p14:sldId id="342"/>
            <p14:sldId id="343"/>
            <p14:sldId id="344"/>
            <p14:sldId id="30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hael Noll" initials="MN" lastIdx="4" clrIdx="0">
    <p:extLst>
      <p:ext uri="{19B8F6BF-5375-455C-9EA6-DF929625EA0E}">
        <p15:presenceInfo xmlns:p15="http://schemas.microsoft.com/office/powerpoint/2012/main" userId="bef1d86447e0c26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3" autoAdjust="0"/>
    <p:restoredTop sz="94660"/>
  </p:normalViewPr>
  <p:slideViewPr>
    <p:cSldViewPr snapToGrid="0">
      <p:cViewPr varScale="1">
        <p:scale>
          <a:sx n="82" d="100"/>
          <a:sy n="82" d="100"/>
        </p:scale>
        <p:origin x="110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253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00FC0-9E7A-4C53-8A3B-3C3C9A736C4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8944F-81ED-4843-A3E6-D41A69087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714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122B6-E47E-4A80-A9F3-23FD10D674F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1C5CE-222C-4659-9A99-B99FC42AF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527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1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84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66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537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08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0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9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9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455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45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2294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04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850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41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46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17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085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s://creativecommons.org/licenses/by-nc/3.0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lrincondelosnumeros1.blogspot.com/2015/04/conocemos-los-atributos-ligero-y-pesado.html" TargetMode="External"/><Relationship Id="rId5" Type="http://schemas.openxmlformats.org/officeDocument/2006/relationships/image" Target="../media/image9.png"/><Relationship Id="rId4" Type="http://schemas.openxmlformats.org/officeDocument/2006/relationships/hyperlink" Target="https://svgsilh.com/pt/image/1734977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61341C-BA1B-B70D-A0F4-9028755A245B}"/>
              </a:ext>
            </a:extLst>
          </p:cNvPr>
          <p:cNvSpPr txBox="1">
            <a:spLocks/>
          </p:cNvSpPr>
          <p:nvPr/>
        </p:nvSpPr>
        <p:spPr>
          <a:xfrm>
            <a:off x="625151" y="239706"/>
            <a:ext cx="10652448" cy="32166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Bef>
                <a:spcPts val="2400"/>
              </a:spcBef>
            </a:pPr>
            <a:r>
              <a:rPr lang="en-US" sz="8800" i="1" dirty="0">
                <a:solidFill>
                  <a:schemeClr val="tx1"/>
                </a:solidFill>
              </a:rPr>
              <a:t>#Self-Esteem Part 3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1FB9D3-9D2B-1EF8-ED1C-FF3733A39BE3}"/>
              </a:ext>
            </a:extLst>
          </p:cNvPr>
          <p:cNvSpPr txBox="1">
            <a:spLocks/>
          </p:cNvSpPr>
          <p:nvPr/>
        </p:nvSpPr>
        <p:spPr>
          <a:xfrm>
            <a:off x="0" y="4035720"/>
            <a:ext cx="12191999" cy="23658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latin typeface="Trebuchet MS" panose="020B0603020202020204" pitchFamily="34" charset="0"/>
                <a:ea typeface="Microsoft JhengHei Light" panose="020B0304030504040204" pitchFamily="34" charset="-120"/>
              </a:rPr>
              <a:t>Michael Noll            Counseling, LLC</a:t>
            </a:r>
          </a:p>
          <a:p>
            <a:pPr algn="ctr"/>
            <a:endParaRPr lang="en-US" sz="3200" dirty="0">
              <a:latin typeface="Trebuchet MS" panose="020B0603020202020204" pitchFamily="34" charset="0"/>
              <a:ea typeface="Microsoft JhengHei Light" panose="020B0304030504040204" pitchFamily="34" charset="-120"/>
            </a:endParaRPr>
          </a:p>
          <a:p>
            <a:pPr algn="ctr"/>
            <a:endParaRPr lang="en-US" sz="3200" dirty="0">
              <a:latin typeface="Trebuchet MS" panose="020B0603020202020204" pitchFamily="34" charset="0"/>
              <a:ea typeface="Microsoft JhengHei Light" panose="020B0304030504040204" pitchFamily="34" charset="-120"/>
            </a:endParaRPr>
          </a:p>
          <a:p>
            <a:pPr marL="0" indent="0" algn="ctr">
              <a:buNone/>
            </a:pPr>
            <a:r>
              <a:rPr lang="en-US" sz="3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Healthy Interactions Group (HIG)</a:t>
            </a:r>
            <a:endParaRPr lang="en-US" sz="3200" dirty="0">
              <a:latin typeface="Trebuchet MS" panose="020B0603020202020204" pitchFamily="34" charset="0"/>
              <a:ea typeface="Microsoft JhengHei Light" panose="020B0304030504040204" pitchFamily="34" charset="-12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22DB2C-2708-035F-8AD3-4319AC444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67401" y="3656188"/>
            <a:ext cx="1243263" cy="1219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69524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45638"/>
            <a:ext cx="10972800" cy="517162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	</a:t>
            </a:r>
            <a:r>
              <a:rPr lang="en-US" sz="3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</a:t>
            </a: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Time</a:t>
            </a:r>
          </a:p>
          <a:p>
            <a:r>
              <a:rPr lang="en-US" sz="3000" dirty="0">
                <a:latin typeface="Tahoma"/>
                <a:ea typeface="Tahoma"/>
                <a:cs typeface="Tahoma"/>
              </a:rPr>
              <a:t>How to Build Self-Esteem</a:t>
            </a:r>
          </a:p>
          <a:p>
            <a:pPr lvl="1"/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Unconditional Human Worth </a:t>
            </a:r>
          </a:p>
          <a:p>
            <a:pPr lvl="1"/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Unconditional Love</a:t>
            </a:r>
          </a:p>
          <a:p>
            <a:pPr lvl="1"/>
            <a:r>
              <a:rPr lang="en-US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Growing</a:t>
            </a:r>
          </a:p>
          <a:p>
            <a:pPr marL="0" indent="0">
              <a:buNone/>
            </a:pPr>
            <a:b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Time</a:t>
            </a:r>
          </a:p>
          <a:p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Positive Side of Neutral</a:t>
            </a:r>
          </a:p>
          <a:p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Cognitive Distortions (</a:t>
            </a:r>
            <a:r>
              <a:rPr lang="en-US" sz="3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a.k.a. Thinking Errors or </a:t>
            </a:r>
            <a:r>
              <a:rPr lang="en-US" sz="30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Stinkin</a:t>
            </a:r>
            <a:r>
              <a:rPr lang="en-US" sz="3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 </a:t>
            </a:r>
            <a:r>
              <a:rPr lang="en-US" sz="30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Thinkin</a:t>
            </a:r>
            <a:r>
              <a:rPr lang="en-US" sz="30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</a:t>
            </a:r>
            <a:r>
              <a:rPr lang="en-US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B51E85-41F2-42B7-085F-3BEE3E061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0F974CC-B28A-8C66-EC3E-F45E3000F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1560" y="367943"/>
            <a:ext cx="8949612" cy="72778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Where We Going Today??</a:t>
            </a:r>
          </a:p>
        </p:txBody>
      </p:sp>
    </p:spTree>
    <p:extLst>
      <p:ext uri="{BB962C8B-B14F-4D97-AF65-F5344CB8AC3E}">
        <p14:creationId xmlns:p14="http://schemas.microsoft.com/office/powerpoint/2010/main" val="341052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893" y="1105062"/>
            <a:ext cx="11682841" cy="576226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800" b="1" i="1" dirty="0">
                <a:ea typeface="Tahoma" panose="020B0604030504040204" pitchFamily="34" charset="0"/>
                <a:cs typeface="Tahoma" panose="020B0604030504040204" pitchFamily="34" charset="0"/>
              </a:rPr>
              <a:t>The Positive Side of Neutral</a:t>
            </a:r>
          </a:p>
          <a:p>
            <a:pPr>
              <a:spcBef>
                <a:spcPts val="0"/>
              </a:spcBef>
            </a:pPr>
            <a:endParaRPr lang="en-US" sz="2800" i="1" dirty="0">
              <a:latin typeface="Tahoma"/>
              <a:ea typeface="Tahoma"/>
              <a:cs typeface="Tahoma"/>
            </a:endParaRPr>
          </a:p>
          <a:p>
            <a:pPr>
              <a:spcBef>
                <a:spcPts val="0"/>
              </a:spcBef>
            </a:pPr>
            <a:endParaRPr lang="en-US" sz="2800" i="1" dirty="0">
              <a:latin typeface="Tahoma"/>
              <a:ea typeface="Tahoma"/>
              <a:cs typeface="Tahom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BCB169-6F32-9B6A-A067-57BE00854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1B445E-F7F8-3A6A-6489-8A4AE9A0FCC9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So…I Know It All Now, Right?!</a:t>
            </a:r>
            <a:endParaRPr lang="en-US" sz="38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3042B1-B390-6B53-F6C9-A43C57400E09}"/>
              </a:ext>
            </a:extLst>
          </p:cNvPr>
          <p:cNvSpPr txBox="1"/>
          <p:nvPr/>
        </p:nvSpPr>
        <p:spPr>
          <a:xfrm>
            <a:off x="1268296" y="1883227"/>
            <a:ext cx="1647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Fear of Judgement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Recognize </a:t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Irrationality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0BD633-F162-7ED0-399F-B1183EF0B240}"/>
              </a:ext>
            </a:extLst>
          </p:cNvPr>
          <p:cNvSpPr txBox="1"/>
          <p:nvPr/>
        </p:nvSpPr>
        <p:spPr>
          <a:xfrm>
            <a:off x="1097403" y="5658038"/>
            <a:ext cx="1988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-Feel Judged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-Feel Rejected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B9FDA-B9F4-FC25-2EC0-31EA3EF2FBF1}"/>
              </a:ext>
            </a:extLst>
          </p:cNvPr>
          <p:cNvSpPr txBox="1"/>
          <p:nvPr/>
        </p:nvSpPr>
        <p:spPr>
          <a:xfrm>
            <a:off x="3040529" y="1909769"/>
            <a:ext cx="21840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Treatment </a:t>
            </a:r>
            <a:b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of Self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-Give me a break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-I’m human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90D6C5-8645-5F24-B8CF-AAED5760A8C1}"/>
              </a:ext>
            </a:extLst>
          </p:cNvPr>
          <p:cNvSpPr txBox="1"/>
          <p:nvPr/>
        </p:nvSpPr>
        <p:spPr>
          <a:xfrm>
            <a:off x="2950407" y="5707478"/>
            <a:ext cx="2470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-Hard on Myself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-Should be Perfect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113A7D-9D0D-D1B7-B3FD-8F2722BE1EF7}"/>
              </a:ext>
            </a:extLst>
          </p:cNvPr>
          <p:cNvSpPr txBox="1"/>
          <p:nvPr/>
        </p:nvSpPr>
        <p:spPr>
          <a:xfrm>
            <a:off x="5130973" y="1967206"/>
            <a:ext cx="2694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Perception </a:t>
            </a:r>
            <a:b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of the World </a:t>
            </a:r>
          </a:p>
          <a:p>
            <a:pPr algn="ctr"/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-Positive Side of Neutral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A64F34-8A9F-7BF4-B1DA-47A328B5CC9F}"/>
              </a:ext>
            </a:extLst>
          </p:cNvPr>
          <p:cNvSpPr txBox="1"/>
          <p:nvPr/>
        </p:nvSpPr>
        <p:spPr>
          <a:xfrm>
            <a:off x="5299595" y="5725652"/>
            <a:ext cx="2356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-Negative Perspective and Focus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E007D0-3170-5CF0-8BDE-13F0392CFCAF}"/>
              </a:ext>
            </a:extLst>
          </p:cNvPr>
          <p:cNvSpPr txBox="1"/>
          <p:nvPr/>
        </p:nvSpPr>
        <p:spPr>
          <a:xfrm>
            <a:off x="7728017" y="1897316"/>
            <a:ext cx="1917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View of the Past 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-Internal</a:t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-External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AE994C-353C-C8C6-6404-6332A838B649}"/>
              </a:ext>
            </a:extLst>
          </p:cNvPr>
          <p:cNvSpPr txBox="1"/>
          <p:nvPr/>
        </p:nvSpPr>
        <p:spPr>
          <a:xfrm>
            <a:off x="7499999" y="5725652"/>
            <a:ext cx="2356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-Regret Choices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-Angry about things done to me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66CBCB-1EE5-0A8A-EEC8-0D7C5E93B82F}"/>
              </a:ext>
            </a:extLst>
          </p:cNvPr>
          <p:cNvSpPr txBox="1"/>
          <p:nvPr/>
        </p:nvSpPr>
        <p:spPr>
          <a:xfrm>
            <a:off x="9603472" y="2017030"/>
            <a:ext cx="2356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Success/Failure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-See Successes</a:t>
            </a:r>
            <a:b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-Accept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51BD69-5695-F704-74C2-9BCF412D42E5}"/>
              </a:ext>
            </a:extLst>
          </p:cNvPr>
          <p:cNvSpPr txBox="1"/>
          <p:nvPr/>
        </p:nvSpPr>
        <p:spPr>
          <a:xfrm>
            <a:off x="9782322" y="5688815"/>
            <a:ext cx="2356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-Feel Like a Failure</a:t>
            </a:r>
          </a:p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-Not Special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ACBD6A-721D-A104-CA6A-E88359C96BB2}"/>
              </a:ext>
            </a:extLst>
          </p:cNvPr>
          <p:cNvGrpSpPr/>
          <p:nvPr/>
        </p:nvGrpSpPr>
        <p:grpSpPr>
          <a:xfrm>
            <a:off x="2034992" y="3056961"/>
            <a:ext cx="107575" cy="2528340"/>
            <a:chOff x="2653553" y="3164541"/>
            <a:chExt cx="107575" cy="2528340"/>
          </a:xfrm>
        </p:grpSpPr>
        <p:sp>
          <p:nvSpPr>
            <p:cNvPr id="16" name="Arrow: Up 15">
              <a:extLst>
                <a:ext uri="{FF2B5EF4-FFF2-40B4-BE49-F238E27FC236}">
                  <a16:creationId xmlns:a16="http://schemas.microsoft.com/office/drawing/2014/main" id="{12633A90-09C0-46C5-40ED-FF9405E41192}"/>
                </a:ext>
              </a:extLst>
            </p:cNvPr>
            <p:cNvSpPr/>
            <p:nvPr/>
          </p:nvSpPr>
          <p:spPr>
            <a:xfrm>
              <a:off x="2653554" y="3164541"/>
              <a:ext cx="107574" cy="2165647"/>
            </a:xfrm>
            <a:prstGeom prst="up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  <p:sp>
          <p:nvSpPr>
            <p:cNvPr id="17" name="Arrow: Up 16">
              <a:extLst>
                <a:ext uri="{FF2B5EF4-FFF2-40B4-BE49-F238E27FC236}">
                  <a16:creationId xmlns:a16="http://schemas.microsoft.com/office/drawing/2014/main" id="{1A894BDE-7B03-3CDA-A47D-CCFE8455DEDB}"/>
                </a:ext>
              </a:extLst>
            </p:cNvPr>
            <p:cNvSpPr/>
            <p:nvPr/>
          </p:nvSpPr>
          <p:spPr>
            <a:xfrm rot="10800000">
              <a:off x="2653553" y="3527234"/>
              <a:ext cx="107574" cy="2165647"/>
            </a:xfrm>
            <a:prstGeom prst="up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748807D-725D-4F02-EFE5-EDDFBBFE25BF}"/>
              </a:ext>
            </a:extLst>
          </p:cNvPr>
          <p:cNvGrpSpPr/>
          <p:nvPr/>
        </p:nvGrpSpPr>
        <p:grpSpPr>
          <a:xfrm>
            <a:off x="4080973" y="3054083"/>
            <a:ext cx="107575" cy="2528340"/>
            <a:chOff x="2653553" y="3164541"/>
            <a:chExt cx="107575" cy="2528340"/>
          </a:xfrm>
        </p:grpSpPr>
        <p:sp>
          <p:nvSpPr>
            <p:cNvPr id="19" name="Arrow: Up 18">
              <a:extLst>
                <a:ext uri="{FF2B5EF4-FFF2-40B4-BE49-F238E27FC236}">
                  <a16:creationId xmlns:a16="http://schemas.microsoft.com/office/drawing/2014/main" id="{7275646F-7AE0-3441-7EAB-5A38504AC5C4}"/>
                </a:ext>
              </a:extLst>
            </p:cNvPr>
            <p:cNvSpPr/>
            <p:nvPr/>
          </p:nvSpPr>
          <p:spPr>
            <a:xfrm>
              <a:off x="2653554" y="3164541"/>
              <a:ext cx="107574" cy="2165647"/>
            </a:xfrm>
            <a:prstGeom prst="up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  <p:sp>
          <p:nvSpPr>
            <p:cNvPr id="20" name="Arrow: Up 19">
              <a:extLst>
                <a:ext uri="{FF2B5EF4-FFF2-40B4-BE49-F238E27FC236}">
                  <a16:creationId xmlns:a16="http://schemas.microsoft.com/office/drawing/2014/main" id="{7D9D2563-7FBC-F83A-684E-0D66632E0E3B}"/>
                </a:ext>
              </a:extLst>
            </p:cNvPr>
            <p:cNvSpPr/>
            <p:nvPr/>
          </p:nvSpPr>
          <p:spPr>
            <a:xfrm rot="10800000">
              <a:off x="2653553" y="3527234"/>
              <a:ext cx="107574" cy="2165647"/>
            </a:xfrm>
            <a:prstGeom prst="up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0C59202-A022-B53D-076B-D7BABB71EEAC}"/>
              </a:ext>
            </a:extLst>
          </p:cNvPr>
          <p:cNvGrpSpPr/>
          <p:nvPr/>
        </p:nvGrpSpPr>
        <p:grpSpPr>
          <a:xfrm>
            <a:off x="6431469" y="3054084"/>
            <a:ext cx="107575" cy="2528340"/>
            <a:chOff x="2653553" y="3164541"/>
            <a:chExt cx="107575" cy="2528340"/>
          </a:xfrm>
        </p:grpSpPr>
        <p:sp>
          <p:nvSpPr>
            <p:cNvPr id="22" name="Arrow: Up 21">
              <a:extLst>
                <a:ext uri="{FF2B5EF4-FFF2-40B4-BE49-F238E27FC236}">
                  <a16:creationId xmlns:a16="http://schemas.microsoft.com/office/drawing/2014/main" id="{3218250B-E22A-BFA3-0D91-7FCD3FEFC775}"/>
                </a:ext>
              </a:extLst>
            </p:cNvPr>
            <p:cNvSpPr/>
            <p:nvPr/>
          </p:nvSpPr>
          <p:spPr>
            <a:xfrm>
              <a:off x="2653554" y="3164541"/>
              <a:ext cx="107574" cy="2165647"/>
            </a:xfrm>
            <a:prstGeom prst="up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  <p:sp>
          <p:nvSpPr>
            <p:cNvPr id="23" name="Arrow: Up 22">
              <a:extLst>
                <a:ext uri="{FF2B5EF4-FFF2-40B4-BE49-F238E27FC236}">
                  <a16:creationId xmlns:a16="http://schemas.microsoft.com/office/drawing/2014/main" id="{D038962C-35A2-794E-14B6-72165AEF4495}"/>
                </a:ext>
              </a:extLst>
            </p:cNvPr>
            <p:cNvSpPr/>
            <p:nvPr/>
          </p:nvSpPr>
          <p:spPr>
            <a:xfrm rot="10800000">
              <a:off x="2653553" y="3527234"/>
              <a:ext cx="107574" cy="2165647"/>
            </a:xfrm>
            <a:prstGeom prst="up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8526AF3-7863-C093-11DC-615AE4E9B4DC}"/>
              </a:ext>
            </a:extLst>
          </p:cNvPr>
          <p:cNvGrpSpPr/>
          <p:nvPr/>
        </p:nvGrpSpPr>
        <p:grpSpPr>
          <a:xfrm>
            <a:off x="8633016" y="3056961"/>
            <a:ext cx="107575" cy="2528340"/>
            <a:chOff x="2653553" y="3164541"/>
            <a:chExt cx="107575" cy="2528340"/>
          </a:xfrm>
        </p:grpSpPr>
        <p:sp>
          <p:nvSpPr>
            <p:cNvPr id="25" name="Arrow: Up 24">
              <a:extLst>
                <a:ext uri="{FF2B5EF4-FFF2-40B4-BE49-F238E27FC236}">
                  <a16:creationId xmlns:a16="http://schemas.microsoft.com/office/drawing/2014/main" id="{1F28F512-DF1C-63F3-9795-25DFFE2E340A}"/>
                </a:ext>
              </a:extLst>
            </p:cNvPr>
            <p:cNvSpPr/>
            <p:nvPr/>
          </p:nvSpPr>
          <p:spPr>
            <a:xfrm>
              <a:off x="2653554" y="3164541"/>
              <a:ext cx="107574" cy="2165647"/>
            </a:xfrm>
            <a:prstGeom prst="up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  <p:sp>
          <p:nvSpPr>
            <p:cNvPr id="26" name="Arrow: Up 25">
              <a:extLst>
                <a:ext uri="{FF2B5EF4-FFF2-40B4-BE49-F238E27FC236}">
                  <a16:creationId xmlns:a16="http://schemas.microsoft.com/office/drawing/2014/main" id="{4B9765D5-82AC-3406-7A48-2B9A27AB63A5}"/>
                </a:ext>
              </a:extLst>
            </p:cNvPr>
            <p:cNvSpPr/>
            <p:nvPr/>
          </p:nvSpPr>
          <p:spPr>
            <a:xfrm rot="10800000">
              <a:off x="2653553" y="3527234"/>
              <a:ext cx="107574" cy="2165647"/>
            </a:xfrm>
            <a:prstGeom prst="up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9F60490-A186-9415-340E-3A40715A8336}"/>
              </a:ext>
            </a:extLst>
          </p:cNvPr>
          <p:cNvGrpSpPr/>
          <p:nvPr/>
        </p:nvGrpSpPr>
        <p:grpSpPr>
          <a:xfrm>
            <a:off x="10597698" y="3054083"/>
            <a:ext cx="107575" cy="2528340"/>
            <a:chOff x="2653553" y="3164541"/>
            <a:chExt cx="107575" cy="2528340"/>
          </a:xfrm>
        </p:grpSpPr>
        <p:sp>
          <p:nvSpPr>
            <p:cNvPr id="28" name="Arrow: Up 27">
              <a:extLst>
                <a:ext uri="{FF2B5EF4-FFF2-40B4-BE49-F238E27FC236}">
                  <a16:creationId xmlns:a16="http://schemas.microsoft.com/office/drawing/2014/main" id="{1C47A891-660A-6006-A9C0-B782E41FD7FC}"/>
                </a:ext>
              </a:extLst>
            </p:cNvPr>
            <p:cNvSpPr/>
            <p:nvPr/>
          </p:nvSpPr>
          <p:spPr>
            <a:xfrm>
              <a:off x="2653554" y="3164541"/>
              <a:ext cx="107574" cy="2165647"/>
            </a:xfrm>
            <a:prstGeom prst="up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  <p:sp>
          <p:nvSpPr>
            <p:cNvPr id="29" name="Arrow: Up 28">
              <a:extLst>
                <a:ext uri="{FF2B5EF4-FFF2-40B4-BE49-F238E27FC236}">
                  <a16:creationId xmlns:a16="http://schemas.microsoft.com/office/drawing/2014/main" id="{896E98A7-A3DF-B5C8-FAF4-CB8641D710E8}"/>
                </a:ext>
              </a:extLst>
            </p:cNvPr>
            <p:cNvSpPr/>
            <p:nvPr/>
          </p:nvSpPr>
          <p:spPr>
            <a:xfrm rot="10800000">
              <a:off x="2653553" y="3527234"/>
              <a:ext cx="107574" cy="2165647"/>
            </a:xfrm>
            <a:prstGeom prst="upArrow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C730CA68-10FE-FEF2-781D-CAAF3977C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07574" y="1743265"/>
            <a:ext cx="960639" cy="1297750"/>
          </a:xfrm>
          <a:prstGeom prst="rect">
            <a:avLst/>
          </a:prstGeom>
          <a:noFill/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9E68781-4729-9BFF-606C-87203F79C4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7382" y="5278678"/>
            <a:ext cx="986691" cy="1057457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599C08E-8B05-6559-196D-D99E89BCEA24}"/>
              </a:ext>
            </a:extLst>
          </p:cNvPr>
          <p:cNvSpPr txBox="1"/>
          <p:nvPr/>
        </p:nvSpPr>
        <p:spPr>
          <a:xfrm>
            <a:off x="663496" y="6821982"/>
            <a:ext cx="10104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6" tooltip="https://elrincondelosnumeros1.blogspot.com/2015/04/conocemos-los-atributos-ligero-y-pesado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7" tooltip="https://creativecommons.org/licenses/by-nc/3.0/"/>
              </a:rPr>
              <a:t>CC BY-NC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84205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1D238-09B8-9E58-E825-BCC5FF384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2A173-8961-DDDB-8D8C-84C0EC4FC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45638"/>
            <a:ext cx="10972800" cy="5171627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Dumb question, right?!  Of course there’s more!</a:t>
            </a:r>
          </a:p>
          <a:p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Cognitive Distortions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(a.k.a. 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Thinking Errors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Stinkin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Thinkin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Unhelpful Thinking Styles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Ways our thoughts are biased 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Ways we “make sense” of the world around us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Short Cuts</a:t>
            </a:r>
          </a:p>
          <a:p>
            <a:pPr marL="457200" lvl="1" indent="0">
              <a:buNone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" indent="0">
              <a:buNone/>
            </a:pP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A848A9-28C6-7DF7-2EFE-48AA85B8A4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342F689-5632-013B-6FC2-4D35EFEA2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1560" y="367943"/>
            <a:ext cx="8949612" cy="72778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Anything Else?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CD3710-76DB-1219-5259-350F811530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672" t="12695" r="50386" b="71447"/>
          <a:stretch/>
        </p:blipFill>
        <p:spPr>
          <a:xfrm>
            <a:off x="338594" y="4774627"/>
            <a:ext cx="3340363" cy="1692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57C9C2-45FD-9772-202A-20AD69EAFCA9}"/>
              </a:ext>
            </a:extLst>
          </p:cNvPr>
          <p:cNvSpPr txBox="1"/>
          <p:nvPr/>
        </p:nvSpPr>
        <p:spPr>
          <a:xfrm>
            <a:off x="3814011" y="4782647"/>
            <a:ext cx="81935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or Nothing, Black and White, or Polarized Thinking:</a:t>
            </a:r>
          </a:p>
          <a:p>
            <a:endParaRPr lang="en-US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“I missed one day. Might as well give </a:t>
            </a:r>
            <a:r>
              <a:rPr lang="en-US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up.”One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thing happened. The brain turned it into everything.</a:t>
            </a:r>
            <a:r>
              <a:rPr lang="en-US" sz="22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20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7A2AC-4BB6-ECF6-840E-132946B97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E5AF68-3BB2-16CD-3C67-2BAB31E73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C9B2999-A3D2-B274-406A-DF7A35B11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1560" y="367943"/>
            <a:ext cx="8949612" cy="72778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More? Yes, Please.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8504F5-5497-DE70-0393-6309C543B9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395" t="12728" r="33663" b="71414"/>
          <a:stretch/>
        </p:blipFill>
        <p:spPr>
          <a:xfrm>
            <a:off x="296776" y="1293928"/>
            <a:ext cx="3340363" cy="1692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FBF28CC-E8D5-8622-F009-A405E209D6BD}"/>
              </a:ext>
            </a:extLst>
          </p:cNvPr>
          <p:cNvSpPr txBox="1"/>
          <p:nvPr/>
        </p:nvSpPr>
        <p:spPr>
          <a:xfrm>
            <a:off x="3705776" y="1293981"/>
            <a:ext cx="82897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Overgeneralizing:</a:t>
            </a:r>
            <a:r>
              <a:rPr lang="en-US" sz="2000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</a:t>
            </a:r>
            <a:br>
              <a:rPr lang="en-US" sz="2000" dirty="0">
                <a:latin typeface="Tahoma" panose="020B0604030504040204" pitchFamily="34" charset="0"/>
                <a:ea typeface="Times New Roman" panose="02020603050405020304" pitchFamily="18" charset="0"/>
              </a:rPr>
            </a:br>
            <a:br>
              <a:rPr lang="en-US" sz="2000" dirty="0">
                <a:latin typeface="Tahoma" panose="020B0604030504040204" pitchFamily="34" charset="0"/>
                <a:ea typeface="Times New Roman" panose="02020603050405020304" pitchFamily="18" charset="0"/>
              </a:rPr>
            </a:br>
            <a:r>
              <a:rPr lang="en-US" sz="2000" dirty="0">
                <a:latin typeface="Tahoma" panose="020B0604030504040204" pitchFamily="34" charset="0"/>
                <a:ea typeface="Times New Roman" panose="02020603050405020304" pitchFamily="18" charset="0"/>
              </a:rPr>
              <a:t>Tasha shares an idea in a group, and nobody responds. “Nobody cares what I have to say.”</a:t>
            </a:r>
            <a:endParaRPr lang="en-US" sz="20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C4FEBE-2391-BF5F-1974-79DBC9BA6B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30" t="28719" r="50328" b="55423"/>
          <a:stretch/>
        </p:blipFill>
        <p:spPr>
          <a:xfrm>
            <a:off x="8424781" y="2927868"/>
            <a:ext cx="3340363" cy="1692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8872DE-DAE5-7221-3019-3EC166CD965F}"/>
              </a:ext>
            </a:extLst>
          </p:cNvPr>
          <p:cNvSpPr txBox="1"/>
          <p:nvPr/>
        </p:nvSpPr>
        <p:spPr>
          <a:xfrm>
            <a:off x="296776" y="3143073"/>
            <a:ext cx="78976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Mental Filter: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Taylor gets several positive comments on a presentation. One person points out something they could have done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better.Taylor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goes home thinking, “I screwed that up.”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08D64FE-62B6-11B7-35B4-70E31A8585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401" t="28751" r="33657" b="55391"/>
          <a:stretch/>
        </p:blipFill>
        <p:spPr>
          <a:xfrm>
            <a:off x="296776" y="4890090"/>
            <a:ext cx="3340363" cy="1692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CEF26A0-0878-3029-F4D8-D09C4A882F33}"/>
              </a:ext>
            </a:extLst>
          </p:cNvPr>
          <p:cNvSpPr txBox="1"/>
          <p:nvPr/>
        </p:nvSpPr>
        <p:spPr>
          <a:xfrm>
            <a:off x="3705776" y="4908065"/>
            <a:ext cx="80593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Disqualifying the Positive:</a:t>
            </a:r>
            <a:b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Alex gets several compliments on a new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haircut.“They're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just being nice. It doesn't really look that good.”</a:t>
            </a:r>
          </a:p>
        </p:txBody>
      </p:sp>
    </p:spTree>
    <p:extLst>
      <p:ext uri="{BB962C8B-B14F-4D97-AF65-F5344CB8AC3E}">
        <p14:creationId xmlns:p14="http://schemas.microsoft.com/office/powerpoint/2010/main" val="164479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8BC89-7C6F-9491-8B70-6CCAABFCE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59636A-F04E-39DC-058F-E5DF9509E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1A48A2C-4B38-D20D-2063-24CF280DF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1560" y="367943"/>
            <a:ext cx="8949612" cy="72778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Even More? </a:t>
            </a:r>
            <a:r>
              <a:rPr lang="en-US" dirty="0" err="1">
                <a:solidFill>
                  <a:schemeClr val="tx1"/>
                </a:solidFill>
              </a:rPr>
              <a:t>F’Real</a:t>
            </a:r>
            <a:r>
              <a:rPr lang="en-US" dirty="0">
                <a:solidFill>
                  <a:schemeClr val="tx1"/>
                </a:solidFill>
              </a:rPr>
              <a:t>?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80B66F-7787-F15B-C84F-5C989CB6BC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30" t="44776" r="50328" b="39366"/>
          <a:stretch/>
        </p:blipFill>
        <p:spPr>
          <a:xfrm>
            <a:off x="8490284" y="1272953"/>
            <a:ext cx="3340363" cy="1692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97F22F-272A-D892-CCCB-DC3D9AC37A44}"/>
              </a:ext>
            </a:extLst>
          </p:cNvPr>
          <p:cNvSpPr txBox="1"/>
          <p:nvPr/>
        </p:nvSpPr>
        <p:spPr>
          <a:xfrm>
            <a:off x="260681" y="1264161"/>
            <a:ext cx="81975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Jumping to Conclusions:</a:t>
            </a:r>
          </a:p>
          <a:p>
            <a:endParaRPr lang="en-US" sz="2000" dirty="0">
              <a:effectLst/>
              <a:latin typeface="Tahoma" panose="020B0604030504040204" pitchFamily="34" charset="0"/>
              <a:ea typeface="Times New Roman" panose="02020603050405020304" pitchFamily="18" charset="0"/>
            </a:endParaRPr>
          </a:p>
          <a:p>
            <a:r>
              <a:rPr lang="en-US" sz="2000" dirty="0"/>
              <a:t>Jordan sends a text and doesn't get a response for a few </a:t>
            </a:r>
            <a:r>
              <a:rPr lang="en-US" sz="2000" dirty="0" err="1"/>
              <a:t>hours.“I</a:t>
            </a:r>
            <a:r>
              <a:rPr lang="en-US" sz="2000" dirty="0"/>
              <a:t> must have pissed them off.”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D77F92-3C04-2D05-E717-2C73AA215D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400" t="44569" r="33658" b="39573"/>
          <a:stretch/>
        </p:blipFill>
        <p:spPr>
          <a:xfrm>
            <a:off x="248650" y="3204139"/>
            <a:ext cx="3340363" cy="1692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D566EF-C2B2-F317-9292-D1280341326C}"/>
              </a:ext>
            </a:extLst>
          </p:cNvPr>
          <p:cNvSpPr txBox="1"/>
          <p:nvPr/>
        </p:nvSpPr>
        <p:spPr>
          <a:xfrm>
            <a:off x="4018599" y="3215763"/>
            <a:ext cx="7812048" cy="1261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2000" b="1" i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Magnification and Minimization</a:t>
            </a:r>
            <a:r>
              <a:rPr lang="en-US" sz="2000" i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20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Taylor gets 9 things right and makes 1 </a:t>
            </a:r>
            <a:r>
              <a:rPr lang="en-US" sz="2000" dirty="0" err="1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mistake.“I</a:t>
            </a:r>
            <a:r>
              <a:rPr lang="en-US" sz="20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can't believe I screwed that </a:t>
            </a:r>
            <a:r>
              <a:rPr lang="en-US" sz="2000" dirty="0" err="1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up.”“The</a:t>
            </a:r>
            <a:r>
              <a:rPr lang="en-US" sz="20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other 9 weren't that big a deal.”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843DB1-F18B-82EC-C5D3-B7C3D69081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18" t="60664" r="50640" b="23478"/>
          <a:stretch/>
        </p:blipFill>
        <p:spPr>
          <a:xfrm>
            <a:off x="8406063" y="4987225"/>
            <a:ext cx="3340363" cy="1692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F699C46-5275-C671-677A-8A483CBFBB10}"/>
              </a:ext>
            </a:extLst>
          </p:cNvPr>
          <p:cNvSpPr txBox="1"/>
          <p:nvPr/>
        </p:nvSpPr>
        <p:spPr>
          <a:xfrm>
            <a:off x="260681" y="5176612"/>
            <a:ext cx="79207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Emotional Reasoning</a:t>
            </a:r>
            <a:r>
              <a:rPr lang="en-US" sz="2000" i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Alex feels like a failure after making a </a:t>
            </a:r>
            <a:r>
              <a:rPr lang="en-US" sz="2000" dirty="0" err="1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mistake.“I</a:t>
            </a:r>
            <a:r>
              <a:rPr lang="en-US" sz="2000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feel like a failure, so I must be one.”</a:t>
            </a:r>
          </a:p>
        </p:txBody>
      </p:sp>
    </p:spTree>
    <p:extLst>
      <p:ext uri="{BB962C8B-B14F-4D97-AF65-F5344CB8AC3E}">
        <p14:creationId xmlns:p14="http://schemas.microsoft.com/office/powerpoint/2010/main" val="385484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95F1B-B556-1778-DA18-7D94C84E4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31B4F7-4016-F3B0-EBFD-F3CADC652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B5C1D07-409E-114B-BD07-703BB2A2E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1560" y="367943"/>
            <a:ext cx="8949612" cy="72778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Seriously?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7FB8C1-158A-216A-86FC-F57421E0AE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328" t="60679" r="33730" b="23463"/>
          <a:stretch/>
        </p:blipFill>
        <p:spPr>
          <a:xfrm>
            <a:off x="212558" y="1414243"/>
            <a:ext cx="3340363" cy="1692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FD7CCF4-99FC-EF26-080F-BF6AF4E9D174}"/>
              </a:ext>
            </a:extLst>
          </p:cNvPr>
          <p:cNvSpPr txBox="1"/>
          <p:nvPr/>
        </p:nvSpPr>
        <p:spPr>
          <a:xfrm>
            <a:off x="3621558" y="1423258"/>
            <a:ext cx="83578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Should Statements</a:t>
            </a:r>
            <a:r>
              <a:rPr lang="en-US" sz="2000" i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Morgan's friend cancels plans at the last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minute.“They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should have given me more notice.”</a:t>
            </a:r>
            <a:endParaRPr lang="en-US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ED6F825-97A6-BD41-0FB9-B12FEA66A2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30" t="76659" r="50328" b="7483"/>
          <a:stretch/>
        </p:blipFill>
        <p:spPr>
          <a:xfrm>
            <a:off x="8424780" y="3106776"/>
            <a:ext cx="3340363" cy="1692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7BDB066-92BE-FB2B-ECAB-31930BC64F0A}"/>
              </a:ext>
            </a:extLst>
          </p:cNvPr>
          <p:cNvSpPr txBox="1"/>
          <p:nvPr/>
        </p:nvSpPr>
        <p:spPr>
          <a:xfrm>
            <a:off x="212558" y="3461323"/>
            <a:ext cx="8017042" cy="892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2000" b="1" i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Labeling and Mislabeling</a:t>
            </a:r>
            <a:r>
              <a:rPr lang="en-US" sz="2000" i="1" dirty="0"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: 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Jamie forgets an appointment. → “I'm such an idiot.”</a:t>
            </a:r>
            <a:endParaRPr lang="en-US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2E4F50-1627-B0DE-7BC6-4FB2B7083C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251" t="76722" r="33807" b="7420"/>
          <a:stretch/>
        </p:blipFill>
        <p:spPr>
          <a:xfrm>
            <a:off x="212558" y="4841960"/>
            <a:ext cx="3340363" cy="16925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4D513D1-2994-8BCD-A9F7-BEAC31058D48}"/>
              </a:ext>
            </a:extLst>
          </p:cNvPr>
          <p:cNvSpPr txBox="1"/>
          <p:nvPr/>
        </p:nvSpPr>
        <p:spPr>
          <a:xfrm>
            <a:off x="3621557" y="4871563"/>
            <a:ext cx="8143586" cy="1246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2000" b="1" i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Personalization</a:t>
            </a:r>
            <a:r>
              <a:rPr lang="en-US" sz="2000" i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Riley's teenager gets a bad grade on a </a:t>
            </a:r>
            <a:r>
              <a:rPr lang="en-US" sz="2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test.“I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must be a terrible parent.”</a:t>
            </a:r>
            <a:endParaRPr lang="en-US" sz="20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35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966" y="1229004"/>
            <a:ext cx="10972800" cy="526105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lvl="0" indent="0">
              <a:spcBef>
                <a:spcPts val="0"/>
              </a:spcBef>
              <a:buClr>
                <a:schemeClr val="dk1"/>
              </a:buClr>
              <a:buSzPts val="2600"/>
              <a:buNone/>
            </a:pPr>
            <a:r>
              <a:rPr lang="en-US" sz="2800" b="1" dirty="0">
                <a:latin typeface="Tahoma"/>
                <a:ea typeface="Tahoma"/>
                <a:cs typeface="Tahoma"/>
                <a:sym typeface="Tahoma"/>
              </a:rPr>
              <a:t>Recap</a:t>
            </a:r>
            <a:endParaRPr lang="en-US" sz="2400" dirty="0">
              <a:latin typeface="Tahoma"/>
              <a:ea typeface="Tahoma"/>
              <a:cs typeface="Tahoma"/>
            </a:endParaRPr>
          </a:p>
          <a:p>
            <a:r>
              <a:rPr lang="en-US" sz="3000" dirty="0">
                <a:latin typeface="Tahoma"/>
                <a:ea typeface="Tahoma"/>
                <a:cs typeface="Tahoma"/>
              </a:rPr>
              <a:t>More Self-Esteem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Positive Side of Neutral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Cognitive Distortions (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a.k.a. Thinking Errors or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Stinkin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 </a:t>
            </a:r>
            <a:r>
              <a:rPr lang="en-US" sz="2800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Thinkin</a:t>
            </a:r>
            <a:r>
              <a:rPr lang="en-US" sz="28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’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lvl="2"/>
            <a:endParaRPr lang="en-US" sz="2400" dirty="0">
              <a:latin typeface="Tahoma"/>
              <a:ea typeface="Tahoma"/>
              <a:cs typeface="Tahoma"/>
            </a:endParaRPr>
          </a:p>
          <a:p>
            <a:pPr marL="0" indent="0">
              <a:buNone/>
            </a:pPr>
            <a:r>
              <a:rPr lang="en-US" sz="2800" b="1" dirty="0">
                <a:latin typeface="Tahoma"/>
                <a:ea typeface="Tahoma"/>
                <a:cs typeface="Tahoma"/>
                <a:sym typeface="Tahoma"/>
              </a:rPr>
              <a:t>Next Time</a:t>
            </a:r>
          </a:p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CoDependency</a:t>
            </a:r>
            <a:endParaRPr lang="en-U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600" dirty="0">
                <a:latin typeface="Tahoma"/>
                <a:ea typeface="Tahoma"/>
                <a:cs typeface="Tahoma"/>
              </a:rPr>
              <a:t>Not necessarily what you think it may be </a:t>
            </a:r>
            <a:endParaRPr lang="en-US" sz="2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979D4D-EBBA-567F-62DB-E1AC06835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BA0E81F-3CF4-CD15-5E3E-956FEF77CB11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Done?  Already?! </a:t>
            </a:r>
            <a:endParaRPr lang="en-US" sz="3800" dirty="0">
              <a:solidFill>
                <a:schemeClr val="tx1"/>
              </a:solidFill>
            </a:endParaRPr>
          </a:p>
        </p:txBody>
      </p:sp>
      <p:pic>
        <p:nvPicPr>
          <p:cNvPr id="5" name="Graphic 4" descr="Winking face with no fill">
            <a:extLst>
              <a:ext uri="{FF2B5EF4-FFF2-40B4-BE49-F238E27FC236}">
                <a16:creationId xmlns:a16="http://schemas.microsoft.com/office/drawing/2014/main" id="{FF46DEC0-694B-370A-BD37-8A597A72F2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35252" y="5077326"/>
            <a:ext cx="701842" cy="70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58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76330</TotalTime>
  <Words>524</Words>
  <Application>Microsoft Office PowerPoint</Application>
  <PresentationFormat>Widescreen</PresentationFormat>
  <Paragraphs>79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Calibri</vt:lpstr>
      <vt:lpstr>Century Gothic</vt:lpstr>
      <vt:lpstr>Palatino Linotype</vt:lpstr>
      <vt:lpstr>Tahoma</vt:lpstr>
      <vt:lpstr>Trebuchet MS</vt:lpstr>
      <vt:lpstr>Verdana</vt:lpstr>
      <vt:lpstr>Wingdings 3</vt:lpstr>
      <vt:lpstr>Ion</vt:lpstr>
      <vt:lpstr>PowerPoint Presentation</vt:lpstr>
      <vt:lpstr>Where We Going Today??</vt:lpstr>
      <vt:lpstr>PowerPoint Presentation</vt:lpstr>
      <vt:lpstr>Anything Else?</vt:lpstr>
      <vt:lpstr>More? Yes, Please. </vt:lpstr>
      <vt:lpstr>Even More? F’Real? </vt:lpstr>
      <vt:lpstr>Seriously?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#Codependency  (Self Love Deficit Disorder): Week 2</dc:title>
  <dc:creator>Mchael Noll</dc:creator>
  <cp:lastModifiedBy>Michael Noll Counseling</cp:lastModifiedBy>
  <cp:revision>141</cp:revision>
  <dcterms:created xsi:type="dcterms:W3CDTF">2021-11-16T04:49:44Z</dcterms:created>
  <dcterms:modified xsi:type="dcterms:W3CDTF">2026-09-15T20:18:51Z</dcterms:modified>
</cp:coreProperties>
</file>