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0"/>
  </p:notesMasterIdLst>
  <p:handoutMasterIdLst>
    <p:handoutMasterId r:id="rId11"/>
  </p:handoutMasterIdLst>
  <p:sldIdLst>
    <p:sldId id="340" r:id="rId2"/>
    <p:sldId id="271" r:id="rId3"/>
    <p:sldId id="345" r:id="rId4"/>
    <p:sldId id="352" r:id="rId5"/>
    <p:sldId id="353" r:id="rId6"/>
    <p:sldId id="354" r:id="rId7"/>
    <p:sldId id="355" r:id="rId8"/>
    <p:sldId id="358"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F9ED48B-E8B5-44F5-9136-ADA448B0AD94}">
          <p14:sldIdLst>
            <p14:sldId id="340"/>
            <p14:sldId id="271"/>
            <p14:sldId id="345"/>
            <p14:sldId id="352"/>
            <p14:sldId id="353"/>
            <p14:sldId id="354"/>
            <p14:sldId id="355"/>
            <p14:sldId id="35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hael Noll" initials="MN" lastIdx="4" clrIdx="0">
    <p:extLst>
      <p:ext uri="{19B8F6BF-5375-455C-9EA6-DF929625EA0E}">
        <p15:presenceInfo xmlns:p15="http://schemas.microsoft.com/office/powerpoint/2012/main" userId="bef1d86447e0c26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82" y="72"/>
      </p:cViewPr>
      <p:guideLst/>
    </p:cSldViewPr>
  </p:slideViewPr>
  <p:notesTextViewPr>
    <p:cViewPr>
      <p:scale>
        <a:sx n="3" d="2"/>
        <a:sy n="3" d="2"/>
      </p:scale>
      <p:origin x="0" y="0"/>
    </p:cViewPr>
  </p:notesTextViewPr>
  <p:notesViewPr>
    <p:cSldViewPr snapToGrid="0">
      <p:cViewPr varScale="1">
        <p:scale>
          <a:sx n="76" d="100"/>
          <a:sy n="76" d="100"/>
        </p:scale>
        <p:origin x="253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700FC0-9E7A-4C53-8A3B-3C3C9A736C42}" type="datetimeFigureOut">
              <a:rPr lang="en-US" smtClean="0"/>
              <a:t>5/19/2026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B48944F-81ED-4843-A3E6-D41A6908762D}" type="slidenum">
              <a:rPr lang="en-US" smtClean="0"/>
              <a:t>‹#›</a:t>
            </a:fld>
            <a:endParaRPr lang="en-US"/>
          </a:p>
        </p:txBody>
      </p:sp>
    </p:spTree>
    <p:extLst>
      <p:ext uri="{BB962C8B-B14F-4D97-AF65-F5344CB8AC3E}">
        <p14:creationId xmlns:p14="http://schemas.microsoft.com/office/powerpoint/2010/main" val="1450714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F122B6-E47E-4A80-A9F3-23FD10D674FE}" type="datetimeFigureOut">
              <a:rPr lang="en-US" smtClean="0"/>
              <a:t>5/19/2026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F1C5CE-222C-4659-9A99-B99FC42AF6EC}" type="slidenum">
              <a:rPr lang="en-US" smtClean="0"/>
              <a:t>‹#›</a:t>
            </a:fld>
            <a:endParaRPr lang="en-US"/>
          </a:p>
        </p:txBody>
      </p:sp>
    </p:spTree>
    <p:extLst>
      <p:ext uri="{BB962C8B-B14F-4D97-AF65-F5344CB8AC3E}">
        <p14:creationId xmlns:p14="http://schemas.microsoft.com/office/powerpoint/2010/main" val="2212527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9BF3EA-1A78-4F07-BDC0-C8A1BD461199}" type="datetimeFigureOut">
              <a:rPr lang="en-US" smtClean="0"/>
              <a:pPr/>
              <a:t>5/19/2026</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1164434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9BF3EA-1A78-4F07-BDC0-C8A1BD461199}" type="datetimeFigureOut">
              <a:rPr lang="en-US" smtClean="0"/>
              <a:pPr/>
              <a:t>5/19/2026</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3895455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49BF3EA-1A78-4F07-BDC0-C8A1BD461199}" type="datetimeFigureOut">
              <a:rPr lang="en-US" smtClean="0"/>
              <a:pPr/>
              <a:t>5/19/2026</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1061045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49BF3EA-1A78-4F07-BDC0-C8A1BD461199}" type="datetimeFigureOut">
              <a:rPr lang="en-US" smtClean="0"/>
              <a:pPr/>
              <a:t>5/19/2026</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22294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9BF3EA-1A78-4F07-BDC0-C8A1BD461199}" type="datetimeFigureOut">
              <a:rPr lang="en-US" smtClean="0"/>
              <a:pPr/>
              <a:t>5/19/2026</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2443504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49BF3EA-1A78-4F07-BDC0-C8A1BD461199}" type="datetimeFigureOut">
              <a:rPr lang="en-US" smtClean="0"/>
              <a:pPr/>
              <a:t>5/19/2026</a:t>
            </a:fld>
            <a:endParaRPr lang="en-US" dirty="0"/>
          </a:p>
        </p:txBody>
      </p:sp>
      <p:sp>
        <p:nvSpPr>
          <p:cNvPr id="4"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518850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49BF3EA-1A78-4F07-BDC0-C8A1BD461199}" type="datetimeFigureOut">
              <a:rPr lang="en-US" smtClean="0"/>
              <a:pPr/>
              <a:t>5/19/2026</a:t>
            </a:fld>
            <a:endParaRPr lang="en-US" dirty="0"/>
          </a:p>
        </p:txBody>
      </p:sp>
      <p:sp>
        <p:nvSpPr>
          <p:cNvPr id="4"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3715741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9BF3EA-1A78-4F07-BDC0-C8A1BD461199}" type="datetimeFigureOut">
              <a:rPr lang="en-US" smtClean="0"/>
              <a:t>5/19/2026</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43546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9BF3EA-1A78-4F07-BDC0-C8A1BD461199}" type="datetimeFigureOut">
              <a:rPr lang="en-US" smtClean="0"/>
              <a:t>5/19/2026</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282171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349BF3EA-1A78-4F07-BDC0-C8A1BD461199}" type="datetimeFigureOut">
              <a:rPr lang="en-US" smtClean="0"/>
              <a:t>5/19/2026</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449911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9BF3EA-1A78-4F07-BDC0-C8A1BD461199}" type="datetimeFigureOut">
              <a:rPr lang="en-US" smtClean="0"/>
              <a:t>5/19/2026</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889849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9BF3EA-1A78-4F07-BDC0-C8A1BD461199}" type="datetimeFigureOut">
              <a:rPr lang="en-US" smtClean="0"/>
              <a:pPr/>
              <a:t>5/19/2026</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2962966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9BF3EA-1A78-4F07-BDC0-C8A1BD461199}" type="datetimeFigureOut">
              <a:rPr lang="en-US" smtClean="0"/>
              <a:pPr/>
              <a:t>5/19/2026</a:t>
            </a:fld>
            <a:endParaRPr lang="en-US" dirty="0"/>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3626537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349BF3EA-1A78-4F07-BDC0-C8A1BD461199}" type="datetimeFigureOut">
              <a:rPr lang="en-US" smtClean="0"/>
              <a:t>5/19/2026</a:t>
            </a:fld>
            <a:endParaRPr lang="en-US"/>
          </a:p>
        </p:txBody>
      </p:sp>
      <p:sp>
        <p:nvSpPr>
          <p:cNvPr id="5" name="Footer Placeholder 3"/>
          <p:cNvSpPr>
            <a:spLocks noGrp="1"/>
          </p:cNvSpPr>
          <p:nvPr>
            <p:ph type="ftr" sz="quarter" idx="11"/>
          </p:nvPr>
        </p:nvSpPr>
        <p:spPr/>
        <p:txBody>
          <a:bodyPr/>
          <a:lstStyle/>
          <a:p>
            <a:r>
              <a:rPr lang="en-US"/>
              <a:t>Add a footer</a:t>
            </a:r>
            <a:endParaRPr lang="en-US" dirty="0"/>
          </a:p>
        </p:txBody>
      </p:sp>
      <p:sp>
        <p:nvSpPr>
          <p:cNvPr id="6"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1860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49BF3EA-1A78-4F07-BDC0-C8A1BD461199}" type="datetimeFigureOut">
              <a:rPr lang="en-US" smtClean="0"/>
              <a:t>5/19/2026</a:t>
            </a:fld>
            <a:endParaRPr lang="en-US"/>
          </a:p>
        </p:txBody>
      </p:sp>
      <p:sp>
        <p:nvSpPr>
          <p:cNvPr id="5" name="Footer Placeholder 2"/>
          <p:cNvSpPr>
            <a:spLocks noGrp="1"/>
          </p:cNvSpPr>
          <p:nvPr>
            <p:ph type="ftr" sz="quarter" idx="11"/>
          </p:nvPr>
        </p:nvSpPr>
        <p:spPr/>
        <p:txBody>
          <a:bodyPr/>
          <a:lstStyle/>
          <a:p>
            <a:r>
              <a:rPr lang="en-US"/>
              <a:t>Add a footer</a:t>
            </a:r>
            <a:endParaRPr lang="en-US" dirty="0"/>
          </a:p>
        </p:txBody>
      </p:sp>
      <p:sp>
        <p:nvSpPr>
          <p:cNvPr id="6"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9940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349BF3EA-1A78-4F07-BDC0-C8A1BD461199}" type="datetimeFigureOut">
              <a:rPr lang="en-US" smtClean="0"/>
              <a:t>5/19/2026</a:t>
            </a:fld>
            <a:endParaRPr lang="en-US"/>
          </a:p>
        </p:txBody>
      </p:sp>
      <p:sp>
        <p:nvSpPr>
          <p:cNvPr id="5" name="Footer Placeholder 5"/>
          <p:cNvSpPr>
            <a:spLocks noGrp="1"/>
          </p:cNvSpPr>
          <p:nvPr>
            <p:ph type="ftr" sz="quarter" idx="11"/>
          </p:nvPr>
        </p:nvSpPr>
        <p:spPr/>
        <p:txBody>
          <a:bodyPr/>
          <a:lstStyle/>
          <a:p>
            <a:r>
              <a:rPr lang="en-US"/>
              <a:t>Add a footer</a:t>
            </a:r>
            <a:endParaRPr lang="en-US" dirty="0"/>
          </a:p>
        </p:txBody>
      </p:sp>
      <p:sp>
        <p:nvSpPr>
          <p:cNvPr id="6"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724692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9BF3EA-1A78-4F07-BDC0-C8A1BD461199}" type="datetimeFigureOut">
              <a:rPr lang="en-US" smtClean="0"/>
              <a:t>5/19/2026</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995096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49BF3EA-1A78-4F07-BDC0-C8A1BD461199}" type="datetimeFigureOut">
              <a:rPr lang="en-US" smtClean="0"/>
              <a:pPr/>
              <a:t>5/19/2026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356208592"/>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ocs.google.com/document/d/1olAn-ihFtAfNTkbB-oyDRfby0N1Nc31q7AdwTadsGhw/edit?usp=sharing"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E61341C-BA1B-B70D-A0F4-9028755A245B}"/>
              </a:ext>
            </a:extLst>
          </p:cNvPr>
          <p:cNvSpPr txBox="1">
            <a:spLocks/>
          </p:cNvSpPr>
          <p:nvPr/>
        </p:nvSpPr>
        <p:spPr>
          <a:xfrm>
            <a:off x="0" y="239707"/>
            <a:ext cx="12191999" cy="2962106"/>
          </a:xfrm>
          <a:prstGeom prst="rect">
            <a:avLst/>
          </a:prstGeom>
        </p:spPr>
        <p:txBody>
          <a:bodyPr vert="horz" lIns="91440" tIns="45720" rIns="91440" bIns="45720" rtlCol="0" anchor="b">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Bef>
                <a:spcPts val="2400"/>
              </a:spcBef>
            </a:pPr>
            <a:r>
              <a:rPr lang="en-US" sz="8800" dirty="0">
                <a:solidFill>
                  <a:schemeClr val="tx1"/>
                </a:solidFill>
              </a:rPr>
              <a:t>#</a:t>
            </a:r>
            <a:r>
              <a:rPr lang="en-US" sz="8000" dirty="0">
                <a:solidFill>
                  <a:schemeClr val="tx1"/>
                </a:solidFill>
              </a:rPr>
              <a:t>ThoughtMapz</a:t>
            </a:r>
          </a:p>
          <a:p>
            <a:pPr algn="ctr">
              <a:spcBef>
                <a:spcPts val="2400"/>
              </a:spcBef>
            </a:pPr>
            <a:r>
              <a:rPr lang="en-US" sz="8000" dirty="0">
                <a:solidFill>
                  <a:schemeClr val="tx1"/>
                </a:solidFill>
              </a:rPr>
              <a:t>Week 2</a:t>
            </a:r>
          </a:p>
        </p:txBody>
      </p:sp>
      <p:sp>
        <p:nvSpPr>
          <p:cNvPr id="5" name="Content Placeholder 2">
            <a:extLst>
              <a:ext uri="{FF2B5EF4-FFF2-40B4-BE49-F238E27FC236}">
                <a16:creationId xmlns:a16="http://schemas.microsoft.com/office/drawing/2014/main" id="{BB1FB9D3-9D2B-1EF8-ED1C-FF3733A39BE3}"/>
              </a:ext>
            </a:extLst>
          </p:cNvPr>
          <p:cNvSpPr txBox="1">
            <a:spLocks/>
          </p:cNvSpPr>
          <p:nvPr/>
        </p:nvSpPr>
        <p:spPr>
          <a:xfrm>
            <a:off x="0" y="4035720"/>
            <a:ext cx="12191999" cy="2365899"/>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ctr">
              <a:buNone/>
            </a:pPr>
            <a:r>
              <a:rPr lang="en-US" sz="3200" dirty="0">
                <a:latin typeface="Trebuchet MS" panose="020B0603020202020204" pitchFamily="34" charset="0"/>
                <a:ea typeface="Microsoft JhengHei Light" panose="020B0304030504040204" pitchFamily="34" charset="-120"/>
              </a:rPr>
              <a:t>Michael Noll            Counseling, LLC</a:t>
            </a:r>
          </a:p>
          <a:p>
            <a:pPr algn="ctr"/>
            <a:endParaRPr lang="en-US" sz="3200" dirty="0">
              <a:latin typeface="Trebuchet MS" panose="020B0603020202020204" pitchFamily="34" charset="0"/>
              <a:ea typeface="Microsoft JhengHei Light" panose="020B0304030504040204" pitchFamily="34" charset="-120"/>
            </a:endParaRPr>
          </a:p>
          <a:p>
            <a:pPr algn="ctr"/>
            <a:endParaRPr lang="en-US" sz="3200" dirty="0">
              <a:latin typeface="Trebuchet MS" panose="020B0603020202020204" pitchFamily="34" charset="0"/>
              <a:ea typeface="Microsoft JhengHei Light" panose="020B0304030504040204" pitchFamily="34" charset="-120"/>
            </a:endParaRPr>
          </a:p>
          <a:p>
            <a:pPr marL="0" indent="0" algn="ctr">
              <a:buNone/>
            </a:pPr>
            <a:r>
              <a:rPr lang="en-US" sz="3200" i="1" dirty="0">
                <a:latin typeface="Tahoma" panose="020B0604030504040204" pitchFamily="34" charset="0"/>
                <a:ea typeface="Tahoma" panose="020B0604030504040204" pitchFamily="34" charset="0"/>
                <a:cs typeface="Tahoma" panose="020B0604030504040204" pitchFamily="34" charset="0"/>
              </a:rPr>
              <a:t>Healthy Interactions Group (HIG)</a:t>
            </a:r>
            <a:endParaRPr lang="en-US" sz="3200" dirty="0">
              <a:latin typeface="Trebuchet MS" panose="020B0603020202020204" pitchFamily="34" charset="0"/>
              <a:ea typeface="Microsoft JhengHei Light" panose="020B0304030504040204" pitchFamily="34" charset="-120"/>
            </a:endParaRPr>
          </a:p>
        </p:txBody>
      </p:sp>
      <p:pic>
        <p:nvPicPr>
          <p:cNvPr id="6" name="Picture 5">
            <a:extLst>
              <a:ext uri="{FF2B5EF4-FFF2-40B4-BE49-F238E27FC236}">
                <a16:creationId xmlns:a16="http://schemas.microsoft.com/office/drawing/2014/main" id="{F822DB2C-2708-035F-8AD3-4319AC444555}"/>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167401" y="3656188"/>
            <a:ext cx="1243263" cy="1219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69524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45638"/>
            <a:ext cx="10972800" cy="5517463"/>
          </a:xfrm>
        </p:spPr>
        <p:txBody>
          <a:bodyPr vert="horz" lIns="91440" tIns="45720" rIns="91440" bIns="45720" rtlCol="0" anchor="t">
            <a:normAutofit lnSpcReduction="10000"/>
          </a:bodyPr>
          <a:lstStyle/>
          <a:p>
            <a:r>
              <a:rPr lang="en-US" sz="3200" dirty="0">
                <a:latin typeface="Tahoma"/>
                <a:ea typeface="Tahoma"/>
                <a:cs typeface="Tahoma"/>
              </a:rPr>
              <a:t>Recap Last week:</a:t>
            </a:r>
          </a:p>
          <a:p>
            <a:pPr lvl="1"/>
            <a:r>
              <a:rPr lang="en-US" sz="2800" b="1" dirty="0">
                <a:latin typeface="Tahoma"/>
                <a:ea typeface="Tahoma"/>
                <a:cs typeface="Tahoma"/>
              </a:rPr>
              <a:t>Thought </a:t>
            </a:r>
            <a:r>
              <a:rPr lang="en-US" sz="2800" b="1" dirty="0" err="1">
                <a:latin typeface="Tahoma"/>
                <a:ea typeface="Tahoma"/>
                <a:cs typeface="Tahoma"/>
              </a:rPr>
              <a:t>Mapz</a:t>
            </a:r>
            <a:r>
              <a:rPr lang="en-US" sz="2800" b="1" dirty="0">
                <a:latin typeface="Tahoma"/>
                <a:ea typeface="Tahoma"/>
                <a:cs typeface="Tahoma"/>
              </a:rPr>
              <a:t>:</a:t>
            </a:r>
            <a:endParaRPr lang="en-US" sz="2800" dirty="0">
              <a:latin typeface="Tahoma"/>
              <a:ea typeface="Tahoma"/>
              <a:cs typeface="Tahoma"/>
            </a:endParaRPr>
          </a:p>
          <a:p>
            <a:pPr lvl="2"/>
            <a:r>
              <a:rPr lang="en-US" sz="2400" dirty="0">
                <a:latin typeface="Tahoma"/>
                <a:ea typeface="Tahoma"/>
                <a:cs typeface="Tahoma"/>
              </a:rPr>
              <a:t>Over time, millions of thought maps are formed in response to events experienced.  These include how we behave, feel and think.  While the original thought map (TM</a:t>
            </a:r>
            <a:r>
              <a:rPr lang="en-US" sz="2400" baseline="-25000" dirty="0">
                <a:latin typeface="Tahoma"/>
                <a:ea typeface="Tahoma"/>
                <a:cs typeface="Tahoma"/>
              </a:rPr>
              <a:t>0</a:t>
            </a:r>
            <a:r>
              <a:rPr lang="en-US" sz="2400" dirty="0">
                <a:latin typeface="Tahoma"/>
                <a:ea typeface="Tahoma"/>
                <a:cs typeface="Tahoma"/>
              </a:rPr>
              <a:t>) never goes away, it is no longer the default response. </a:t>
            </a:r>
          </a:p>
          <a:p>
            <a:pPr lvl="2"/>
            <a:r>
              <a:rPr lang="en-US" sz="2400" dirty="0">
                <a:latin typeface="Tahoma"/>
                <a:ea typeface="Tahoma"/>
                <a:cs typeface="Tahoma"/>
              </a:rPr>
              <a:t>This model gives insight into what steps need to be taken to achieve positive, lasting change.  It should be noted, however, that change is not easy and it needs to be nurtured to help the individual not fall back into the old or recycled way of thinking.</a:t>
            </a:r>
          </a:p>
          <a:p>
            <a:r>
              <a:rPr lang="en-US" sz="3200" dirty="0">
                <a:latin typeface="Tahoma"/>
                <a:ea typeface="Tahoma"/>
                <a:cs typeface="Tahoma"/>
              </a:rPr>
              <a:t>Thought </a:t>
            </a:r>
            <a:r>
              <a:rPr lang="en-US" sz="3200" dirty="0" err="1">
                <a:latin typeface="Tahoma"/>
                <a:ea typeface="Tahoma"/>
                <a:cs typeface="Tahoma"/>
              </a:rPr>
              <a:t>Mapz</a:t>
            </a:r>
            <a:r>
              <a:rPr lang="en-US" sz="3200" dirty="0">
                <a:latin typeface="Tahoma"/>
                <a:ea typeface="Tahoma"/>
                <a:cs typeface="Tahoma"/>
              </a:rPr>
              <a:t> Continued</a:t>
            </a:r>
          </a:p>
          <a:p>
            <a:pPr lvl="1"/>
            <a:r>
              <a:rPr lang="en-US" sz="2400" dirty="0">
                <a:latin typeface="Tahoma"/>
                <a:ea typeface="Tahoma"/>
                <a:cs typeface="Tahoma"/>
              </a:rPr>
              <a:t>Negative Thinking </a:t>
            </a:r>
            <a:endParaRPr lang="en-US" sz="2400" dirty="0">
              <a:latin typeface="Tahoma" panose="020B0604030504040204" pitchFamily="34" charset="0"/>
              <a:ea typeface="Tahoma" panose="020B0604030504040204" pitchFamily="34" charset="0"/>
              <a:cs typeface="Tahoma" panose="020B0604030504040204" pitchFamily="34" charset="0"/>
            </a:endParaRPr>
          </a:p>
          <a:p>
            <a:pPr lvl="1"/>
            <a:r>
              <a:rPr lang="en-US" sz="2400" dirty="0">
                <a:latin typeface="Tahoma"/>
                <a:ea typeface="Tahoma"/>
                <a:cs typeface="Tahoma"/>
              </a:rPr>
              <a:t>Rational Thoughts</a:t>
            </a:r>
          </a:p>
          <a:p>
            <a:endParaRPr lang="en-US" dirty="0">
              <a:latin typeface="Tahoma" panose="020B0604030504040204" pitchFamily="34" charset="0"/>
              <a:ea typeface="Tahoma" panose="020B0604030504040204" pitchFamily="34" charset="0"/>
              <a:cs typeface="Tahoma" panose="020B0604030504040204" pitchFamily="34" charset="0"/>
            </a:endParaRPr>
          </a:p>
          <a:p>
            <a:pPr lvl="1"/>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8AB51E85-41F2-42B7-085F-3BEE3E0618C9}"/>
              </a:ext>
            </a:extLst>
          </p:cNvPr>
          <p:cNvPicPr>
            <a:picLocks noChangeAspect="1"/>
          </p:cNvPicPr>
          <p:nvPr/>
        </p:nvPicPr>
        <p:blipFill>
          <a:blip r:embed="rId2"/>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Title 1">
            <a:extLst>
              <a:ext uri="{FF2B5EF4-FFF2-40B4-BE49-F238E27FC236}">
                <a16:creationId xmlns:a16="http://schemas.microsoft.com/office/drawing/2014/main" id="{D0F974CC-B28A-8C66-EC3E-F45E3000F492}"/>
              </a:ext>
            </a:extLst>
          </p:cNvPr>
          <p:cNvSpPr>
            <a:spLocks noGrp="1"/>
          </p:cNvSpPr>
          <p:nvPr>
            <p:ph type="title"/>
          </p:nvPr>
        </p:nvSpPr>
        <p:spPr>
          <a:xfrm>
            <a:off x="1511560" y="367943"/>
            <a:ext cx="8949612" cy="727788"/>
          </a:xfrm>
        </p:spPr>
        <p:txBody>
          <a:bodyPr>
            <a:normAutofit fontScale="90000"/>
          </a:bodyPr>
          <a:lstStyle/>
          <a:p>
            <a:r>
              <a:rPr lang="en-US" dirty="0">
                <a:solidFill>
                  <a:schemeClr val="tx1"/>
                </a:solidFill>
              </a:rPr>
              <a:t>Where We Going Today??</a:t>
            </a:r>
          </a:p>
        </p:txBody>
      </p:sp>
    </p:spTree>
    <p:extLst>
      <p:ext uri="{BB962C8B-B14F-4D97-AF65-F5344CB8AC3E}">
        <p14:creationId xmlns:p14="http://schemas.microsoft.com/office/powerpoint/2010/main" val="341052810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74228-18A9-FE56-275B-B85E5547DD3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DF00D56-C96E-71DF-57F7-2442BA3F2ABE}"/>
              </a:ext>
            </a:extLst>
          </p:cNvPr>
          <p:cNvPicPr>
            <a:picLocks noChangeAspect="1"/>
          </p:cNvPicPr>
          <p:nvPr/>
        </p:nvPicPr>
        <p:blipFill>
          <a:blip r:embed="rId2"/>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Title 1">
            <a:extLst>
              <a:ext uri="{FF2B5EF4-FFF2-40B4-BE49-F238E27FC236}">
                <a16:creationId xmlns:a16="http://schemas.microsoft.com/office/drawing/2014/main" id="{C3949037-80C4-B5EA-5E4A-DFE39D8DF182}"/>
              </a:ext>
            </a:extLst>
          </p:cNvPr>
          <p:cNvSpPr>
            <a:spLocks noGrp="1"/>
          </p:cNvSpPr>
          <p:nvPr>
            <p:ph type="title"/>
          </p:nvPr>
        </p:nvSpPr>
        <p:spPr>
          <a:xfrm>
            <a:off x="1511560" y="367943"/>
            <a:ext cx="8949612" cy="727788"/>
          </a:xfrm>
        </p:spPr>
        <p:txBody>
          <a:bodyPr>
            <a:normAutofit fontScale="90000"/>
          </a:bodyPr>
          <a:lstStyle/>
          <a:p>
            <a:r>
              <a:rPr lang="en-US" sz="3600" dirty="0">
                <a:solidFill>
                  <a:schemeClr val="tx1"/>
                </a:solidFill>
              </a:rPr>
              <a:t>What’s this Cognitive Behavioral </a:t>
            </a:r>
            <a:r>
              <a:rPr lang="en-US" sz="3600" dirty="0" err="1">
                <a:solidFill>
                  <a:schemeClr val="tx1"/>
                </a:solidFill>
              </a:rPr>
              <a:t>Schtuff</a:t>
            </a:r>
            <a:r>
              <a:rPr lang="en-US" sz="3600" dirty="0">
                <a:solidFill>
                  <a:schemeClr val="tx1"/>
                </a:solidFill>
              </a:rPr>
              <a:t>?!</a:t>
            </a:r>
            <a:endParaRPr lang="en-US" dirty="0">
              <a:solidFill>
                <a:schemeClr val="tx1"/>
              </a:solidFill>
            </a:endParaRPr>
          </a:p>
        </p:txBody>
      </p:sp>
      <p:sp>
        <p:nvSpPr>
          <p:cNvPr id="20" name="Content Placeholder 2">
            <a:extLst>
              <a:ext uri="{FF2B5EF4-FFF2-40B4-BE49-F238E27FC236}">
                <a16:creationId xmlns:a16="http://schemas.microsoft.com/office/drawing/2014/main" id="{0B4D7664-40AB-BBC9-A412-189238389793}"/>
              </a:ext>
            </a:extLst>
          </p:cNvPr>
          <p:cNvSpPr>
            <a:spLocks noGrp="1"/>
          </p:cNvSpPr>
          <p:nvPr>
            <p:ph idx="1"/>
          </p:nvPr>
        </p:nvSpPr>
        <p:spPr>
          <a:xfrm>
            <a:off x="678237" y="1397730"/>
            <a:ext cx="10972800" cy="5365371"/>
          </a:xfrm>
        </p:spPr>
        <p:txBody>
          <a:bodyPr>
            <a:normAutofit lnSpcReduction="10000"/>
          </a:bodyPr>
          <a:lstStyle/>
          <a:p>
            <a:pPr fontAlgn="base"/>
            <a:r>
              <a:rPr lang="en-US" dirty="0">
                <a:latin typeface="Tahoma"/>
                <a:ea typeface="Tahoma"/>
                <a:cs typeface="Tahoma"/>
              </a:rPr>
              <a:t>Cognitive: </a:t>
            </a:r>
            <a:endParaRPr lang="en-US" dirty="0">
              <a:latin typeface="Tahoma" panose="020B0604030504040204" pitchFamily="34" charset="0"/>
              <a:ea typeface="Tahoma" panose="020B0604030504040204" pitchFamily="34" charset="0"/>
              <a:cs typeface="Tahoma" panose="020B0604030504040204" pitchFamily="34" charset="0"/>
            </a:endParaRPr>
          </a:p>
          <a:p>
            <a:pPr lvl="1" fontAlgn="base"/>
            <a:r>
              <a:rPr lang="en-US" b="1" dirty="0">
                <a:latin typeface="Tahoma"/>
                <a:ea typeface="Tahoma"/>
                <a:cs typeface="Tahoma"/>
              </a:rPr>
              <a:t>1: </a:t>
            </a:r>
            <a:r>
              <a:rPr lang="en-US" dirty="0">
                <a:latin typeface="Tahoma"/>
                <a:ea typeface="Tahoma"/>
                <a:cs typeface="Tahoma"/>
              </a:rPr>
              <a:t>of, relating to, being, or involving conscious intellectual activity (such as thinking, reasoning, or remembering) </a:t>
            </a:r>
            <a:r>
              <a:rPr lang="en-US" i="1" dirty="0">
                <a:latin typeface="Tahoma"/>
                <a:ea typeface="Tahoma"/>
                <a:cs typeface="Tahoma"/>
              </a:rPr>
              <a:t>cognitive</a:t>
            </a:r>
            <a:r>
              <a:rPr lang="en-US" dirty="0">
                <a:latin typeface="Tahoma"/>
                <a:ea typeface="Tahoma"/>
                <a:cs typeface="Tahoma"/>
              </a:rPr>
              <a:t> impairment</a:t>
            </a:r>
          </a:p>
          <a:p>
            <a:pPr lvl="1" fontAlgn="base"/>
            <a:r>
              <a:rPr lang="en-US" b="1" dirty="0">
                <a:latin typeface="Tahoma"/>
                <a:ea typeface="Tahoma"/>
                <a:cs typeface="Tahoma"/>
              </a:rPr>
              <a:t>2: </a:t>
            </a:r>
            <a:r>
              <a:rPr lang="en-US" dirty="0">
                <a:latin typeface="Tahoma"/>
                <a:ea typeface="Tahoma"/>
                <a:cs typeface="Tahoma"/>
              </a:rPr>
              <a:t>based on or capable of being reduced to empirical factual knowledge</a:t>
            </a:r>
          </a:p>
          <a:p>
            <a:pPr fontAlgn="base"/>
            <a:r>
              <a:rPr lang="en-US" dirty="0">
                <a:latin typeface="Tahoma"/>
                <a:ea typeface="Tahoma"/>
                <a:cs typeface="Tahoma"/>
              </a:rPr>
              <a:t>Behavioral:</a:t>
            </a:r>
          </a:p>
          <a:p>
            <a:pPr lvl="1" fontAlgn="base"/>
            <a:r>
              <a:rPr lang="en-US" b="1" dirty="0">
                <a:latin typeface="Tahoma"/>
                <a:ea typeface="Tahoma"/>
                <a:cs typeface="Tahoma"/>
              </a:rPr>
              <a:t>1: </a:t>
            </a:r>
            <a:r>
              <a:rPr lang="en-US" dirty="0">
                <a:latin typeface="Tahoma"/>
                <a:ea typeface="Tahoma"/>
                <a:cs typeface="Tahoma"/>
              </a:rPr>
              <a:t>of or relating to behavior </a:t>
            </a:r>
            <a:r>
              <a:rPr lang="en-US" b="1" dirty="0">
                <a:latin typeface="Tahoma"/>
                <a:ea typeface="Tahoma"/>
                <a:cs typeface="Tahoma"/>
              </a:rPr>
              <a:t>: </a:t>
            </a:r>
            <a:r>
              <a:rPr lang="en-US" dirty="0">
                <a:latin typeface="Tahoma"/>
                <a:ea typeface="Tahoma"/>
                <a:cs typeface="Tahoma"/>
              </a:rPr>
              <a:t>pertaining to reactions made in response to social stimuli</a:t>
            </a:r>
          </a:p>
          <a:p>
            <a:pPr lvl="1" fontAlgn="base"/>
            <a:r>
              <a:rPr lang="en-US" b="1" dirty="0">
                <a:latin typeface="Tahoma"/>
                <a:ea typeface="Tahoma"/>
                <a:cs typeface="Tahoma"/>
              </a:rPr>
              <a:t>2: </a:t>
            </a:r>
            <a:r>
              <a:rPr lang="en-US" dirty="0">
                <a:latin typeface="Tahoma"/>
                <a:ea typeface="Tahoma"/>
                <a:cs typeface="Tahoma"/>
              </a:rPr>
              <a:t>relating to or concerned with the social, psychological, and emotional factors that affect financial decisions and behavior</a:t>
            </a:r>
          </a:p>
          <a:p>
            <a:pPr fontAlgn="base"/>
            <a:r>
              <a:rPr lang="en-US" dirty="0">
                <a:latin typeface="Tahoma"/>
                <a:ea typeface="Tahoma"/>
                <a:cs typeface="Tahoma"/>
              </a:rPr>
              <a:t>Cognitive Behavioral Therapy:</a:t>
            </a:r>
          </a:p>
          <a:p>
            <a:pPr lvl="1" fontAlgn="base"/>
            <a:r>
              <a:rPr lang="en-US" sz="2000" b="1" dirty="0">
                <a:latin typeface="Tahoma"/>
                <a:ea typeface="Tahoma"/>
                <a:cs typeface="Tahoma"/>
              </a:rPr>
              <a:t>: </a:t>
            </a:r>
            <a:r>
              <a:rPr lang="en-US" sz="2000" dirty="0">
                <a:latin typeface="Tahoma"/>
                <a:ea typeface="Tahoma"/>
                <a:cs typeface="Tahoma"/>
              </a:rPr>
              <a:t>psychotherapy that combines ”cognitive therapy” with ”behavior therapy” by identifying faulty or maladaptive patterns of thinking, emotional response, or behavior and substituting them with desirable patterns of thinking, emotional response, or behavior —abbreviation </a:t>
            </a:r>
            <a:r>
              <a:rPr lang="en-US" sz="2000" i="1" dirty="0">
                <a:latin typeface="Tahoma"/>
                <a:ea typeface="Tahoma"/>
                <a:cs typeface="Tahoma"/>
              </a:rPr>
              <a:t>CBT</a:t>
            </a:r>
            <a:endParaRPr lang="en-US" sz="2000" b="1" i="1" cap="all" dirty="0">
              <a:latin typeface="Tahoma"/>
              <a:ea typeface="Tahoma"/>
              <a:cs typeface="Tahoma"/>
            </a:endParaRPr>
          </a:p>
          <a:p>
            <a:pPr marL="457200" lvl="1" indent="0" fontAlgn="base">
              <a:buNone/>
            </a:pPr>
            <a:r>
              <a:rPr lang="en-US" sz="2000" b="1" cap="all" dirty="0">
                <a:latin typeface="Tahoma"/>
                <a:ea typeface="Tahoma"/>
                <a:cs typeface="Tahoma"/>
              </a:rPr>
              <a:t>NOTE</a:t>
            </a:r>
            <a:r>
              <a:rPr lang="en-US" sz="2000" cap="all" dirty="0">
                <a:latin typeface="Tahoma"/>
                <a:ea typeface="Tahoma"/>
                <a:cs typeface="Tahoma"/>
              </a:rPr>
              <a:t>:</a:t>
            </a:r>
            <a:r>
              <a:rPr lang="en-US" sz="2000" dirty="0">
                <a:latin typeface="Tahoma"/>
                <a:ea typeface="Tahoma"/>
                <a:cs typeface="Tahoma"/>
              </a:rPr>
              <a:t> Cognitive behavioral therapy is used in the treatment of various mental and emotional 	disorders including depression, anxiety, anorexia, and substance abuse. </a:t>
            </a:r>
            <a:r>
              <a:rPr lang="en-US" sz="2000" i="1" dirty="0">
                <a:latin typeface="Tahoma"/>
                <a:ea typeface="Tahoma"/>
                <a:cs typeface="Tahoma"/>
              </a:rPr>
              <a:t>Cognitive therapy</a:t>
            </a:r>
            <a:r>
              <a:rPr lang="en-US" sz="2000" dirty="0">
                <a:latin typeface="Tahoma"/>
                <a:ea typeface="Tahoma"/>
                <a:cs typeface="Tahoma"/>
              </a:rPr>
              <a:t> and </a:t>
            </a:r>
            <a:r>
              <a:rPr lang="en-US" sz="2000" i="1" dirty="0">
                <a:latin typeface="Tahoma"/>
                <a:ea typeface="Tahoma"/>
                <a:cs typeface="Tahoma"/>
              </a:rPr>
              <a:t>cognitive behavioral therapy</a:t>
            </a:r>
            <a:r>
              <a:rPr lang="en-US" sz="2000" dirty="0">
                <a:latin typeface="Tahoma"/>
                <a:ea typeface="Tahoma"/>
                <a:cs typeface="Tahoma"/>
              </a:rPr>
              <a:t> are often used interchangeably.</a:t>
            </a:r>
          </a:p>
          <a:p>
            <a:pPr fontAlgn="base"/>
            <a:endParaRPr lang="en-US" sz="2800" dirty="0">
              <a:latin typeface="Tahoma" panose="020B0604030504040204" pitchFamily="34" charset="0"/>
              <a:ea typeface="Tahoma" panose="020B0604030504040204" pitchFamily="34" charset="0"/>
              <a:cs typeface="Tahoma" panose="020B0604030504040204" pitchFamily="34" charset="0"/>
            </a:endParaRPr>
          </a:p>
          <a:p>
            <a:pPr lvl="1" fontAlgn="base"/>
            <a:endParaRPr lang="en-US" dirty="0">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7570568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xEl>
                                              <p:pRg st="1" end="1"/>
                                            </p:txEl>
                                          </p:spTgt>
                                        </p:tgtEl>
                                        <p:attrNameLst>
                                          <p:attrName>style.visibility</p:attrName>
                                        </p:attrNameLst>
                                      </p:cBhvr>
                                      <p:to>
                                        <p:strVal val="visible"/>
                                      </p:to>
                                    </p:set>
                                    <p:anim calcmode="lin" valueType="num">
                                      <p:cBhvr additive="base">
                                        <p:cTn id="13"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xEl>
                                              <p:pRg st="2" end="2"/>
                                            </p:txEl>
                                          </p:spTgt>
                                        </p:tgtEl>
                                        <p:attrNameLst>
                                          <p:attrName>style.visibility</p:attrName>
                                        </p:attrNameLst>
                                      </p:cBhvr>
                                      <p:to>
                                        <p:strVal val="visible"/>
                                      </p:to>
                                    </p:set>
                                    <p:anim calcmode="lin" valueType="num">
                                      <p:cBhvr additive="base">
                                        <p:cTn id="19"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
                                            <p:txEl>
                                              <p:pRg st="3" end="3"/>
                                            </p:txEl>
                                          </p:spTgt>
                                        </p:tgtEl>
                                        <p:attrNameLst>
                                          <p:attrName>style.visibility</p:attrName>
                                        </p:attrNameLst>
                                      </p:cBhvr>
                                      <p:to>
                                        <p:strVal val="visible"/>
                                      </p:to>
                                    </p:set>
                                    <p:anim calcmode="lin" valueType="num">
                                      <p:cBhvr additive="base">
                                        <p:cTn id="25"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
                                            <p:txEl>
                                              <p:pRg st="4" end="4"/>
                                            </p:txEl>
                                          </p:spTgt>
                                        </p:tgtEl>
                                        <p:attrNameLst>
                                          <p:attrName>style.visibility</p:attrName>
                                        </p:attrNameLst>
                                      </p:cBhvr>
                                      <p:to>
                                        <p:strVal val="visible"/>
                                      </p:to>
                                    </p:set>
                                    <p:anim calcmode="lin" valueType="num">
                                      <p:cBhvr additive="base">
                                        <p:cTn id="31"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
                                            <p:txEl>
                                              <p:pRg st="5" end="5"/>
                                            </p:txEl>
                                          </p:spTgt>
                                        </p:tgtEl>
                                        <p:attrNameLst>
                                          <p:attrName>style.visibility</p:attrName>
                                        </p:attrNameLst>
                                      </p:cBhvr>
                                      <p:to>
                                        <p:strVal val="visible"/>
                                      </p:to>
                                    </p:set>
                                    <p:anim calcmode="lin" valueType="num">
                                      <p:cBhvr additive="base">
                                        <p:cTn id="37"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0">
                                            <p:txEl>
                                              <p:pRg st="6" end="6"/>
                                            </p:txEl>
                                          </p:spTgt>
                                        </p:tgtEl>
                                        <p:attrNameLst>
                                          <p:attrName>style.visibility</p:attrName>
                                        </p:attrNameLst>
                                      </p:cBhvr>
                                      <p:to>
                                        <p:strVal val="visible"/>
                                      </p:to>
                                    </p:set>
                                    <p:anim calcmode="lin" valueType="num">
                                      <p:cBhvr additive="base">
                                        <p:cTn id="43" dur="500" fill="hold"/>
                                        <p:tgtEl>
                                          <p:spTgt spid="2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0">
                                            <p:txEl>
                                              <p:pRg st="7" end="7"/>
                                            </p:txEl>
                                          </p:spTgt>
                                        </p:tgtEl>
                                        <p:attrNameLst>
                                          <p:attrName>style.visibility</p:attrName>
                                        </p:attrNameLst>
                                      </p:cBhvr>
                                      <p:to>
                                        <p:strVal val="visible"/>
                                      </p:to>
                                    </p:set>
                                    <p:anim calcmode="lin" valueType="num">
                                      <p:cBhvr additive="base">
                                        <p:cTn id="4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0">
                                            <p:txEl>
                                              <p:pRg st="8" end="8"/>
                                            </p:txEl>
                                          </p:spTgt>
                                        </p:tgtEl>
                                        <p:attrNameLst>
                                          <p:attrName>style.visibility</p:attrName>
                                        </p:attrNameLst>
                                      </p:cBhvr>
                                      <p:to>
                                        <p:strVal val="visible"/>
                                      </p:to>
                                    </p:set>
                                    <p:anim calcmode="lin" valueType="num">
                                      <p:cBhvr additive="base">
                                        <p:cTn id="55" dur="500" fill="hold"/>
                                        <p:tgtEl>
                                          <p:spTgt spid="20">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0">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168BD0-E42B-A69B-1005-06D27ADDC23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B4E1566-3A97-A296-43C4-C4BFC46A4F77}"/>
              </a:ext>
            </a:extLst>
          </p:cNvPr>
          <p:cNvPicPr>
            <a:picLocks noChangeAspect="1"/>
          </p:cNvPicPr>
          <p:nvPr/>
        </p:nvPicPr>
        <p:blipFill>
          <a:blip r:embed="rId2"/>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Title 1">
            <a:extLst>
              <a:ext uri="{FF2B5EF4-FFF2-40B4-BE49-F238E27FC236}">
                <a16:creationId xmlns:a16="http://schemas.microsoft.com/office/drawing/2014/main" id="{2BB598D4-2139-2A42-9758-FAE82AF4575F}"/>
              </a:ext>
            </a:extLst>
          </p:cNvPr>
          <p:cNvSpPr>
            <a:spLocks noGrp="1"/>
          </p:cNvSpPr>
          <p:nvPr>
            <p:ph type="title"/>
          </p:nvPr>
        </p:nvSpPr>
        <p:spPr>
          <a:xfrm>
            <a:off x="1511560" y="367943"/>
            <a:ext cx="8949612" cy="727788"/>
          </a:xfrm>
        </p:spPr>
        <p:txBody>
          <a:bodyPr>
            <a:normAutofit fontScale="90000"/>
          </a:bodyPr>
          <a:lstStyle/>
          <a:p>
            <a:r>
              <a:rPr lang="en-US" dirty="0">
                <a:solidFill>
                  <a:schemeClr val="tx1"/>
                </a:solidFill>
              </a:rPr>
              <a:t>Ok, So What?!</a:t>
            </a:r>
          </a:p>
        </p:txBody>
      </p:sp>
      <p:pic>
        <p:nvPicPr>
          <p:cNvPr id="5" name="Content Placeholder 5">
            <a:extLst>
              <a:ext uri="{FF2B5EF4-FFF2-40B4-BE49-F238E27FC236}">
                <a16:creationId xmlns:a16="http://schemas.microsoft.com/office/drawing/2014/main" id="{9F9A2ADD-FBE7-6E64-0C06-F9FF08D62AEF}"/>
              </a:ext>
            </a:extLst>
          </p:cNvPr>
          <p:cNvPicPr>
            <a:picLocks noChangeAspect="1"/>
          </p:cNvPicPr>
          <p:nvPr/>
        </p:nvPicPr>
        <p:blipFill rotWithShape="1">
          <a:blip r:embed="rId3"/>
          <a:srcRect l="10751" t="18322" r="15696" b="-1711"/>
          <a:stretch/>
        </p:blipFill>
        <p:spPr>
          <a:xfrm>
            <a:off x="1262688" y="1210002"/>
            <a:ext cx="8749553" cy="526975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23313737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824FD-3408-2C3E-1EAE-197EC65DF42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5A862BF-FB69-A8CC-F714-3DA24DD124EF}"/>
              </a:ext>
            </a:extLst>
          </p:cNvPr>
          <p:cNvPicPr>
            <a:picLocks noChangeAspect="1"/>
          </p:cNvPicPr>
          <p:nvPr/>
        </p:nvPicPr>
        <p:blipFill>
          <a:blip r:embed="rId2"/>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Title 1">
            <a:extLst>
              <a:ext uri="{FF2B5EF4-FFF2-40B4-BE49-F238E27FC236}">
                <a16:creationId xmlns:a16="http://schemas.microsoft.com/office/drawing/2014/main" id="{1F043739-0303-431B-ED78-0372130B4399}"/>
              </a:ext>
            </a:extLst>
          </p:cNvPr>
          <p:cNvSpPr>
            <a:spLocks noGrp="1"/>
          </p:cNvSpPr>
          <p:nvPr>
            <p:ph type="title"/>
          </p:nvPr>
        </p:nvSpPr>
        <p:spPr>
          <a:xfrm>
            <a:off x="1511560" y="367943"/>
            <a:ext cx="8949612" cy="727788"/>
          </a:xfrm>
        </p:spPr>
        <p:txBody>
          <a:bodyPr>
            <a:normAutofit fontScale="90000"/>
          </a:bodyPr>
          <a:lstStyle/>
          <a:p>
            <a:r>
              <a:rPr lang="en-US" dirty="0">
                <a:solidFill>
                  <a:schemeClr val="tx1"/>
                </a:solidFill>
              </a:rPr>
              <a:t>Examples? Please and Thank You!</a:t>
            </a:r>
          </a:p>
        </p:txBody>
      </p:sp>
      <p:sp>
        <p:nvSpPr>
          <p:cNvPr id="2" name="Content Placeholder 6">
            <a:extLst>
              <a:ext uri="{FF2B5EF4-FFF2-40B4-BE49-F238E27FC236}">
                <a16:creationId xmlns:a16="http://schemas.microsoft.com/office/drawing/2014/main" id="{891C5BB4-4916-3AE3-B340-1A086059B86C}"/>
              </a:ext>
            </a:extLst>
          </p:cNvPr>
          <p:cNvSpPr txBox="1">
            <a:spLocks/>
          </p:cNvSpPr>
          <p:nvPr/>
        </p:nvSpPr>
        <p:spPr>
          <a:xfrm>
            <a:off x="272527" y="1573306"/>
            <a:ext cx="11370833" cy="4648073"/>
          </a:xfrm>
          <a:prstGeom prst="rect">
            <a:avLst/>
          </a:prstGeom>
        </p:spPr>
        <p:txBody>
          <a:bodyPr>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en-US" sz="1800" dirty="0">
                <a:latin typeface="Tahoma" panose="020B0604030504040204" pitchFamily="34" charset="0"/>
                <a:ea typeface="Tahoma" panose="020B0604030504040204" pitchFamily="34" charset="0"/>
                <a:cs typeface="Tahoma" panose="020B0604030504040204" pitchFamily="34" charset="0"/>
              </a:rPr>
              <a:t>2 Ways Different People Experience the Same Situation:</a:t>
            </a:r>
          </a:p>
          <a:p>
            <a:pPr marL="0" indent="0">
              <a:buFont typeface="Wingdings 3" charset="2"/>
              <a:buNone/>
            </a:pPr>
            <a:r>
              <a:rPr lang="en-US" sz="1800" dirty="0">
                <a:latin typeface="Tahoma" panose="020B0604030504040204" pitchFamily="34" charset="0"/>
                <a:ea typeface="Tahoma" panose="020B0604030504040204" pitchFamily="34" charset="0"/>
                <a:cs typeface="Tahoma" panose="020B0604030504040204" pitchFamily="34" charset="0"/>
              </a:rPr>
              <a:t>Situation: You send a “thoughtful” text, they leave you ‘on read’</a:t>
            </a:r>
          </a:p>
        </p:txBody>
      </p:sp>
      <p:sp>
        <p:nvSpPr>
          <p:cNvPr id="11" name="Speech Bubble: Oval 10">
            <a:extLst>
              <a:ext uri="{FF2B5EF4-FFF2-40B4-BE49-F238E27FC236}">
                <a16:creationId xmlns:a16="http://schemas.microsoft.com/office/drawing/2014/main" id="{6879CC2A-78E0-B554-04CE-609A0D95A5A2}"/>
              </a:ext>
            </a:extLst>
          </p:cNvPr>
          <p:cNvSpPr/>
          <p:nvPr/>
        </p:nvSpPr>
        <p:spPr>
          <a:xfrm>
            <a:off x="169162" y="2339792"/>
            <a:ext cx="5769866" cy="3810001"/>
          </a:xfrm>
          <a:prstGeom prst="wedgeEllipseCallout">
            <a:avLst/>
          </a:prstGeom>
          <a:solidFill>
            <a:schemeClr val="accent2">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a:latin typeface="Tahoma" panose="020B0604030504040204" pitchFamily="34" charset="0"/>
                <a:ea typeface="Tahoma" panose="020B0604030504040204" pitchFamily="34" charset="0"/>
                <a:cs typeface="Tahoma" panose="020B0604030504040204" pitchFamily="34" charset="0"/>
              </a:rPr>
              <a:t>Jordan</a:t>
            </a:r>
          </a:p>
          <a:p>
            <a:pPr algn="ctr"/>
            <a:endParaRPr lang="en-US" b="1" u="sng" dirty="0">
              <a:latin typeface="Tahoma" panose="020B0604030504040204" pitchFamily="34" charset="0"/>
              <a:ea typeface="Tahoma" panose="020B0604030504040204" pitchFamily="34" charset="0"/>
              <a:cs typeface="Tahoma" panose="020B0604030504040204" pitchFamily="34" charset="0"/>
            </a:endParaRPr>
          </a:p>
          <a:p>
            <a:pPr algn="ctr"/>
            <a:r>
              <a:rPr lang="en-US" b="1" u="sng" dirty="0">
                <a:latin typeface="Tahoma" panose="020B0604030504040204" pitchFamily="34" charset="0"/>
                <a:ea typeface="Tahoma" panose="020B0604030504040204" pitchFamily="34" charset="0"/>
                <a:cs typeface="Tahoma" panose="020B0604030504040204" pitchFamily="34" charset="0"/>
              </a:rPr>
              <a:t>Negative Thought</a:t>
            </a:r>
            <a:r>
              <a:rPr lang="en-US" b="1"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“They’re mad at me. I always mess things up.” 	</a:t>
            </a:r>
            <a:br>
              <a:rPr lang="en-US" dirty="0">
                <a:latin typeface="Tahoma" panose="020B0604030504040204" pitchFamily="34" charset="0"/>
                <a:ea typeface="Tahoma" panose="020B0604030504040204" pitchFamily="34" charset="0"/>
                <a:cs typeface="Tahoma" panose="020B0604030504040204" pitchFamily="34" charset="0"/>
              </a:rPr>
            </a:br>
            <a:endParaRPr lang="en-US" dirty="0">
              <a:latin typeface="Tahoma" panose="020B0604030504040204" pitchFamily="34" charset="0"/>
              <a:ea typeface="Tahoma" panose="020B0604030504040204" pitchFamily="34" charset="0"/>
              <a:cs typeface="Tahoma" panose="020B0604030504040204" pitchFamily="34" charset="0"/>
            </a:endParaRPr>
          </a:p>
          <a:p>
            <a:pPr algn="ctr"/>
            <a:r>
              <a:rPr lang="en-US" b="1" u="sng" dirty="0">
                <a:latin typeface="Tahoma" panose="020B0604030504040204" pitchFamily="34" charset="0"/>
                <a:ea typeface="Tahoma" panose="020B0604030504040204" pitchFamily="34" charset="0"/>
                <a:cs typeface="Tahoma" panose="020B0604030504040204" pitchFamily="34" charset="0"/>
              </a:rPr>
              <a:t>Emotion</a:t>
            </a:r>
            <a:r>
              <a:rPr lang="en-US" b="1"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Anxious/Sad</a:t>
            </a:r>
          </a:p>
          <a:p>
            <a:pPr algn="ctr"/>
            <a:endParaRPr lang="en-US" dirty="0">
              <a:latin typeface="Tahoma" panose="020B0604030504040204" pitchFamily="34" charset="0"/>
              <a:ea typeface="Tahoma" panose="020B0604030504040204" pitchFamily="34" charset="0"/>
              <a:cs typeface="Tahoma" panose="020B0604030504040204" pitchFamily="34" charset="0"/>
            </a:endParaRPr>
          </a:p>
          <a:p>
            <a:pPr algn="ctr"/>
            <a:r>
              <a:rPr lang="en-US" b="1" u="sng" dirty="0">
                <a:latin typeface="Tahoma" panose="020B0604030504040204" pitchFamily="34" charset="0"/>
                <a:ea typeface="Tahoma" panose="020B0604030504040204" pitchFamily="34" charset="0"/>
                <a:cs typeface="Tahoma" panose="020B0604030504040204" pitchFamily="34" charset="0"/>
              </a:rPr>
              <a:t>Behavior</a:t>
            </a:r>
            <a:r>
              <a:rPr lang="en-US" b="1"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Jordan over-apologizes or shuts down – friendship becomes awkward</a:t>
            </a:r>
          </a:p>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3" name="Speech Bubble: Oval 12">
            <a:extLst>
              <a:ext uri="{FF2B5EF4-FFF2-40B4-BE49-F238E27FC236}">
                <a16:creationId xmlns:a16="http://schemas.microsoft.com/office/drawing/2014/main" id="{3D2C03EE-9F7F-1FA8-6955-FE3E51C60DF6}"/>
              </a:ext>
            </a:extLst>
          </p:cNvPr>
          <p:cNvSpPr/>
          <p:nvPr/>
        </p:nvSpPr>
        <p:spPr>
          <a:xfrm>
            <a:off x="6096000" y="2312894"/>
            <a:ext cx="5823473" cy="3720354"/>
          </a:xfrm>
          <a:prstGeom prst="wedgeEllipseCallout">
            <a:avLst/>
          </a:prstGeom>
          <a:solidFill>
            <a:schemeClr val="accent2">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latin typeface="Tahoma" panose="020B0604030504040204" pitchFamily="34" charset="0"/>
                <a:ea typeface="Tahoma" panose="020B0604030504040204" pitchFamily="34" charset="0"/>
                <a:cs typeface="Tahoma" panose="020B0604030504040204" pitchFamily="34" charset="0"/>
              </a:rPr>
              <a:t>        </a:t>
            </a:r>
          </a:p>
          <a:p>
            <a:pPr algn="ctr"/>
            <a:r>
              <a:rPr lang="en-US" b="1" dirty="0">
                <a:latin typeface="Tahoma" panose="020B0604030504040204" pitchFamily="34" charset="0"/>
                <a:ea typeface="Tahoma" panose="020B0604030504040204" pitchFamily="34" charset="0"/>
                <a:cs typeface="Tahoma" panose="020B0604030504040204" pitchFamily="34" charset="0"/>
              </a:rPr>
              <a:t>   </a:t>
            </a:r>
            <a:r>
              <a:rPr lang="en-US" sz="2800" b="1" u="sng" dirty="0">
                <a:latin typeface="Tahoma" panose="020B0604030504040204" pitchFamily="34" charset="0"/>
                <a:ea typeface="Tahoma" panose="020B0604030504040204" pitchFamily="34" charset="0"/>
                <a:cs typeface="Tahoma" panose="020B0604030504040204" pitchFamily="34" charset="0"/>
              </a:rPr>
              <a:t>Taylor</a:t>
            </a:r>
          </a:p>
          <a:p>
            <a:pPr algn="ctr"/>
            <a:br>
              <a:rPr lang="en-US" b="1" dirty="0">
                <a:latin typeface="Tahoma" panose="020B0604030504040204" pitchFamily="34" charset="0"/>
                <a:ea typeface="Tahoma" panose="020B0604030504040204" pitchFamily="34" charset="0"/>
                <a:cs typeface="Tahoma" panose="020B0604030504040204" pitchFamily="34" charset="0"/>
              </a:rPr>
            </a:br>
            <a:r>
              <a:rPr lang="en-US" b="1" u="sng" dirty="0">
                <a:latin typeface="Tahoma" panose="020B0604030504040204" pitchFamily="34" charset="0"/>
                <a:ea typeface="Tahoma" panose="020B0604030504040204" pitchFamily="34" charset="0"/>
                <a:cs typeface="Tahoma" panose="020B0604030504040204" pitchFamily="34" charset="0"/>
              </a:rPr>
              <a:t>Rational Thought</a:t>
            </a:r>
            <a:r>
              <a:rPr lang="en-US" b="1"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“They’re Probably just busy or distracted.” </a:t>
            </a:r>
          </a:p>
          <a:p>
            <a:pPr algn="ctr"/>
            <a:r>
              <a:rPr lang="en-US" dirty="0">
                <a:latin typeface="Tahoma" panose="020B0604030504040204" pitchFamily="34" charset="0"/>
                <a:ea typeface="Tahoma" panose="020B0604030504040204" pitchFamily="34" charset="0"/>
                <a:cs typeface="Tahoma" panose="020B0604030504040204" pitchFamily="34" charset="0"/>
              </a:rPr>
              <a:t>	</a:t>
            </a:r>
          </a:p>
          <a:p>
            <a:pPr algn="ctr"/>
            <a:r>
              <a:rPr lang="en-US" b="1" u="sng" dirty="0">
                <a:latin typeface="Tahoma" panose="020B0604030504040204" pitchFamily="34" charset="0"/>
                <a:ea typeface="Tahoma" panose="020B0604030504040204" pitchFamily="34" charset="0"/>
                <a:cs typeface="Tahoma" panose="020B0604030504040204" pitchFamily="34" charset="0"/>
              </a:rPr>
              <a:t>Emotion</a:t>
            </a:r>
            <a:r>
              <a:rPr lang="en-US" b="1"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Mildly annoyed, yet calm</a:t>
            </a:r>
          </a:p>
          <a:p>
            <a:pPr algn="ctr"/>
            <a:endParaRPr lang="en-US" b="1" u="sng" dirty="0">
              <a:latin typeface="Tahoma" panose="020B0604030504040204" pitchFamily="34" charset="0"/>
              <a:ea typeface="Tahoma" panose="020B0604030504040204" pitchFamily="34" charset="0"/>
              <a:cs typeface="Tahoma" panose="020B0604030504040204" pitchFamily="34" charset="0"/>
            </a:endParaRPr>
          </a:p>
          <a:p>
            <a:pPr algn="ctr"/>
            <a:r>
              <a:rPr lang="en-US" b="1" u="sng" dirty="0">
                <a:latin typeface="Tahoma" panose="020B0604030504040204" pitchFamily="34" charset="0"/>
                <a:ea typeface="Tahoma" panose="020B0604030504040204" pitchFamily="34" charset="0"/>
                <a:cs typeface="Tahoma" panose="020B0604030504040204" pitchFamily="34" charset="0"/>
              </a:rPr>
              <a:t>Behavior</a:t>
            </a:r>
            <a:r>
              <a:rPr lang="en-US" b="1"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Gives them space, sends casual follow-up later – friendship is fine</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	</a:t>
            </a:r>
          </a:p>
          <a:p>
            <a:pPr algn="ctr"/>
            <a:endParaRPr lang="en-US" dirty="0" err="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8457542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animEffect transition="in" filter="fade">
                                      <p:cBhvr>
                                        <p:cTn id="24" dur="500"/>
                                        <p:tgtEl>
                                          <p:spTgt spid="1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1">
                                            <p:txEl>
                                              <p:pRg st="2" end="2"/>
                                            </p:txEl>
                                          </p:spTgt>
                                        </p:tgtEl>
                                        <p:attrNameLst>
                                          <p:attrName>style.visibility</p:attrName>
                                        </p:attrNameLst>
                                      </p:cBhvr>
                                      <p:to>
                                        <p:strVal val="visible"/>
                                      </p:to>
                                    </p:set>
                                    <p:animEffect transition="in" filter="fade">
                                      <p:cBhvr>
                                        <p:cTn id="29" dur="500"/>
                                        <p:tgtEl>
                                          <p:spTgt spid="11">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1">
                                            <p:txEl>
                                              <p:pRg st="3" end="3"/>
                                            </p:txEl>
                                          </p:spTgt>
                                        </p:tgtEl>
                                        <p:attrNameLst>
                                          <p:attrName>style.visibility</p:attrName>
                                        </p:attrNameLst>
                                      </p:cBhvr>
                                      <p:to>
                                        <p:strVal val="visible"/>
                                      </p:to>
                                    </p:set>
                                    <p:animEffect transition="in" filter="fade">
                                      <p:cBhvr>
                                        <p:cTn id="34" dur="500"/>
                                        <p:tgtEl>
                                          <p:spTgt spid="11">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1">
                                            <p:txEl>
                                              <p:pRg st="5" end="5"/>
                                            </p:txEl>
                                          </p:spTgt>
                                        </p:tgtEl>
                                        <p:attrNameLst>
                                          <p:attrName>style.visibility</p:attrName>
                                        </p:attrNameLst>
                                      </p:cBhvr>
                                      <p:to>
                                        <p:strVal val="visible"/>
                                      </p:to>
                                    </p:set>
                                    <p:animEffect transition="in" filter="fade">
                                      <p:cBhvr>
                                        <p:cTn id="39" dur="500"/>
                                        <p:tgtEl>
                                          <p:spTgt spid="11">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3">
                                            <p:txEl>
                                              <p:pRg st="1" end="1"/>
                                            </p:txEl>
                                          </p:spTgt>
                                        </p:tgtEl>
                                        <p:attrNameLst>
                                          <p:attrName>style.visibility</p:attrName>
                                        </p:attrNameLst>
                                      </p:cBhvr>
                                      <p:to>
                                        <p:strVal val="visible"/>
                                      </p:to>
                                    </p:set>
                                    <p:animEffect transition="in" filter="fade">
                                      <p:cBhvr>
                                        <p:cTn id="49" dur="500"/>
                                        <p:tgtEl>
                                          <p:spTgt spid="13">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3">
                                            <p:txEl>
                                              <p:pRg st="2" end="2"/>
                                            </p:txEl>
                                          </p:spTgt>
                                        </p:tgtEl>
                                        <p:attrNameLst>
                                          <p:attrName>style.visibility</p:attrName>
                                        </p:attrNameLst>
                                      </p:cBhvr>
                                      <p:to>
                                        <p:strVal val="visible"/>
                                      </p:to>
                                    </p:set>
                                    <p:animEffect transition="in" filter="fade">
                                      <p:cBhvr>
                                        <p:cTn id="54" dur="500"/>
                                        <p:tgtEl>
                                          <p:spTgt spid="13">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3">
                                            <p:txEl>
                                              <p:pRg st="3" end="3"/>
                                            </p:txEl>
                                          </p:spTgt>
                                        </p:tgtEl>
                                        <p:attrNameLst>
                                          <p:attrName>style.visibility</p:attrName>
                                        </p:attrNameLst>
                                      </p:cBhvr>
                                      <p:to>
                                        <p:strVal val="visible"/>
                                      </p:to>
                                    </p:set>
                                    <p:animEffect transition="in" filter="fade">
                                      <p:cBhvr>
                                        <p:cTn id="59" dur="500"/>
                                        <p:tgtEl>
                                          <p:spTgt spid="13">
                                            <p:txEl>
                                              <p:pRg st="3" end="3"/>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3">
                                            <p:txEl>
                                              <p:pRg st="4" end="4"/>
                                            </p:txEl>
                                          </p:spTgt>
                                        </p:tgtEl>
                                        <p:attrNameLst>
                                          <p:attrName>style.visibility</p:attrName>
                                        </p:attrNameLst>
                                      </p:cBhvr>
                                      <p:to>
                                        <p:strVal val="visible"/>
                                      </p:to>
                                    </p:set>
                                    <p:animEffect transition="in" filter="fade">
                                      <p:cBhvr>
                                        <p:cTn id="64" dur="500"/>
                                        <p:tgtEl>
                                          <p:spTgt spid="13">
                                            <p:txEl>
                                              <p:pRg st="4" end="4"/>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3">
                                            <p:txEl>
                                              <p:pRg st="6" end="6"/>
                                            </p:txEl>
                                          </p:spTgt>
                                        </p:tgtEl>
                                        <p:attrNameLst>
                                          <p:attrName>style.visibility</p:attrName>
                                        </p:attrNameLst>
                                      </p:cBhvr>
                                      <p:to>
                                        <p:strVal val="visible"/>
                                      </p:to>
                                    </p:set>
                                    <p:animEffect transition="in" filter="fade">
                                      <p:cBhvr>
                                        <p:cTn id="69" dur="5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F3EF1-7B8A-A927-6728-BF16E2A26BD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60EB759-DFA7-2937-4C94-EBD7F5C968C3}"/>
              </a:ext>
            </a:extLst>
          </p:cNvPr>
          <p:cNvPicPr>
            <a:picLocks noChangeAspect="1"/>
          </p:cNvPicPr>
          <p:nvPr/>
        </p:nvPicPr>
        <p:blipFill>
          <a:blip r:embed="rId2"/>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Title 1">
            <a:extLst>
              <a:ext uri="{FF2B5EF4-FFF2-40B4-BE49-F238E27FC236}">
                <a16:creationId xmlns:a16="http://schemas.microsoft.com/office/drawing/2014/main" id="{66D3A951-0D1B-5399-2BC7-F8D87FE56F98}"/>
              </a:ext>
            </a:extLst>
          </p:cNvPr>
          <p:cNvSpPr>
            <a:spLocks noGrp="1"/>
          </p:cNvSpPr>
          <p:nvPr>
            <p:ph type="title"/>
          </p:nvPr>
        </p:nvSpPr>
        <p:spPr>
          <a:xfrm>
            <a:off x="1511560" y="367943"/>
            <a:ext cx="8949612" cy="727788"/>
          </a:xfrm>
        </p:spPr>
        <p:txBody>
          <a:bodyPr>
            <a:normAutofit fontScale="90000"/>
          </a:bodyPr>
          <a:lstStyle/>
          <a:p>
            <a:r>
              <a:rPr lang="en-US" dirty="0">
                <a:solidFill>
                  <a:schemeClr val="tx1"/>
                </a:solidFill>
              </a:rPr>
              <a:t>Okey? Your Turn! ;)</a:t>
            </a:r>
          </a:p>
        </p:txBody>
      </p:sp>
      <p:sp>
        <p:nvSpPr>
          <p:cNvPr id="20" name="Content Placeholder 2">
            <a:extLst>
              <a:ext uri="{FF2B5EF4-FFF2-40B4-BE49-F238E27FC236}">
                <a16:creationId xmlns:a16="http://schemas.microsoft.com/office/drawing/2014/main" id="{C152BF0D-30F6-D905-4C24-02BC60B1D517}"/>
              </a:ext>
            </a:extLst>
          </p:cNvPr>
          <p:cNvSpPr>
            <a:spLocks noGrp="1"/>
          </p:cNvSpPr>
          <p:nvPr>
            <p:ph idx="1"/>
          </p:nvPr>
        </p:nvSpPr>
        <p:spPr>
          <a:xfrm>
            <a:off x="678237" y="1397730"/>
            <a:ext cx="10972800" cy="5365371"/>
          </a:xfrm>
        </p:spPr>
        <p:txBody>
          <a:bodyPr>
            <a:normAutofit/>
          </a:bodyPr>
          <a:lstStyle/>
          <a:p>
            <a:r>
              <a:rPr lang="en-US" sz="2800" dirty="0"/>
              <a:t>Situation: You say something wrong in a group setting (meeting, class, dinner, etc.) </a:t>
            </a:r>
          </a:p>
          <a:p>
            <a:endParaRPr lang="en-US" sz="2800" dirty="0"/>
          </a:p>
        </p:txBody>
      </p:sp>
      <p:sp>
        <p:nvSpPr>
          <p:cNvPr id="2" name="Speech Bubble: Oval 1">
            <a:extLst>
              <a:ext uri="{FF2B5EF4-FFF2-40B4-BE49-F238E27FC236}">
                <a16:creationId xmlns:a16="http://schemas.microsoft.com/office/drawing/2014/main" id="{D005D945-84F3-63CC-D2DD-67B14235639F}"/>
              </a:ext>
            </a:extLst>
          </p:cNvPr>
          <p:cNvSpPr/>
          <p:nvPr/>
        </p:nvSpPr>
        <p:spPr>
          <a:xfrm>
            <a:off x="94514" y="2428522"/>
            <a:ext cx="6083810" cy="3810001"/>
          </a:xfrm>
          <a:prstGeom prst="wedgeEllipseCallout">
            <a:avLst/>
          </a:prstGeom>
          <a:solidFill>
            <a:schemeClr val="accent2">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a:t>You:</a:t>
            </a:r>
            <a:br>
              <a:rPr lang="en-US" sz="2800" b="1" u="sng" dirty="0"/>
            </a:br>
            <a:endParaRPr lang="en-US" b="1" u="sng" dirty="0"/>
          </a:p>
          <a:p>
            <a:pPr algn="ctr"/>
            <a:r>
              <a:rPr lang="en-US" b="1" dirty="0"/>
              <a:t>Negative Thought: </a:t>
            </a:r>
            <a:r>
              <a:rPr lang="en-US" dirty="0"/>
              <a:t>“Everyone thinks I’m an Idiot. They’re all judging me!” 	</a:t>
            </a:r>
            <a:br>
              <a:rPr lang="en-US" dirty="0"/>
            </a:br>
            <a:endParaRPr lang="en-US" dirty="0"/>
          </a:p>
          <a:p>
            <a:pPr algn="ctr"/>
            <a:r>
              <a:rPr lang="en-US" b="1" dirty="0"/>
              <a:t>Emotion: </a:t>
            </a:r>
            <a:r>
              <a:rPr lang="en-US" dirty="0"/>
              <a:t>Embarrassed and/or ashamed</a:t>
            </a:r>
          </a:p>
          <a:p>
            <a:pPr algn="ctr"/>
            <a:endParaRPr lang="en-US" dirty="0"/>
          </a:p>
          <a:p>
            <a:pPr algn="ctr"/>
            <a:r>
              <a:rPr lang="en-US" b="1" dirty="0"/>
              <a:t>Behavior:  </a:t>
            </a:r>
            <a:r>
              <a:rPr lang="en-US" dirty="0"/>
              <a:t>You shut down, stop talking, people notice you’re quiet, this reinforces thought you’re an idiot. </a:t>
            </a:r>
          </a:p>
        </p:txBody>
      </p:sp>
      <p:sp>
        <p:nvSpPr>
          <p:cNvPr id="3" name="Speech Bubble: Oval 2">
            <a:extLst>
              <a:ext uri="{FF2B5EF4-FFF2-40B4-BE49-F238E27FC236}">
                <a16:creationId xmlns:a16="http://schemas.microsoft.com/office/drawing/2014/main" id="{A7DA3025-5555-79B8-8032-238A108C1197}"/>
              </a:ext>
            </a:extLst>
          </p:cNvPr>
          <p:cNvSpPr/>
          <p:nvPr/>
        </p:nvSpPr>
        <p:spPr>
          <a:xfrm>
            <a:off x="6252972" y="2456329"/>
            <a:ext cx="5769866" cy="3810001"/>
          </a:xfrm>
          <a:prstGeom prst="wedgeEllipseCallout">
            <a:avLst/>
          </a:prstGeom>
          <a:solidFill>
            <a:schemeClr val="accent2">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a:t>You:</a:t>
            </a:r>
          </a:p>
          <a:p>
            <a:pPr algn="ctr"/>
            <a:endParaRPr lang="en-US" b="1" u="sng" dirty="0"/>
          </a:p>
          <a:p>
            <a:r>
              <a:rPr lang="en-US" b="1" dirty="0"/>
              <a:t>Rational Thought: </a:t>
            </a:r>
            <a:r>
              <a:rPr lang="en-US" dirty="0"/>
              <a:t>	</a:t>
            </a:r>
            <a:br>
              <a:rPr lang="en-US" dirty="0"/>
            </a:br>
            <a:endParaRPr lang="en-US" dirty="0"/>
          </a:p>
          <a:p>
            <a:endParaRPr lang="en-US" b="1" dirty="0"/>
          </a:p>
          <a:p>
            <a:r>
              <a:rPr lang="en-US" b="1" dirty="0"/>
              <a:t>Emotion:</a:t>
            </a:r>
            <a:endParaRPr lang="en-US" dirty="0"/>
          </a:p>
          <a:p>
            <a:endParaRPr lang="en-US" dirty="0"/>
          </a:p>
          <a:p>
            <a:endParaRPr lang="en-US" b="1" dirty="0"/>
          </a:p>
          <a:p>
            <a:r>
              <a:rPr lang="en-US" b="1" dirty="0"/>
              <a:t>Behavior:</a:t>
            </a:r>
          </a:p>
          <a:p>
            <a:endParaRPr lang="en-US" b="1" dirty="0"/>
          </a:p>
          <a:p>
            <a:endParaRPr lang="en-US" b="1" dirty="0"/>
          </a:p>
          <a:p>
            <a:r>
              <a:rPr lang="en-US" dirty="0"/>
              <a:t>	</a:t>
            </a:r>
          </a:p>
        </p:txBody>
      </p:sp>
    </p:spTree>
    <p:extLst>
      <p:ext uri="{BB962C8B-B14F-4D97-AF65-F5344CB8AC3E}">
        <p14:creationId xmlns:p14="http://schemas.microsoft.com/office/powerpoint/2010/main" val="203989181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 calcmode="lin" valueType="num">
                                      <p:cBhvr additive="base">
                                        <p:cTn id="1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fade">
                                      <p:cBhvr>
                                        <p:cTn id="24" dur="5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fade">
                                      <p:cBhvr>
                                        <p:cTn id="29" dur="500"/>
                                        <p:tgtEl>
                                          <p:spTgt spid="2">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Effect transition="in" filter="fade">
                                      <p:cBhvr>
                                        <p:cTn id="34" dur="500"/>
                                        <p:tgtEl>
                                          <p:spTgt spid="2">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1000"/>
                                        <p:tgtEl>
                                          <p:spTgt spid="3"/>
                                        </p:tgtEl>
                                      </p:cBhvr>
                                    </p:animEffect>
                                    <p:anim calcmode="lin" valueType="num">
                                      <p:cBhvr>
                                        <p:cTn id="40" dur="1000" fill="hold"/>
                                        <p:tgtEl>
                                          <p:spTgt spid="3"/>
                                        </p:tgtEl>
                                        <p:attrNameLst>
                                          <p:attrName>ppt_x</p:attrName>
                                        </p:attrNameLst>
                                      </p:cBhvr>
                                      <p:tavLst>
                                        <p:tav tm="0">
                                          <p:val>
                                            <p:strVal val="#ppt_x"/>
                                          </p:val>
                                        </p:tav>
                                        <p:tav tm="100000">
                                          <p:val>
                                            <p:strVal val="#ppt_x"/>
                                          </p:val>
                                        </p:tav>
                                      </p:tavLst>
                                    </p:anim>
                                    <p:anim calcmode="lin" valueType="num">
                                      <p:cBhvr>
                                        <p:cTn id="41" dur="1000" fill="hold"/>
                                        <p:tgtEl>
                                          <p:spTgt spid="3"/>
                                        </p:tgtEl>
                                        <p:attrNameLst>
                                          <p:attrName>ppt_y</p:attrName>
                                        </p:attrNameLst>
                                      </p:cBhvr>
                                      <p:tavLst>
                                        <p:tav tm="0">
                                          <p:val>
                                            <p:strVal val="#ppt_y+.1"/>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
                                            <p:txEl>
                                              <p:pRg st="0" end="0"/>
                                            </p:txEl>
                                          </p:spTgt>
                                        </p:tgtEl>
                                        <p:attrNameLst>
                                          <p:attrName>style.visibility</p:attrName>
                                        </p:attrNameLst>
                                      </p:cBhvr>
                                      <p:to>
                                        <p:strVal val="visible"/>
                                      </p:to>
                                    </p:set>
                                    <p:anim calcmode="lin" valueType="num">
                                      <p:cBhvr additive="base">
                                        <p:cTn id="4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animEffect transition="in" filter="fade">
                                      <p:cBhvr>
                                        <p:cTn id="50" dur="500"/>
                                        <p:tgtEl>
                                          <p:spTgt spid="3">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Effect transition="in" filter="fade">
                                      <p:cBhvr>
                                        <p:cTn id="55" dur="500"/>
                                        <p:tgtEl>
                                          <p:spTgt spid="3">
                                            <p:txEl>
                                              <p:pRg st="4" end="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
                                            <p:txEl>
                                              <p:pRg st="7" end="7"/>
                                            </p:txEl>
                                          </p:spTgt>
                                        </p:tgtEl>
                                        <p:attrNameLst>
                                          <p:attrName>style.visibility</p:attrName>
                                        </p:attrNameLst>
                                      </p:cBhvr>
                                      <p:to>
                                        <p:strVal val="visible"/>
                                      </p:to>
                                    </p:set>
                                    <p:animEffect transition="in" filter="fade">
                                      <p:cBhvr>
                                        <p:cTn id="60" dur="500"/>
                                        <p:tgtEl>
                                          <p:spTgt spid="3">
                                            <p:txEl>
                                              <p:pRg st="7" end="7"/>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animEffect transition="in" filter="fade">
                                      <p:cBhvr>
                                        <p:cTn id="6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D0155-828A-8024-F357-7B9E447B5A9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240243B-EADD-526B-3443-AE9D1E7A1F6C}"/>
              </a:ext>
            </a:extLst>
          </p:cNvPr>
          <p:cNvPicPr>
            <a:picLocks noChangeAspect="1"/>
          </p:cNvPicPr>
          <p:nvPr/>
        </p:nvPicPr>
        <p:blipFill>
          <a:blip r:embed="rId2"/>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Title 1">
            <a:extLst>
              <a:ext uri="{FF2B5EF4-FFF2-40B4-BE49-F238E27FC236}">
                <a16:creationId xmlns:a16="http://schemas.microsoft.com/office/drawing/2014/main" id="{919D3BB5-D73F-89C8-4F1B-4A4821F80D06}"/>
              </a:ext>
            </a:extLst>
          </p:cNvPr>
          <p:cNvSpPr>
            <a:spLocks noGrp="1"/>
          </p:cNvSpPr>
          <p:nvPr>
            <p:ph type="title"/>
          </p:nvPr>
        </p:nvSpPr>
        <p:spPr>
          <a:xfrm>
            <a:off x="1511560" y="367943"/>
            <a:ext cx="8949612" cy="727788"/>
          </a:xfrm>
        </p:spPr>
        <p:txBody>
          <a:bodyPr>
            <a:normAutofit fontScale="90000"/>
          </a:bodyPr>
          <a:lstStyle/>
          <a:p>
            <a:r>
              <a:rPr lang="en-US" dirty="0">
                <a:solidFill>
                  <a:schemeClr val="tx1"/>
                </a:solidFill>
              </a:rPr>
              <a:t>Challenge Time! </a:t>
            </a:r>
          </a:p>
        </p:txBody>
      </p:sp>
      <p:sp>
        <p:nvSpPr>
          <p:cNvPr id="20" name="Content Placeholder 2">
            <a:extLst>
              <a:ext uri="{FF2B5EF4-FFF2-40B4-BE49-F238E27FC236}">
                <a16:creationId xmlns:a16="http://schemas.microsoft.com/office/drawing/2014/main" id="{41C4B4A6-85E4-27EC-AFE2-040EC87C1FAF}"/>
              </a:ext>
            </a:extLst>
          </p:cNvPr>
          <p:cNvSpPr>
            <a:spLocks noGrp="1"/>
          </p:cNvSpPr>
          <p:nvPr>
            <p:ph idx="1"/>
          </p:nvPr>
        </p:nvSpPr>
        <p:spPr>
          <a:xfrm>
            <a:off x="678237" y="1397730"/>
            <a:ext cx="10972800" cy="5365371"/>
          </a:xfrm>
        </p:spPr>
        <p:txBody>
          <a:bodyPr>
            <a:normAutofit fontScale="92500" lnSpcReduction="10000"/>
          </a:bodyPr>
          <a:lstStyle/>
          <a:p>
            <a:r>
              <a:rPr lang="en-US" sz="2800" dirty="0">
                <a:latin typeface="Tahoma"/>
                <a:ea typeface="Tahoma"/>
                <a:cs typeface="Tahoma"/>
              </a:rPr>
              <a:t>Answer the following questions to assess your thought</a:t>
            </a:r>
          </a:p>
          <a:p>
            <a:pPr marL="457200" lvl="1" indent="0">
              <a:buNone/>
            </a:pPr>
            <a:r>
              <a:rPr lang="en-US" sz="1900" dirty="0">
                <a:latin typeface="Tahoma"/>
                <a:ea typeface="Tahoma"/>
                <a:cs typeface="Tahoma"/>
              </a:rPr>
              <a:t>What is the (Is there) evidence for my thought(s)?</a:t>
            </a:r>
          </a:p>
          <a:p>
            <a:pPr marL="457200" lvl="1" indent="0">
              <a:buNone/>
            </a:pPr>
            <a:endParaRPr lang="en-US" sz="1900" dirty="0">
              <a:latin typeface="Tahoma" panose="020B0604030504040204" pitchFamily="34" charset="0"/>
              <a:ea typeface="Tahoma" panose="020B0604030504040204" pitchFamily="34" charset="0"/>
              <a:cs typeface="Tahoma" panose="020B0604030504040204" pitchFamily="34" charset="0"/>
            </a:endParaRPr>
          </a:p>
          <a:p>
            <a:pPr marL="457200" lvl="1" indent="0">
              <a:buNone/>
            </a:pPr>
            <a:r>
              <a:rPr lang="en-US" sz="1900" dirty="0">
                <a:latin typeface="Tahoma"/>
                <a:ea typeface="Tahoma"/>
                <a:cs typeface="Tahoma"/>
              </a:rPr>
              <a:t>Is there any evidence contrary to my thought?(s)</a:t>
            </a:r>
          </a:p>
          <a:p>
            <a:pPr marL="457200" lvl="1" indent="0">
              <a:buNone/>
            </a:pPr>
            <a:endParaRPr lang="en-US" sz="1900" dirty="0">
              <a:latin typeface="Tahoma" panose="020B0604030504040204" pitchFamily="34" charset="0"/>
              <a:ea typeface="Tahoma" panose="020B0604030504040204" pitchFamily="34" charset="0"/>
              <a:cs typeface="Tahoma" panose="020B0604030504040204" pitchFamily="34" charset="0"/>
            </a:endParaRPr>
          </a:p>
          <a:p>
            <a:pPr marL="457200" lvl="1" indent="0">
              <a:buNone/>
            </a:pPr>
            <a:r>
              <a:rPr lang="en-US" sz="1900" dirty="0">
                <a:latin typeface="Tahoma"/>
                <a:ea typeface="Tahoma"/>
                <a:cs typeface="Tahoma"/>
              </a:rPr>
              <a:t>Am I attempting to see this situation without all the evidence?</a:t>
            </a:r>
          </a:p>
          <a:p>
            <a:pPr marL="457200" lvl="1" indent="0">
              <a:buNone/>
            </a:pPr>
            <a:endParaRPr lang="en-US" sz="1900" dirty="0">
              <a:latin typeface="Tahoma" panose="020B0604030504040204" pitchFamily="34" charset="0"/>
              <a:ea typeface="Tahoma" panose="020B0604030504040204" pitchFamily="34" charset="0"/>
              <a:cs typeface="Tahoma" panose="020B0604030504040204" pitchFamily="34" charset="0"/>
            </a:endParaRPr>
          </a:p>
          <a:p>
            <a:pPr marL="457200" lvl="1" indent="0">
              <a:buNone/>
            </a:pPr>
            <a:r>
              <a:rPr lang="en-US" sz="1900" dirty="0">
                <a:latin typeface="Tahoma"/>
                <a:ea typeface="Tahoma"/>
                <a:cs typeface="Tahoma"/>
              </a:rPr>
              <a:t>If I look at this positively, how will it change?</a:t>
            </a:r>
          </a:p>
          <a:p>
            <a:pPr marL="457200" lvl="1" indent="0">
              <a:buNone/>
            </a:pPr>
            <a:endParaRPr lang="en-US" sz="1900" dirty="0">
              <a:latin typeface="Tahoma" panose="020B0604030504040204" pitchFamily="34" charset="0"/>
              <a:ea typeface="Tahoma" panose="020B0604030504040204" pitchFamily="34" charset="0"/>
              <a:cs typeface="Tahoma" panose="020B0604030504040204" pitchFamily="34" charset="0"/>
            </a:endParaRPr>
          </a:p>
          <a:p>
            <a:pPr marL="457200" lvl="1" indent="0">
              <a:buNone/>
            </a:pPr>
            <a:r>
              <a:rPr lang="en-US" sz="1900" dirty="0">
                <a:latin typeface="Tahoma"/>
                <a:ea typeface="Tahoma"/>
                <a:cs typeface="Tahoma"/>
              </a:rPr>
              <a:t>Will this matter a year from now? Five years?</a:t>
            </a:r>
          </a:p>
          <a:p>
            <a:pPr marL="457200" lvl="1" indent="0">
              <a:buNone/>
            </a:pPr>
            <a:endParaRPr lang="en-US" sz="1900" dirty="0">
              <a:latin typeface="Tahoma" panose="020B0604030504040204" pitchFamily="34" charset="0"/>
              <a:ea typeface="Tahoma" panose="020B0604030504040204" pitchFamily="34" charset="0"/>
              <a:cs typeface="Tahoma" panose="020B0604030504040204" pitchFamily="34" charset="0"/>
            </a:endParaRPr>
          </a:p>
          <a:p>
            <a:pPr marL="457200" lvl="1" indent="0">
              <a:buNone/>
            </a:pPr>
            <a:r>
              <a:rPr lang="en-US" sz="1900" dirty="0">
                <a:latin typeface="Tahoma"/>
                <a:ea typeface="Tahoma"/>
                <a:cs typeface="Tahoma"/>
              </a:rPr>
              <a:t>What would I say to a friend? An acquaintance? </a:t>
            </a:r>
            <a:endParaRPr lang="en-US" sz="19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3000" dirty="0">
                <a:latin typeface="Tahoma" panose="020B0604030504040204" pitchFamily="34" charset="0"/>
                <a:ea typeface="Tahoma" panose="020B0604030504040204" pitchFamily="34" charset="0"/>
                <a:cs typeface="Tahoma" panose="020B0604030504040204" pitchFamily="34" charset="0"/>
              </a:rPr>
              <a:t>																	</a:t>
            </a:r>
            <a:r>
              <a:rPr lang="en-US" sz="2600" dirty="0">
                <a:latin typeface="Tahoma" panose="020B0604030504040204" pitchFamily="34" charset="0"/>
                <a:ea typeface="Tahoma" panose="020B0604030504040204" pitchFamily="34" charset="0"/>
                <a:cs typeface="Tahoma" panose="020B0604030504040204" pitchFamily="34" charset="0"/>
              </a:rPr>
              <a:t>Worksheet</a:t>
            </a:r>
            <a:endParaRPr lang="en-US" sz="2800" dirty="0">
              <a:latin typeface="Tahoma" panose="020B0604030504040204" pitchFamily="34" charset="0"/>
              <a:ea typeface="Tahoma" panose="020B0604030504040204" pitchFamily="34" charset="0"/>
              <a:cs typeface="Tahoma" panose="020B0604030504040204" pitchFamily="34" charset="0"/>
            </a:endParaRPr>
          </a:p>
        </p:txBody>
      </p:sp>
      <p:pic>
        <p:nvPicPr>
          <p:cNvPr id="3" name="Graphic 2" descr="Checklist RTL">
            <a:hlinkClick r:id="rId3"/>
            <a:extLst>
              <a:ext uri="{FF2B5EF4-FFF2-40B4-BE49-F238E27FC236}">
                <a16:creationId xmlns:a16="http://schemas.microsoft.com/office/drawing/2014/main" id="{1340AF71-C155-FBC3-E3DB-50DF7C17276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386320" y="4433873"/>
            <a:ext cx="1738944" cy="1738944"/>
          </a:xfrm>
          <a:prstGeom prst="rect">
            <a:avLst/>
          </a:prstGeom>
        </p:spPr>
      </p:pic>
    </p:spTree>
    <p:extLst>
      <p:ext uri="{BB962C8B-B14F-4D97-AF65-F5344CB8AC3E}">
        <p14:creationId xmlns:p14="http://schemas.microsoft.com/office/powerpoint/2010/main" val="380882865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xEl>
                                              <p:pRg st="1" end="1"/>
                                            </p:txEl>
                                          </p:spTgt>
                                        </p:tgtEl>
                                        <p:attrNameLst>
                                          <p:attrName>style.visibility</p:attrName>
                                        </p:attrNameLst>
                                      </p:cBhvr>
                                      <p:to>
                                        <p:strVal val="visible"/>
                                      </p:to>
                                    </p:set>
                                    <p:anim calcmode="lin" valueType="num">
                                      <p:cBhvr additive="base">
                                        <p:cTn id="13"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anim calcmode="lin" valueType="num">
                                      <p:cBhvr additive="base">
                                        <p:cTn id="19"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
                                            <p:txEl>
                                              <p:pRg st="5" end="5"/>
                                            </p:txEl>
                                          </p:spTgt>
                                        </p:tgtEl>
                                        <p:attrNameLst>
                                          <p:attrName>style.visibility</p:attrName>
                                        </p:attrNameLst>
                                      </p:cBhvr>
                                      <p:to>
                                        <p:strVal val="visible"/>
                                      </p:to>
                                    </p:set>
                                    <p:anim calcmode="lin" valueType="num">
                                      <p:cBhvr additive="base">
                                        <p:cTn id="25"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
                                            <p:txEl>
                                              <p:pRg st="7" end="7"/>
                                            </p:txEl>
                                          </p:spTgt>
                                        </p:tgtEl>
                                        <p:attrNameLst>
                                          <p:attrName>style.visibility</p:attrName>
                                        </p:attrNameLst>
                                      </p:cBhvr>
                                      <p:to>
                                        <p:strVal val="visible"/>
                                      </p:to>
                                    </p:set>
                                    <p:anim calcmode="lin" valueType="num">
                                      <p:cBhvr additive="base">
                                        <p:cTn id="31"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
                                            <p:txEl>
                                              <p:pRg st="9" end="9"/>
                                            </p:txEl>
                                          </p:spTgt>
                                        </p:tgtEl>
                                        <p:attrNameLst>
                                          <p:attrName>style.visibility</p:attrName>
                                        </p:attrNameLst>
                                      </p:cBhvr>
                                      <p:to>
                                        <p:strVal val="visible"/>
                                      </p:to>
                                    </p:set>
                                    <p:anim calcmode="lin" valueType="num">
                                      <p:cBhvr additive="base">
                                        <p:cTn id="37"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0">
                                            <p:txEl>
                                              <p:pRg st="11" end="11"/>
                                            </p:txEl>
                                          </p:spTgt>
                                        </p:tgtEl>
                                        <p:attrNameLst>
                                          <p:attrName>style.visibility</p:attrName>
                                        </p:attrNameLst>
                                      </p:cBhvr>
                                      <p:to>
                                        <p:strVal val="visible"/>
                                      </p:to>
                                    </p:set>
                                    <p:anim calcmode="lin" valueType="num">
                                      <p:cBhvr additive="base">
                                        <p:cTn id="43" dur="500" fill="hold"/>
                                        <p:tgtEl>
                                          <p:spTgt spid="20">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0">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BD4EF-0D7D-B87C-D7F7-FE0F490E91E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D547E5-65C5-8D35-D68C-1750CEEA5B10}"/>
              </a:ext>
            </a:extLst>
          </p:cNvPr>
          <p:cNvSpPr>
            <a:spLocks noGrp="1"/>
          </p:cNvSpPr>
          <p:nvPr>
            <p:ph idx="1"/>
          </p:nvPr>
        </p:nvSpPr>
        <p:spPr>
          <a:xfrm>
            <a:off x="499966" y="1229004"/>
            <a:ext cx="10972800" cy="5261053"/>
          </a:xfrm>
        </p:spPr>
        <p:txBody>
          <a:bodyPr vert="horz" lIns="91440" tIns="45720" rIns="91440" bIns="45720" rtlCol="0" anchor="t">
            <a:no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Summary:</a:t>
            </a:r>
          </a:p>
          <a:p>
            <a:pPr lvl="1"/>
            <a:r>
              <a:rPr lang="en-US" dirty="0">
                <a:latin typeface="Tahoma" panose="020B0604030504040204" pitchFamily="34" charset="0"/>
                <a:ea typeface="Tahoma" panose="020B0604030504040204" pitchFamily="34" charset="0"/>
                <a:cs typeface="Tahoma" panose="020B0604030504040204" pitchFamily="34" charset="0"/>
              </a:rPr>
              <a:t>Event ➡️ Thoughts ➡️ Behaviors</a:t>
            </a:r>
          </a:p>
          <a:p>
            <a:pPr lvl="1"/>
            <a:r>
              <a:rPr lang="en-US" dirty="0">
                <a:latin typeface="Tahoma" panose="020B0604030504040204" pitchFamily="34" charset="0"/>
                <a:ea typeface="Tahoma" panose="020B0604030504040204" pitchFamily="34" charset="0"/>
                <a:cs typeface="Tahoma" panose="020B0604030504040204" pitchFamily="34" charset="0"/>
              </a:rPr>
              <a:t>Event ➡️ Thoughts ➡️ Feelings</a:t>
            </a:r>
          </a:p>
          <a:p>
            <a:pPr lvl="1"/>
            <a:r>
              <a:rPr lang="en-US" dirty="0">
                <a:latin typeface="Tahoma" panose="020B0604030504040204" pitchFamily="34" charset="0"/>
                <a:ea typeface="Tahoma" panose="020B0604030504040204" pitchFamily="34" charset="0"/>
                <a:cs typeface="Tahoma" panose="020B0604030504040204" pitchFamily="34" charset="0"/>
              </a:rPr>
              <a:t>Feelings 🚫 ➡️ Behaviors</a:t>
            </a:r>
          </a:p>
          <a:p>
            <a:r>
              <a:rPr lang="en-US" dirty="0">
                <a:latin typeface="Tahoma" panose="020B0604030504040204" pitchFamily="34" charset="0"/>
                <a:ea typeface="Tahoma" panose="020B0604030504040204" pitchFamily="34" charset="0"/>
                <a:cs typeface="Tahoma" panose="020B0604030504040204" pitchFamily="34" charset="0"/>
              </a:rPr>
              <a:t>Counter Your Negative Thoughts With Rational Ones	</a:t>
            </a:r>
          </a:p>
          <a:p>
            <a:pPr lvl="1"/>
            <a:r>
              <a:rPr lang="en-US" sz="1600" dirty="0">
                <a:latin typeface="Tahoma" panose="020B0604030504040204" pitchFamily="34" charset="0"/>
                <a:ea typeface="Tahoma" panose="020B0604030504040204" pitchFamily="34" charset="0"/>
                <a:cs typeface="Tahoma" panose="020B0604030504040204" pitchFamily="34" charset="0"/>
              </a:rPr>
              <a:t>Use the Questions to make the most informed choice for you</a:t>
            </a:r>
          </a:p>
          <a:p>
            <a:pPr marL="857250" lvl="2" indent="0">
              <a:buNone/>
            </a:pPr>
            <a:r>
              <a:rPr lang="en-US" i="1" dirty="0">
                <a:latin typeface="Tahoma" panose="020B0604030504040204" pitchFamily="34" charset="0"/>
                <a:ea typeface="Tahoma" panose="020B0604030504040204" pitchFamily="34" charset="0"/>
                <a:cs typeface="Tahoma" panose="020B0604030504040204" pitchFamily="34" charset="0"/>
              </a:rPr>
              <a:t>What is the (Is there) evidence for my thought(s)?</a:t>
            </a:r>
          </a:p>
          <a:p>
            <a:pPr marL="857250" lvl="2" indent="0">
              <a:buNone/>
            </a:pPr>
            <a:r>
              <a:rPr lang="en-US" i="1" dirty="0">
                <a:latin typeface="Tahoma" panose="020B0604030504040204" pitchFamily="34" charset="0"/>
                <a:ea typeface="Tahoma" panose="020B0604030504040204" pitchFamily="34" charset="0"/>
                <a:cs typeface="Tahoma" panose="020B0604030504040204" pitchFamily="34" charset="0"/>
              </a:rPr>
              <a:t>Is there any evidence contrary to my thought?(s)</a:t>
            </a:r>
          </a:p>
          <a:p>
            <a:pPr marL="857250" lvl="2" indent="0">
              <a:buNone/>
            </a:pPr>
            <a:r>
              <a:rPr lang="en-US" i="1" dirty="0">
                <a:latin typeface="Tahoma" panose="020B0604030504040204" pitchFamily="34" charset="0"/>
                <a:ea typeface="Tahoma" panose="020B0604030504040204" pitchFamily="34" charset="0"/>
                <a:cs typeface="Tahoma" panose="020B0604030504040204" pitchFamily="34" charset="0"/>
              </a:rPr>
              <a:t>Am I attempting to see this situation without all the evidence?</a:t>
            </a:r>
          </a:p>
          <a:p>
            <a:pPr marL="857250" lvl="2" indent="0">
              <a:buNone/>
            </a:pPr>
            <a:r>
              <a:rPr lang="en-US" i="1" dirty="0">
                <a:latin typeface="Tahoma" panose="020B0604030504040204" pitchFamily="34" charset="0"/>
                <a:ea typeface="Tahoma" panose="020B0604030504040204" pitchFamily="34" charset="0"/>
                <a:cs typeface="Tahoma" panose="020B0604030504040204" pitchFamily="34" charset="0"/>
              </a:rPr>
              <a:t>If I look at this positively, how will it change?</a:t>
            </a:r>
          </a:p>
          <a:p>
            <a:pPr marL="857250" lvl="2" indent="0">
              <a:buNone/>
            </a:pPr>
            <a:r>
              <a:rPr lang="en-US" i="1" dirty="0">
                <a:latin typeface="Tahoma" panose="020B0604030504040204" pitchFamily="34" charset="0"/>
                <a:ea typeface="Tahoma" panose="020B0604030504040204" pitchFamily="34" charset="0"/>
                <a:cs typeface="Tahoma" panose="020B0604030504040204" pitchFamily="34" charset="0"/>
              </a:rPr>
              <a:t>Will this matter a year from now? Five years?</a:t>
            </a:r>
          </a:p>
          <a:p>
            <a:pPr marL="857250" lvl="2" indent="0">
              <a:buNone/>
            </a:pPr>
            <a:r>
              <a:rPr lang="en-US" i="1" dirty="0">
                <a:latin typeface="Tahoma" panose="020B0604030504040204" pitchFamily="34" charset="0"/>
                <a:ea typeface="Tahoma" panose="020B0604030504040204" pitchFamily="34" charset="0"/>
                <a:cs typeface="Tahoma" panose="020B0604030504040204" pitchFamily="34" charset="0"/>
              </a:rPr>
              <a:t>What would I say to a friend? An acquaintance? </a:t>
            </a:r>
            <a:endParaRPr lang="en-US" sz="2600" dirty="0">
              <a:latin typeface="Tahoma" panose="020B0604030504040204" pitchFamily="34" charset="0"/>
              <a:ea typeface="Tahoma" panose="020B0604030504040204" pitchFamily="34" charset="0"/>
              <a:cs typeface="Tahoma" panose="020B0604030504040204" pitchFamily="34" charset="0"/>
            </a:endParaRPr>
          </a:p>
          <a:p>
            <a:r>
              <a:rPr lang="en-US" sz="2400" dirty="0">
                <a:latin typeface="Tahoma" panose="020B0604030504040204" pitchFamily="34" charset="0"/>
                <a:ea typeface="Tahoma" panose="020B0604030504040204" pitchFamily="34" charset="0"/>
                <a:cs typeface="Tahoma" panose="020B0604030504040204" pitchFamily="34" charset="0"/>
              </a:rPr>
              <a:t>Next </a:t>
            </a:r>
          </a:p>
          <a:p>
            <a:pPr lvl="1"/>
            <a:r>
              <a:rPr lang="en-US" dirty="0">
                <a:latin typeface="Tahoma" panose="020B0604030504040204" pitchFamily="34" charset="0"/>
                <a:ea typeface="Tahoma" panose="020B0604030504040204" pitchFamily="34" charset="0"/>
                <a:cs typeface="Tahoma" panose="020B0604030504040204" pitchFamily="34" charset="0"/>
              </a:rPr>
              <a:t>Grief &amp; Loss</a:t>
            </a:r>
          </a:p>
        </p:txBody>
      </p:sp>
      <p:pic>
        <p:nvPicPr>
          <p:cNvPr id="4" name="Picture 3">
            <a:extLst>
              <a:ext uri="{FF2B5EF4-FFF2-40B4-BE49-F238E27FC236}">
                <a16:creationId xmlns:a16="http://schemas.microsoft.com/office/drawing/2014/main" id="{93B9C8A3-1170-F3F0-577E-0074C8CC79E6}"/>
              </a:ext>
            </a:extLst>
          </p:cNvPr>
          <p:cNvPicPr>
            <a:picLocks noChangeAspect="1"/>
          </p:cNvPicPr>
          <p:nvPr/>
        </p:nvPicPr>
        <p:blipFill>
          <a:blip r:embed="rId2"/>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Title 1">
            <a:extLst>
              <a:ext uri="{FF2B5EF4-FFF2-40B4-BE49-F238E27FC236}">
                <a16:creationId xmlns:a16="http://schemas.microsoft.com/office/drawing/2014/main" id="{1755B06D-A183-6910-BB8D-2EFE670DE3CB}"/>
              </a:ext>
            </a:extLst>
          </p:cNvPr>
          <p:cNvSpPr txBox="1">
            <a:spLocks/>
          </p:cNvSpPr>
          <p:nvPr/>
        </p:nvSpPr>
        <p:spPr>
          <a:xfrm>
            <a:off x="1511560" y="367943"/>
            <a:ext cx="8949612" cy="727788"/>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solidFill>
                  <a:schemeClr val="tx1"/>
                </a:solidFill>
              </a:rPr>
              <a:t>Summary and Next?</a:t>
            </a:r>
            <a:endParaRPr lang="en-US" sz="3800" dirty="0">
              <a:solidFill>
                <a:schemeClr val="tx1"/>
              </a:solidFill>
            </a:endParaRPr>
          </a:p>
        </p:txBody>
      </p:sp>
    </p:spTree>
    <p:extLst>
      <p:ext uri="{BB962C8B-B14F-4D97-AF65-F5344CB8AC3E}">
        <p14:creationId xmlns:p14="http://schemas.microsoft.com/office/powerpoint/2010/main" val="262493093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3">
                                            <p:txEl>
                                              <p:pRg st="13" end="13"/>
                                            </p:txEl>
                                          </p:spTgt>
                                        </p:tgtEl>
                                        <p:attrNameLst>
                                          <p:attrName>style.visibility</p:attrName>
                                        </p:attrNameLst>
                                      </p:cBhvr>
                                      <p:to>
                                        <p:strVal val="visible"/>
                                      </p:to>
                                    </p:set>
                                    <p:anim calcmode="lin" valueType="num">
                                      <p:cBhvr additive="base">
                                        <p:cTn id="8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77777</TotalTime>
  <Words>715</Words>
  <Application>Microsoft Office PowerPoint</Application>
  <PresentationFormat>Widescreen</PresentationFormat>
  <Paragraphs>89</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Century Gothic</vt:lpstr>
      <vt:lpstr>Palatino Linotype</vt:lpstr>
      <vt:lpstr>Tahoma</vt:lpstr>
      <vt:lpstr>Trebuchet MS</vt:lpstr>
      <vt:lpstr>Wingdings 3</vt:lpstr>
      <vt:lpstr>Ion</vt:lpstr>
      <vt:lpstr>PowerPoint Presentation</vt:lpstr>
      <vt:lpstr>Where We Going Today??</vt:lpstr>
      <vt:lpstr>What’s this Cognitive Behavioral Schtuff?!</vt:lpstr>
      <vt:lpstr>Ok, So What?!</vt:lpstr>
      <vt:lpstr>Examples? Please and Thank You!</vt:lpstr>
      <vt:lpstr>Okey? Your Turn! ;)</vt:lpstr>
      <vt:lpstr>Challenge Time!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#Codependency  (Self Love Deficit Disorder): Week 2</dc:title>
  <dc:creator>Mchael Noll</dc:creator>
  <cp:lastModifiedBy>Michael Noll Counseling</cp:lastModifiedBy>
  <cp:revision>176</cp:revision>
  <dcterms:created xsi:type="dcterms:W3CDTF">2021-11-16T04:49:44Z</dcterms:created>
  <dcterms:modified xsi:type="dcterms:W3CDTF">2026-05-19T21:27:39Z</dcterms:modified>
</cp:coreProperties>
</file>