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10"/>
  </p:notesMasterIdLst>
  <p:handoutMasterIdLst>
    <p:handoutMasterId r:id="rId11"/>
  </p:handoutMasterIdLst>
  <p:sldIdLst>
    <p:sldId id="270" r:id="rId2"/>
    <p:sldId id="271" r:id="rId3"/>
    <p:sldId id="311" r:id="rId4"/>
    <p:sldId id="319" r:id="rId5"/>
    <p:sldId id="312" r:id="rId6"/>
    <p:sldId id="316" r:id="rId7"/>
    <p:sldId id="317" r:id="rId8"/>
    <p:sldId id="308" r:id="rId9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F9ED48B-E8B5-44F5-9136-ADA448B0AD94}">
          <p14:sldIdLst>
            <p14:sldId id="270"/>
            <p14:sldId id="271"/>
            <p14:sldId id="311"/>
            <p14:sldId id="319"/>
            <p14:sldId id="312"/>
            <p14:sldId id="316"/>
            <p14:sldId id="317"/>
            <p14:sldId id="308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chael Noll" initials="MN" lastIdx="4" clrIdx="0">
    <p:extLst>
      <p:ext uri="{19B8F6BF-5375-455C-9EA6-DF929625EA0E}">
        <p15:presenceInfo xmlns:p15="http://schemas.microsoft.com/office/powerpoint/2012/main" userId="bef1d86447e0c26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1E5570-05AB-4215-9F24-5D88E4B585F2}" v="5" dt="2026-01-06T22:18:08.455"/>
  </p1510:revLst>
</p1510:revInfo>
</file>

<file path=ppt/tableStyles.xml><?xml version="1.0" encoding="utf-8"?>
<a:tblStyleLst xmlns:a="http://schemas.openxmlformats.org/drawingml/2006/main" def="{8799B23B-EC83-4686-B30A-512413B5E67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2538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 noll" userId="o+ICukYcLY60v8uzYEG1acPix/MIfdr4CpS+1NjJn6Q=" providerId="None" clId="Web-{231E5570-05AB-4215-9F24-5D88E4B585F2}"/>
    <pc:docChg chg="modSld">
      <pc:chgData name="michael noll" userId="o+ICukYcLY60v8uzYEG1acPix/MIfdr4CpS+1NjJn6Q=" providerId="None" clId="Web-{231E5570-05AB-4215-9F24-5D88E4B585F2}" dt="2026-01-06T22:18:01.924" v="3" actId="20577"/>
      <pc:docMkLst>
        <pc:docMk/>
      </pc:docMkLst>
      <pc:sldChg chg="modSp">
        <pc:chgData name="michael noll" userId="o+ICukYcLY60v8uzYEG1acPix/MIfdr4CpS+1NjJn6Q=" providerId="None" clId="Web-{231E5570-05AB-4215-9F24-5D88E4B585F2}" dt="2026-01-06T22:18:01.924" v="3" actId="20577"/>
        <pc:sldMkLst>
          <pc:docMk/>
          <pc:sldMk cId="3874955170" sldId="308"/>
        </pc:sldMkLst>
        <pc:spChg chg="mod">
          <ac:chgData name="michael noll" userId="o+ICukYcLY60v8uzYEG1acPix/MIfdr4CpS+1NjJn6Q=" providerId="None" clId="Web-{231E5570-05AB-4215-9F24-5D88E4B585F2}" dt="2026-01-06T22:18:01.924" v="3" actId="20577"/>
          <ac:spMkLst>
            <pc:docMk/>
            <pc:sldMk cId="3874955170" sldId="308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5700FC0-9E7A-4C53-8A3B-3C3C9A736C42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B48944F-81ED-4843-A3E6-D41A69087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7142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AF122B6-E47E-4A80-A9F3-23FD10D674FE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DF1C5CE-222C-4659-9A99-B99FC42AF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527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F1C5CE-222C-4659-9A99-B99FC42AF6E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599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F1C5CE-222C-4659-9A99-B99FC42AF6E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3304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F1C5CE-222C-4659-9A99-B99FC42AF6E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1559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F1C5CE-222C-4659-9A99-B99FC42AF6E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5735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F1C5CE-222C-4659-9A99-B99FC42AF6E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7958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F1C5CE-222C-4659-9A99-B99FC42AF6E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2846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F1C5CE-222C-4659-9A99-B99FC42AF6E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5206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F1C5CE-222C-4659-9A99-B99FC42AF6E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3879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pPr/>
              <a:t>5/27/2026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392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289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480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pPr/>
              <a:t>5/27/2026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338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pPr/>
              <a:t>5/27/2026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984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392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006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772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167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pPr/>
              <a:t>5/27/2026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841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pPr/>
              <a:t>5/27/2026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463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pPr/>
              <a:t>5/27/2026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884378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pPr/>
              <a:t>5/27/2026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2424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pPr/>
              <a:t>5/27/2026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1346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pPr/>
              <a:t>5/27/2026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1404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216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5/27/2026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35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9BF3EA-1A78-4F07-BDC0-C8A1BD461199}" type="datetimeFigureOut">
              <a:rPr lang="en-US" smtClean="0"/>
              <a:pPr/>
              <a:t>5/27/2026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5262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399" y="239706"/>
            <a:ext cx="10363200" cy="3216675"/>
          </a:xfrm>
        </p:spPr>
        <p:txBody>
          <a:bodyPr anchor="t"/>
          <a:lstStyle/>
          <a:p>
            <a:pPr>
              <a:spcBef>
                <a:spcPts val="2400"/>
              </a:spcBef>
            </a:pPr>
            <a:r>
              <a:rPr lang="en-US" sz="8800" i="1" dirty="0">
                <a:solidFill>
                  <a:schemeClr val="tx1"/>
                </a:solidFill>
              </a:rPr>
              <a:t>Are You #Stressed?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0" y="4035720"/>
            <a:ext cx="12191999" cy="2365899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3200" cap="none" dirty="0">
                <a:solidFill>
                  <a:schemeClr val="tx1"/>
                </a:solidFill>
                <a:latin typeface="Trebuchet MS" panose="020B0603020202020204" pitchFamily="34" charset="0"/>
                <a:ea typeface="Microsoft JhengHei Light" panose="020B0304030504040204" pitchFamily="34" charset="-120"/>
              </a:rPr>
              <a:t>Michael Noll            Counseling, LLC</a:t>
            </a:r>
          </a:p>
          <a:p>
            <a:pPr algn="ctr"/>
            <a:endParaRPr lang="en-US" sz="3200" dirty="0">
              <a:latin typeface="Trebuchet MS" panose="020B0603020202020204" pitchFamily="34" charset="0"/>
              <a:ea typeface="Microsoft JhengHei Light" panose="020B0304030504040204" pitchFamily="34" charset="-120"/>
            </a:endParaRPr>
          </a:p>
          <a:p>
            <a:pPr algn="ctr"/>
            <a:endParaRPr lang="en-US" sz="3200" dirty="0">
              <a:latin typeface="Trebuchet MS" panose="020B0603020202020204" pitchFamily="34" charset="0"/>
              <a:ea typeface="Microsoft JhengHei Light" panose="020B0304030504040204" pitchFamily="34" charset="-120"/>
            </a:endParaRPr>
          </a:p>
          <a:p>
            <a:pPr algn="ctr"/>
            <a:r>
              <a:rPr lang="en-US" sz="3200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Healthy Interactions Group (HIG)</a:t>
            </a:r>
            <a:endParaRPr lang="en-US" sz="3200" dirty="0">
              <a:solidFill>
                <a:schemeClr val="tx1"/>
              </a:solidFill>
              <a:latin typeface="Trebuchet MS" panose="020B0603020202020204" pitchFamily="34" charset="0"/>
              <a:ea typeface="Microsoft JhengHei Light" panose="020B0304030504040204" pitchFamily="34" charset="-12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D47E88-EDDF-4FAD-A919-FE69F1A888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67401" y="3656188"/>
            <a:ext cx="1243263" cy="12192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1096358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560" y="367943"/>
            <a:ext cx="8949612" cy="727788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Where To…??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95400"/>
            <a:ext cx="10972800" cy="4830763"/>
          </a:xfrm>
        </p:spPr>
        <p:txBody>
          <a:bodyPr>
            <a:normAutofit/>
          </a:bodyPr>
          <a:lstStyle/>
          <a:p>
            <a:r>
              <a:rPr 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Last Time:</a:t>
            </a:r>
            <a:endParaRPr lang="en-US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r>
              <a:rPr lang="en-US" sz="2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Guilt vs Shame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lvl="2"/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Emotion vs Feeling</a:t>
            </a:r>
          </a:p>
          <a:p>
            <a:pPr lvl="2"/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Same? Different?</a:t>
            </a:r>
          </a:p>
          <a:p>
            <a:pPr lvl="2"/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Who knows, Who Cares, Why Bother?</a:t>
            </a:r>
          </a:p>
          <a:p>
            <a:r>
              <a:rPr 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Time: </a:t>
            </a:r>
          </a:p>
          <a:p>
            <a:pPr lvl="1"/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Stress, Anxiety and Whatever Else</a:t>
            </a:r>
          </a:p>
          <a:p>
            <a:pPr lvl="1"/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Stress Curve</a:t>
            </a:r>
          </a:p>
          <a:p>
            <a:pPr lvl="1"/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Cold Hands, Fast Heart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24F16B-3803-4ED6-96B0-ACC70FC39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554" y="94899"/>
            <a:ext cx="1125367" cy="110358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410528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98485"/>
            <a:ext cx="10972800" cy="5564615"/>
          </a:xfrm>
        </p:spPr>
        <p:txBody>
          <a:bodyPr>
            <a:noAutofit/>
          </a:bodyPr>
          <a:lstStyle/>
          <a:p>
            <a:pPr indent="-285750"/>
            <a:r>
              <a:rPr lang="en-U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Stress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or as it may be referred to “anxiety,” is a normal response to changes that we experience through everyday activities</a:t>
            </a:r>
          </a:p>
          <a:p>
            <a:pPr lvl="1"/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Usually used to describe negative situations, which has led us to believe that stress is something to avoid</a:t>
            </a:r>
          </a:p>
          <a:p>
            <a:pPr lvl="1"/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Excessive amount of stress can be harmful to physical and mental abilities</a:t>
            </a:r>
          </a:p>
          <a:p>
            <a:pPr lvl="1"/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 always a negative reaction to life</a:t>
            </a: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 Types (or flavors    )</a:t>
            </a:r>
          </a:p>
          <a:p>
            <a:pPr lvl="1"/>
            <a:r>
              <a:rPr lang="en-US" sz="2400" b="1" i="1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Distress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is what we usually think of; Negative</a:t>
            </a:r>
          </a:p>
          <a:p>
            <a:pPr lvl="1"/>
            <a:r>
              <a:rPr lang="en-US" sz="2400" b="1" i="1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Eustress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(pronounced YOU-stress) is a positive type of stress.  I like to think of eustress as being in the “zone”</a:t>
            </a:r>
          </a:p>
          <a:p>
            <a:pPr lvl="2"/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lang="en-US" sz="2200" b="1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zone</a:t>
            </a:r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a place where things flow well psychologically, physically and biologically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24F16B-3803-4ED6-96B0-ACC70FC39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554" y="94899"/>
            <a:ext cx="1125367" cy="1103586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34D6A50D-3BF4-3F92-8F7D-2D6EC428B2F1}"/>
              </a:ext>
            </a:extLst>
          </p:cNvPr>
          <p:cNvSpPr txBox="1">
            <a:spLocks/>
          </p:cNvSpPr>
          <p:nvPr/>
        </p:nvSpPr>
        <p:spPr>
          <a:xfrm>
            <a:off x="1511560" y="367943"/>
            <a:ext cx="8949612" cy="7277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Whadya</a:t>
            </a:r>
            <a:r>
              <a:rPr lang="en-US" sz="4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say?</a:t>
            </a:r>
            <a:endParaRPr lang="en-US" dirty="0"/>
          </a:p>
        </p:txBody>
      </p:sp>
      <p:pic>
        <p:nvPicPr>
          <p:cNvPr id="7" name="Graphic 6" descr="Winking face with solid fill">
            <a:extLst>
              <a:ext uri="{FF2B5EF4-FFF2-40B4-BE49-F238E27FC236}">
                <a16:creationId xmlns:a16="http://schemas.microsoft.com/office/drawing/2014/main" id="{78045B02-85DA-647D-BE2A-6185DA41E6A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15271" y="4078305"/>
            <a:ext cx="454090" cy="45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433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F87443A-9465-4011-88E4-24914E7AF8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3377" y="1499890"/>
            <a:ext cx="7254547" cy="49155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4A05E76-6E82-49DC-B876-7F7B8C654C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10921" t="3556" r="-2647" b="6638"/>
          <a:stretch/>
        </p:blipFill>
        <p:spPr>
          <a:xfrm rot="16200000">
            <a:off x="2557608" y="29532"/>
            <a:ext cx="5563295" cy="76956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24F16B-3803-4ED6-96B0-ACC70FC394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554" y="94899"/>
            <a:ext cx="1125367" cy="110358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3B3F1AC-A687-69C1-C587-711EF59CC04E}"/>
              </a:ext>
            </a:extLst>
          </p:cNvPr>
          <p:cNvSpPr txBox="1">
            <a:spLocks/>
          </p:cNvSpPr>
          <p:nvPr/>
        </p:nvSpPr>
        <p:spPr>
          <a:xfrm>
            <a:off x="1511560" y="367943"/>
            <a:ext cx="8949612" cy="7277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The Curve</a:t>
            </a:r>
          </a:p>
        </p:txBody>
      </p:sp>
    </p:spTree>
    <p:extLst>
      <p:ext uri="{BB962C8B-B14F-4D97-AF65-F5344CB8AC3E}">
        <p14:creationId xmlns:p14="http://schemas.microsoft.com/office/powerpoint/2010/main" val="902292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C24F16B-3803-4ED6-96B0-ACC70FC39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554" y="94899"/>
            <a:ext cx="1125367" cy="110358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2B5DFE2-F5C5-4F76-87EA-2042D75F30F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70" r="9609"/>
          <a:stretch/>
        </p:blipFill>
        <p:spPr>
          <a:xfrm>
            <a:off x="294216" y="1746504"/>
            <a:ext cx="5279136" cy="45259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D3F5BEF-7A78-4148-A55F-ACD79EEA99AE}"/>
              </a:ext>
            </a:extLst>
          </p:cNvPr>
          <p:cNvSpPr txBox="1"/>
          <p:nvPr/>
        </p:nvSpPr>
        <p:spPr>
          <a:xfrm>
            <a:off x="5573352" y="1095731"/>
            <a:ext cx="6179499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Bef>
                <a:spcPts val="1200"/>
              </a:spcBef>
            </a:pPr>
            <a:r>
              <a:rPr lang="en-US" sz="2100" b="0" i="0" u="none" strike="noStrike" baseline="0" dirty="0">
                <a:latin typeface="Goudy"/>
              </a:rPr>
              <a:t>The human body instinctively reacts to stress by releasing hormones that control the heart rate and breathing. We’re talking </a:t>
            </a:r>
            <a:r>
              <a:rPr lang="en-US" sz="2100" b="1" i="0" u="none" strike="noStrike" baseline="0" dirty="0">
                <a:latin typeface="Goudy"/>
              </a:rPr>
              <a:t>fight </a:t>
            </a:r>
            <a:r>
              <a:rPr lang="en-US" sz="2100" b="0" i="0" u="none" strike="noStrike" baseline="0" dirty="0">
                <a:latin typeface="Goudy"/>
              </a:rPr>
              <a:t>or </a:t>
            </a:r>
            <a:r>
              <a:rPr lang="en-US" sz="2100" b="1" i="0" u="none" strike="noStrike" baseline="0" dirty="0">
                <a:latin typeface="Goudy"/>
              </a:rPr>
              <a:t>flight</a:t>
            </a:r>
            <a:r>
              <a:rPr lang="en-US" sz="2100" b="0" i="0" u="none" strike="noStrike" baseline="0" dirty="0">
                <a:latin typeface="Goudy"/>
              </a:rPr>
              <a:t>—the innate human response to stress.</a:t>
            </a:r>
          </a:p>
          <a:p>
            <a:pPr algn="l">
              <a:spcBef>
                <a:spcPts val="1200"/>
              </a:spcBef>
            </a:pPr>
            <a:r>
              <a:rPr lang="en-US" sz="2400" b="1" i="0" u="none" strike="noStrike" baseline="0" dirty="0">
                <a:latin typeface="Goudy"/>
              </a:rPr>
              <a:t>3 Key Parts of the body control the hormones:</a:t>
            </a:r>
            <a:r>
              <a:rPr lang="en-US" sz="2400" b="0" i="0" u="none" strike="noStrike" baseline="0" dirty="0">
                <a:latin typeface="Goudy"/>
              </a:rPr>
              <a:t> </a:t>
            </a:r>
            <a:r>
              <a:rPr lang="en-US" sz="2100" b="0" i="0" u="sng" strike="noStrike" baseline="0" dirty="0">
                <a:latin typeface="Goudy"/>
              </a:rPr>
              <a:t>In the brain</a:t>
            </a:r>
            <a:r>
              <a:rPr lang="en-US" sz="2100" b="0" i="0" u="none" strike="noStrike" baseline="0" dirty="0">
                <a:latin typeface="Goudy"/>
              </a:rPr>
              <a:t>: </a:t>
            </a:r>
            <a:r>
              <a:rPr lang="en-US" sz="2100" b="1" i="1" u="none" strike="noStrike" baseline="0" dirty="0">
                <a:latin typeface="Goudy-BoldItalic"/>
              </a:rPr>
              <a:t>hypothalamus </a:t>
            </a:r>
            <a:r>
              <a:rPr lang="en-US" sz="2100" b="0" i="0" u="none" strike="noStrike" baseline="0" dirty="0">
                <a:latin typeface="Goudy"/>
              </a:rPr>
              <a:t>(high-po-THAL-uh-</a:t>
            </a:r>
            <a:r>
              <a:rPr lang="en-US" sz="2100" b="0" i="0" u="none" strike="noStrike" baseline="0" dirty="0" err="1">
                <a:latin typeface="Goudy"/>
              </a:rPr>
              <a:t>mus</a:t>
            </a:r>
            <a:r>
              <a:rPr lang="en-US" sz="2100" b="0" i="0" u="none" strike="noStrike" baseline="0" dirty="0">
                <a:latin typeface="Goudy"/>
              </a:rPr>
              <a:t>) and </a:t>
            </a:r>
            <a:r>
              <a:rPr lang="en-US" sz="2100" b="1" i="1" u="none" strike="noStrike" baseline="0" dirty="0">
                <a:latin typeface="Goudy-BoldItalic"/>
              </a:rPr>
              <a:t>pituitary </a:t>
            </a:r>
            <a:r>
              <a:rPr lang="en-US" sz="2100" b="0" i="0" u="none" strike="noStrike" baseline="0" dirty="0">
                <a:latin typeface="Goudy"/>
              </a:rPr>
              <a:t>(</a:t>
            </a:r>
            <a:r>
              <a:rPr lang="en-US" sz="2100" b="0" i="0" u="none" strike="noStrike" baseline="0" dirty="0" err="1">
                <a:latin typeface="Goudy"/>
              </a:rPr>
              <a:t>pih</a:t>
            </a:r>
            <a:r>
              <a:rPr lang="en-US" sz="2100" b="0" i="0" u="none" strike="noStrike" baseline="0" dirty="0">
                <a:latin typeface="Goudy"/>
              </a:rPr>
              <a:t>-TOO-</a:t>
            </a:r>
            <a:r>
              <a:rPr lang="en-US" sz="2100" b="0" i="0" u="none" strike="noStrike" baseline="0" dirty="0" err="1">
                <a:latin typeface="Goudy"/>
              </a:rPr>
              <a:t>ih</a:t>
            </a:r>
            <a:r>
              <a:rPr lang="en-US" sz="2100" b="0" i="0" u="none" strike="noStrike" baseline="0" dirty="0">
                <a:latin typeface="Goudy"/>
              </a:rPr>
              <a:t>-</a:t>
            </a:r>
            <a:r>
              <a:rPr lang="en-US" sz="2100" b="0" i="0" u="none" strike="noStrike" baseline="0" dirty="0" err="1">
                <a:latin typeface="Goudy"/>
              </a:rPr>
              <a:t>tair</a:t>
            </a:r>
            <a:r>
              <a:rPr lang="en-US" sz="2100" b="0" i="0" u="none" strike="noStrike" baseline="0" dirty="0">
                <a:latin typeface="Goudy"/>
              </a:rPr>
              <a:t>-ee) </a:t>
            </a:r>
            <a:r>
              <a:rPr lang="en-US" sz="2100" b="1" i="0" u="none" strike="noStrike" baseline="0" dirty="0">
                <a:latin typeface="Goudy"/>
              </a:rPr>
              <a:t>glands</a:t>
            </a:r>
          </a:p>
          <a:p>
            <a:pPr algn="l">
              <a:spcBef>
                <a:spcPts val="1200"/>
              </a:spcBef>
            </a:pPr>
            <a:r>
              <a:rPr lang="en-US" sz="2100" u="sng" strike="noStrike" baseline="0" dirty="0">
                <a:latin typeface="Goudy"/>
              </a:rPr>
              <a:t>Top of Kidney’s</a:t>
            </a:r>
            <a:r>
              <a:rPr lang="en-US" sz="2100" strike="noStrike" baseline="0" dirty="0">
                <a:latin typeface="Goudy"/>
              </a:rPr>
              <a:t>: </a:t>
            </a:r>
            <a:r>
              <a:rPr lang="en-US" sz="2100" b="1" i="1" u="none" strike="noStrike" baseline="0" dirty="0">
                <a:latin typeface="Goudy"/>
              </a:rPr>
              <a:t>a</a:t>
            </a:r>
            <a:r>
              <a:rPr lang="en-US" sz="2100" b="1" i="1" u="none" strike="noStrike" baseline="0" dirty="0">
                <a:latin typeface="Goudy-BoldItalic"/>
              </a:rPr>
              <a:t>drenal </a:t>
            </a:r>
            <a:r>
              <a:rPr lang="en-US" sz="2100" b="0" i="0" u="none" strike="noStrike" baseline="0" dirty="0">
                <a:latin typeface="Goudy"/>
              </a:rPr>
              <a:t>(uh-DREE-</a:t>
            </a:r>
            <a:r>
              <a:rPr lang="en-US" sz="2100" b="0" i="0" u="none" strike="noStrike" baseline="0" dirty="0" err="1">
                <a:latin typeface="Goudy"/>
              </a:rPr>
              <a:t>nal</a:t>
            </a:r>
            <a:r>
              <a:rPr lang="en-US" sz="2100" b="0" i="0" u="none" strike="noStrike" baseline="0" dirty="0">
                <a:latin typeface="Goudy"/>
              </a:rPr>
              <a:t>) glands</a:t>
            </a:r>
            <a:endParaRPr lang="en-US" sz="2100" dirty="0">
              <a:latin typeface="Goudy"/>
            </a:endParaRPr>
          </a:p>
          <a:p>
            <a:pPr algn="l">
              <a:spcBef>
                <a:spcPts val="1200"/>
              </a:spcBef>
            </a:pPr>
            <a:r>
              <a:rPr lang="en-US" sz="2100" b="0" i="0" u="none" strike="noStrike" baseline="0" dirty="0">
                <a:latin typeface="Goudy"/>
              </a:rPr>
              <a:t>The </a:t>
            </a:r>
            <a:r>
              <a:rPr lang="en-US" sz="2100" b="1" i="0" u="none" strike="noStrike" baseline="0" dirty="0">
                <a:latin typeface="Goudy"/>
              </a:rPr>
              <a:t>hypothalamus</a:t>
            </a:r>
            <a:r>
              <a:rPr lang="en-US" sz="2100" b="0" i="0" u="none" strike="noStrike" baseline="0" dirty="0">
                <a:latin typeface="Goudy"/>
              </a:rPr>
              <a:t> signals the </a:t>
            </a:r>
            <a:r>
              <a:rPr lang="en-US" sz="2100" b="1" i="0" u="none" strike="noStrike" baseline="0" dirty="0">
                <a:latin typeface="Goudy"/>
              </a:rPr>
              <a:t>pituitary gland</a:t>
            </a:r>
            <a:r>
              <a:rPr lang="en-US" sz="2100" b="0" i="0" u="none" strike="noStrike" baseline="0" dirty="0">
                <a:latin typeface="Goudy"/>
              </a:rPr>
              <a:t> that</a:t>
            </a:r>
            <a:r>
              <a:rPr lang="en-US" sz="2100" b="0" i="0" u="none" strike="noStrike" dirty="0">
                <a:latin typeface="Goudy"/>
              </a:rPr>
              <a:t> </a:t>
            </a:r>
            <a:r>
              <a:rPr lang="en-US" sz="2100" b="0" i="0" u="none" strike="noStrike" baseline="0" dirty="0">
                <a:latin typeface="Goudy"/>
              </a:rPr>
              <a:t>signals the </a:t>
            </a:r>
            <a:r>
              <a:rPr lang="en-US" sz="2100" b="1" i="0" u="none" strike="noStrike" baseline="0" dirty="0">
                <a:latin typeface="Goudy"/>
              </a:rPr>
              <a:t>adrenal glands</a:t>
            </a:r>
            <a:r>
              <a:rPr lang="en-US" sz="2100" b="0" i="0" u="none" strike="noStrike" baseline="0" dirty="0">
                <a:latin typeface="Goudy"/>
              </a:rPr>
              <a:t> to release the </a:t>
            </a:r>
            <a:r>
              <a:rPr lang="en-US" sz="2100" b="0" i="0" u="sng" strike="noStrike" baseline="0" dirty="0">
                <a:latin typeface="Goudy"/>
              </a:rPr>
              <a:t>stress hormones</a:t>
            </a:r>
            <a:r>
              <a:rPr lang="en-US" sz="2100" b="0" i="0" strike="noStrike" baseline="0" dirty="0">
                <a:latin typeface="Goudy"/>
              </a:rPr>
              <a:t> </a:t>
            </a:r>
            <a:r>
              <a:rPr lang="en-US" sz="2100" b="1" i="1" u="none" strike="noStrike" baseline="0" dirty="0">
                <a:latin typeface="Goudy-BoldItalic"/>
              </a:rPr>
              <a:t>epinephrine </a:t>
            </a:r>
            <a:r>
              <a:rPr lang="en-US" sz="2100" b="0" i="0" u="none" strike="noStrike" baseline="0" dirty="0">
                <a:latin typeface="Goudy"/>
              </a:rPr>
              <a:t>(ep-</a:t>
            </a:r>
            <a:r>
              <a:rPr lang="en-US" sz="2100" b="0" i="0" u="none" strike="noStrike" baseline="0" dirty="0" err="1">
                <a:latin typeface="Goudy"/>
              </a:rPr>
              <a:t>i</a:t>
            </a:r>
            <a:r>
              <a:rPr lang="en-US" sz="2100" b="0" i="0" u="none" strike="noStrike" baseline="0" dirty="0">
                <a:latin typeface="Goudy"/>
              </a:rPr>
              <a:t>-NEF-</a:t>
            </a:r>
            <a:r>
              <a:rPr lang="en-US" sz="2100" b="0" i="0" u="none" strike="noStrike" baseline="0" dirty="0" err="1">
                <a:latin typeface="Goudy"/>
              </a:rPr>
              <a:t>rin</a:t>
            </a:r>
            <a:r>
              <a:rPr lang="en-US" sz="2100" b="0" i="0" u="none" strike="noStrike" baseline="0" dirty="0">
                <a:latin typeface="Goudy"/>
              </a:rPr>
              <a:t>), </a:t>
            </a:r>
            <a:r>
              <a:rPr lang="en-US" sz="2100" b="1" i="1" u="none" strike="noStrike" baseline="0" dirty="0">
                <a:latin typeface="Goudy-BoldItalic"/>
              </a:rPr>
              <a:t>norepinephrine</a:t>
            </a:r>
            <a:r>
              <a:rPr lang="en-US" sz="2100" b="1" i="1" u="none" strike="noStrike" dirty="0">
                <a:latin typeface="Goudy-BoldItalic"/>
              </a:rPr>
              <a:t> </a:t>
            </a:r>
            <a:r>
              <a:rPr lang="en-US" sz="2100" b="0" i="0" u="none" strike="noStrike" baseline="0" dirty="0">
                <a:latin typeface="Goudy"/>
              </a:rPr>
              <a:t>(nor-EP-</a:t>
            </a:r>
            <a:r>
              <a:rPr lang="en-US" sz="2100" b="0" i="0" u="none" strike="noStrike" baseline="0" dirty="0" err="1">
                <a:latin typeface="Goudy"/>
              </a:rPr>
              <a:t>i</a:t>
            </a:r>
            <a:r>
              <a:rPr lang="en-US" sz="2100" b="0" i="0" u="none" strike="noStrike" baseline="0" dirty="0">
                <a:latin typeface="Goudy"/>
              </a:rPr>
              <a:t>-NEF-</a:t>
            </a:r>
            <a:r>
              <a:rPr lang="en-US" sz="2100" b="0" i="0" u="none" strike="noStrike" baseline="0" dirty="0" err="1">
                <a:latin typeface="Goudy"/>
              </a:rPr>
              <a:t>rin</a:t>
            </a:r>
            <a:r>
              <a:rPr lang="en-US" sz="2100" b="0" i="0" u="none" strike="noStrike" baseline="0" dirty="0">
                <a:latin typeface="Goudy"/>
              </a:rPr>
              <a:t>), and </a:t>
            </a:r>
            <a:r>
              <a:rPr lang="en-US" sz="2100" b="1" i="1" u="none" strike="noStrike" baseline="0" dirty="0">
                <a:latin typeface="Goudy-BoldItalic"/>
              </a:rPr>
              <a:t>cortisol </a:t>
            </a:r>
            <a:r>
              <a:rPr lang="en-US" sz="2100" b="0" i="0" u="none" strike="noStrike" baseline="0" dirty="0">
                <a:latin typeface="Goudy"/>
              </a:rPr>
              <a:t>(KORT-</a:t>
            </a:r>
            <a:r>
              <a:rPr lang="en-US" sz="2100" b="0" i="0" u="none" strike="noStrike" baseline="0" dirty="0" err="1">
                <a:latin typeface="Goudy"/>
              </a:rPr>
              <a:t>ti</a:t>
            </a:r>
            <a:r>
              <a:rPr lang="en-US" sz="2100" b="0" i="0" u="none" strike="noStrike" baseline="0" dirty="0">
                <a:latin typeface="Goudy"/>
              </a:rPr>
              <a:t>-</a:t>
            </a:r>
            <a:r>
              <a:rPr lang="en-US" sz="2100" b="0" i="0" u="none" strike="noStrike" baseline="0" dirty="0" err="1">
                <a:latin typeface="Goudy"/>
              </a:rPr>
              <a:t>zol</a:t>
            </a:r>
            <a:r>
              <a:rPr lang="en-US" sz="2100" b="0" i="0" u="none" strike="noStrike" baseline="0" dirty="0">
                <a:latin typeface="Goudy"/>
              </a:rPr>
              <a:t>) (increase heart rate and breathing), which provide</a:t>
            </a:r>
            <a:r>
              <a:rPr lang="en-US" sz="2100" b="0" i="0" u="none" strike="noStrike" dirty="0">
                <a:latin typeface="Goudy"/>
              </a:rPr>
              <a:t> </a:t>
            </a:r>
            <a:r>
              <a:rPr lang="en-US" sz="2100" b="0" i="0" u="none" strike="noStrike" baseline="0" dirty="0">
                <a:latin typeface="Goudy"/>
              </a:rPr>
              <a:t>a burst of energy (to fight or flight), as well as affect other bodily functions.</a:t>
            </a:r>
            <a:endParaRPr lang="en-US" sz="21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D2F1DE0-AAF0-B04E-B5F2-991135491115}"/>
              </a:ext>
            </a:extLst>
          </p:cNvPr>
          <p:cNvSpPr txBox="1">
            <a:spLocks/>
          </p:cNvSpPr>
          <p:nvPr/>
        </p:nvSpPr>
        <p:spPr>
          <a:xfrm>
            <a:off x="1511560" y="367943"/>
            <a:ext cx="8949612" cy="7277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Cold Hands, Fast Heart</a:t>
            </a:r>
          </a:p>
        </p:txBody>
      </p:sp>
    </p:spTree>
    <p:extLst>
      <p:ext uri="{BB962C8B-B14F-4D97-AF65-F5344CB8AC3E}">
        <p14:creationId xmlns:p14="http://schemas.microsoft.com/office/powerpoint/2010/main" val="3222195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31900"/>
            <a:ext cx="10972800" cy="5351463"/>
          </a:xfrm>
        </p:spPr>
        <p:txBody>
          <a:bodyPr>
            <a:noAutofit/>
          </a:bodyPr>
          <a:lstStyle/>
          <a:p>
            <a:pPr marL="57150" indent="0">
              <a:buNone/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Chemicals released may cause a variety of issues (stress/anxiety)</a:t>
            </a:r>
          </a:p>
          <a:p>
            <a:pPr marL="400050">
              <a:buFont typeface="Wingdings" panose="05000000000000000000" pitchFamily="2" charset="2"/>
              <a:buChar char="Ø"/>
            </a:pPr>
            <a:r>
              <a:rPr lang="en-US" sz="22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Headaches</a:t>
            </a:r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not enough blood flowing to the brain (don’t need it when running from a bear)</a:t>
            </a:r>
          </a:p>
          <a:p>
            <a:pPr marL="400050">
              <a:buFont typeface="Wingdings" panose="05000000000000000000" pitchFamily="2" charset="2"/>
              <a:buChar char="Ø"/>
            </a:pPr>
            <a:r>
              <a:rPr lang="en-US" sz="22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Hard to Concentrate</a:t>
            </a:r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short term memory is basically shut-off, </a:t>
            </a:r>
            <a:r>
              <a:rPr lang="en-US" sz="2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cuz</a:t>
            </a:r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you don’t need it, you just need to be able to fight or flee</a:t>
            </a:r>
          </a:p>
          <a:p>
            <a:pPr marL="400050">
              <a:buFont typeface="Wingdings" panose="05000000000000000000" pitchFamily="2" charset="2"/>
              <a:buChar char="Ø"/>
            </a:pPr>
            <a:r>
              <a:rPr lang="en-US" sz="22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Dry Mouth/Hard to Swallow</a:t>
            </a:r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(see headaches); only necessary functions to keep you alive are working in major stress times</a:t>
            </a:r>
          </a:p>
          <a:p>
            <a:pPr marL="400050">
              <a:buFont typeface="Wingdings" panose="05000000000000000000" pitchFamily="2" charset="2"/>
              <a:buChar char="Ø"/>
            </a:pPr>
            <a:r>
              <a:rPr lang="en-US" sz="22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Heart Pounding</a:t>
            </a:r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these hormones speed up the heart rate – again, keep you alive</a:t>
            </a:r>
          </a:p>
          <a:p>
            <a:pPr marL="400050">
              <a:buFont typeface="Wingdings" panose="05000000000000000000" pitchFamily="2" charset="2"/>
              <a:buChar char="Ø"/>
            </a:pPr>
            <a:r>
              <a:rPr lang="en-US" sz="22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Nausea/Hangry</a:t>
            </a:r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hormones do a number on your digestive track (same thing, but seem different)</a:t>
            </a:r>
          </a:p>
          <a:p>
            <a:pPr marL="400050">
              <a:buFont typeface="Wingdings" panose="05000000000000000000" pitchFamily="2" charset="2"/>
              <a:buChar char="Ø"/>
            </a:pPr>
            <a:r>
              <a:rPr lang="en-US" sz="22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Hard to Sleep</a:t>
            </a:r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energy (adrenaline) is keeping you “awake” – needs to be shut down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24F16B-3803-4ED6-96B0-ACC70FC39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554" y="94899"/>
            <a:ext cx="1125367" cy="1103586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C9B7199-2386-0759-5363-3B6B4B024E8E}"/>
              </a:ext>
            </a:extLst>
          </p:cNvPr>
          <p:cNvSpPr txBox="1">
            <a:spLocks/>
          </p:cNvSpPr>
          <p:nvPr/>
        </p:nvSpPr>
        <p:spPr>
          <a:xfrm>
            <a:off x="1511560" y="367943"/>
            <a:ext cx="8949612" cy="7277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Who Cares About the Brain?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7" name="Graphic 6" descr="Brain in head">
            <a:extLst>
              <a:ext uri="{FF2B5EF4-FFF2-40B4-BE49-F238E27FC236}">
                <a16:creationId xmlns:a16="http://schemas.microsoft.com/office/drawing/2014/main" id="{578E7BB4-D21C-6D7B-3DBC-F8484B2CFD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87478" y="18949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82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Content Placeholder 15" descr="Question mark">
            <a:extLst>
              <a:ext uri="{FF2B5EF4-FFF2-40B4-BE49-F238E27FC236}">
                <a16:creationId xmlns:a16="http://schemas.microsoft.com/office/drawing/2014/main" id="{FDEAD9EE-D906-4F15-AA70-766FA8DE6A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82896" y="2215896"/>
            <a:ext cx="2426208" cy="2426208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24F16B-3803-4ED6-96B0-ACC70FC394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554" y="94899"/>
            <a:ext cx="1125367" cy="110358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E194AB2-0CE3-6F5A-5E9F-13E0C7029B19}"/>
              </a:ext>
            </a:extLst>
          </p:cNvPr>
          <p:cNvSpPr txBox="1">
            <a:spLocks/>
          </p:cNvSpPr>
          <p:nvPr/>
        </p:nvSpPr>
        <p:spPr>
          <a:xfrm>
            <a:off x="1511560" y="367943"/>
            <a:ext cx="8949612" cy="7277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Questions?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328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95534"/>
            <a:ext cx="10972800" cy="501986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Stress Management</a:t>
            </a:r>
          </a:p>
          <a:p>
            <a:pPr lvl="1"/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Stress, Anxiety and Whatever Else</a:t>
            </a:r>
          </a:p>
          <a:p>
            <a:pPr lvl="1"/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Stress Curve</a:t>
            </a:r>
          </a:p>
          <a:p>
            <a:pPr lvl="1"/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Cold Hands, Fast Heart</a:t>
            </a:r>
          </a:p>
          <a:p>
            <a:pPr lvl="2"/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Hormones and something else</a:t>
            </a:r>
          </a:p>
          <a:p>
            <a:pPr lvl="2"/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What’s Next?!</a:t>
            </a:r>
          </a:p>
          <a:p>
            <a:pPr lvl="1"/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Stress Management – Let’s Manage It </a:t>
            </a:r>
            <a:r>
              <a:rPr lang="en-US" sz="2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Better!</a:t>
            </a:r>
            <a:endParaRPr lang="en-US" sz="3200" dirty="0">
              <a:latin typeface="Tahoma"/>
              <a:ea typeface="Tahoma"/>
              <a:cs typeface="Tahoma"/>
            </a:endParaRPr>
          </a:p>
          <a:p>
            <a:pPr lvl="1"/>
            <a:endParaRPr lang="en-US" sz="2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endParaRPr lang="en-US" sz="2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24F16B-3803-4ED6-96B0-ACC70FC39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554" y="94899"/>
            <a:ext cx="1125367" cy="1103586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FE1E5D0E-07CA-2D18-039B-A82E30F3ADA4}"/>
              </a:ext>
            </a:extLst>
          </p:cNvPr>
          <p:cNvSpPr txBox="1">
            <a:spLocks/>
          </p:cNvSpPr>
          <p:nvPr/>
        </p:nvSpPr>
        <p:spPr>
          <a:xfrm>
            <a:off x="1511560" y="367943"/>
            <a:ext cx="8949612" cy="7277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000" dirty="0">
                <a:solidFill>
                  <a:schemeClr val="tx1"/>
                </a:solidFill>
              </a:rPr>
              <a:t>We’re Done Already?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955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46874</TotalTime>
  <Words>493</Words>
  <Application>Microsoft Office PowerPoint</Application>
  <PresentationFormat>Widescreen</PresentationFormat>
  <Paragraphs>56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Century Gothic</vt:lpstr>
      <vt:lpstr>Goudy</vt:lpstr>
      <vt:lpstr>Goudy-BoldItalic</vt:lpstr>
      <vt:lpstr>Palatino Linotype</vt:lpstr>
      <vt:lpstr>Tahoma</vt:lpstr>
      <vt:lpstr>Trebuchet MS</vt:lpstr>
      <vt:lpstr>Wingdings</vt:lpstr>
      <vt:lpstr>Wingdings 3</vt:lpstr>
      <vt:lpstr>Ion</vt:lpstr>
      <vt:lpstr>Are You #Stressed?</vt:lpstr>
      <vt:lpstr>Where To…??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#Codependency  (Self Love Deficit Disorder): Week 2</dc:title>
  <dc:creator>Mchael Noll</dc:creator>
  <cp:lastModifiedBy>Michael Noll Counseling</cp:lastModifiedBy>
  <cp:revision>73</cp:revision>
  <cp:lastPrinted>2025-07-01T21:15:58Z</cp:lastPrinted>
  <dcterms:created xsi:type="dcterms:W3CDTF">2021-11-16T04:49:44Z</dcterms:created>
  <dcterms:modified xsi:type="dcterms:W3CDTF">2026-05-27T14:32:11Z</dcterms:modified>
</cp:coreProperties>
</file>