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handoutMasterIdLst>
    <p:handoutMasterId r:id="rId14"/>
  </p:handoutMasterIdLst>
  <p:sldIdLst>
    <p:sldId id="270" r:id="rId2"/>
    <p:sldId id="271" r:id="rId3"/>
    <p:sldId id="322" r:id="rId4"/>
    <p:sldId id="329" r:id="rId5"/>
    <p:sldId id="323" r:id="rId6"/>
    <p:sldId id="328" r:id="rId7"/>
    <p:sldId id="331" r:id="rId8"/>
    <p:sldId id="330" r:id="rId9"/>
    <p:sldId id="332" r:id="rId10"/>
    <p:sldId id="333" r:id="rId11"/>
    <p:sldId id="32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270"/>
            <p14:sldId id="271"/>
            <p14:sldId id="322"/>
            <p14:sldId id="329"/>
            <p14:sldId id="323"/>
            <p14:sldId id="328"/>
            <p14:sldId id="331"/>
            <p14:sldId id="330"/>
            <p14:sldId id="332"/>
            <p14:sldId id="333"/>
            <p14:sldId id="3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3" d="100"/>
          <a:sy n="73" d="100"/>
        </p:scale>
        <p:origin x="437" y="259"/>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2/9/2026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2/9/2026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42783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2/9/2026</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32615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2/9/2026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7437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2/9/2026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6975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2/9/2026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32440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2/9/2026</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90532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2/9/2026</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1173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2/9/2026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173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2/9/2026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99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2/9/2026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5531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2/9/2026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0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2/9/2026</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4784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2/9/2026</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2797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2/9/2026</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0125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2/9/2026</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491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2/9/2026</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5859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2/9/2026</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06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2/9/2026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67776895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png"/><Relationship Id="rId16"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8.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0.emf"/><Relationship Id="rId10" Type="http://schemas.openxmlformats.org/officeDocument/2006/relationships/image" Target="../media/image16.emf"/><Relationship Id="rId4" Type="http://schemas.openxmlformats.org/officeDocument/2006/relationships/image" Target="../media/image9.emf"/><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70" y="98838"/>
            <a:ext cx="10363200" cy="3987970"/>
          </a:xfrm>
        </p:spPr>
        <p:txBody>
          <a:bodyPr anchor="t">
            <a:normAutofit/>
          </a:bodyPr>
          <a:lstStyle/>
          <a:p>
            <a:pPr>
              <a:spcBef>
                <a:spcPts val="0"/>
              </a:spcBef>
            </a:pPr>
            <a:r>
              <a:rPr lang="en-US" sz="8800" i="1" dirty="0">
                <a:solidFill>
                  <a:schemeClr val="tx1"/>
                </a:solidFill>
              </a:rPr>
              <a:t>Healthy</a:t>
            </a:r>
            <a:br>
              <a:rPr lang="en-US" sz="8800" i="1" dirty="0">
                <a:solidFill>
                  <a:schemeClr val="tx1"/>
                </a:solidFill>
              </a:rPr>
            </a:br>
            <a:r>
              <a:rPr lang="en-US" sz="8800" i="1" dirty="0">
                <a:solidFill>
                  <a:schemeClr val="tx1"/>
                </a:solidFill>
              </a:rPr>
              <a:t>Relationships</a:t>
            </a:r>
          </a:p>
        </p:txBody>
      </p:sp>
      <p:sp>
        <p:nvSpPr>
          <p:cNvPr id="4" name="Content Placeholder 2">
            <a:extLst>
              <a:ext uri="{FF2B5EF4-FFF2-40B4-BE49-F238E27FC236}">
                <a16:creationId xmlns:a16="http://schemas.microsoft.com/office/drawing/2014/main" id="{AA623638-78A6-8E98-2629-A1732F66A84C}"/>
              </a:ext>
            </a:extLst>
          </p:cNvPr>
          <p:cNvSpPr txBox="1">
            <a:spLocks/>
          </p:cNvSpPr>
          <p:nvPr/>
        </p:nvSpPr>
        <p:spPr>
          <a:xfrm>
            <a:off x="0" y="4362297"/>
            <a:ext cx="12191999" cy="2365899"/>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sz="3200" cap="none" dirty="0">
                <a:solidFill>
                  <a:schemeClr val="tx1"/>
                </a:solidFill>
                <a:latin typeface="Trebuchet MS" panose="020B0603020202020204" pitchFamily="34" charset="0"/>
                <a:ea typeface="Microsoft JhengHei Light" panose="020B0304030504040204" pitchFamily="34" charset="-120"/>
              </a:rPr>
              <a:t>Michael Noll            Counseling, LLC</a:t>
            </a:r>
          </a:p>
          <a:p>
            <a:pPr algn="ctr"/>
            <a:endParaRPr lang="en-US" sz="3200" dirty="0">
              <a:solidFill>
                <a:schemeClr val="tx1"/>
              </a:solidFill>
              <a:latin typeface="Trebuchet MS" panose="020B0603020202020204" pitchFamily="34" charset="0"/>
              <a:ea typeface="Microsoft JhengHei Light" panose="020B0304030504040204" pitchFamily="34" charset="-120"/>
            </a:endParaRPr>
          </a:p>
          <a:p>
            <a:pPr algn="ctr"/>
            <a:endParaRPr lang="en-US" sz="3200" dirty="0">
              <a:solidFill>
                <a:schemeClr val="tx1"/>
              </a:solidFill>
              <a:latin typeface="Trebuchet MS" panose="020B0603020202020204" pitchFamily="34" charset="0"/>
              <a:ea typeface="Microsoft JhengHei Light" panose="020B0304030504040204" pitchFamily="34" charset="-120"/>
            </a:endParaRPr>
          </a:p>
          <a:p>
            <a:pPr algn="ctr"/>
            <a:r>
              <a:rPr lang="en-US" sz="3200" i="1" dirty="0">
                <a:solidFill>
                  <a:schemeClr val="tx1"/>
                </a:solidFill>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solidFill>
                <a:schemeClr val="tx1"/>
              </a:solidFill>
              <a:latin typeface="Trebuchet MS" panose="020B0603020202020204" pitchFamily="34" charset="0"/>
              <a:ea typeface="Microsoft JhengHei Light" panose="020B0304030504040204" pitchFamily="34" charset="-120"/>
            </a:endParaRPr>
          </a:p>
        </p:txBody>
      </p:sp>
      <p:pic>
        <p:nvPicPr>
          <p:cNvPr id="5" name="Picture 4">
            <a:extLst>
              <a:ext uri="{FF2B5EF4-FFF2-40B4-BE49-F238E27FC236}">
                <a16:creationId xmlns:a16="http://schemas.microsoft.com/office/drawing/2014/main" id="{2D48482D-3885-09C2-7B7C-678BE473C81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4001426"/>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4321-5F08-47B3-9CAA-A0DF6AA80B0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2E62486-5509-D88D-E55E-D70043E66F8D}"/>
              </a:ext>
            </a:extLst>
          </p:cNvPr>
          <p:cNvSpPr txBox="1">
            <a:spLocks/>
          </p:cNvSpPr>
          <p:nvPr/>
        </p:nvSpPr>
        <p:spPr>
          <a:xfrm>
            <a:off x="1511560" y="367942"/>
            <a:ext cx="8949612" cy="144481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All Together </a:t>
            </a:r>
          </a:p>
          <a:p>
            <a:r>
              <a:rPr lang="en-US" dirty="0">
                <a:solidFill>
                  <a:schemeClr val="tx1"/>
                </a:solidFill>
              </a:rPr>
              <a:t>Now</a:t>
            </a:r>
          </a:p>
        </p:txBody>
      </p:sp>
      <p:pic>
        <p:nvPicPr>
          <p:cNvPr id="8" name="Picture 7">
            <a:extLst>
              <a:ext uri="{FF2B5EF4-FFF2-40B4-BE49-F238E27FC236}">
                <a16:creationId xmlns:a16="http://schemas.microsoft.com/office/drawing/2014/main" id="{3B50D476-FE12-A5DC-4C4D-5D3FDB8FF5D6}"/>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a:extLst>
              <a:ext uri="{FF2B5EF4-FFF2-40B4-BE49-F238E27FC236}">
                <a16:creationId xmlns:a16="http://schemas.microsoft.com/office/drawing/2014/main" id="{7D992F0C-E38B-AAA8-D827-06C870BB21B2}"/>
              </a:ext>
            </a:extLst>
          </p:cNvPr>
          <p:cNvPicPr>
            <a:picLocks noChangeAspect="1"/>
          </p:cNvPicPr>
          <p:nvPr/>
        </p:nvPicPr>
        <p:blipFill>
          <a:blip r:embed="rId3"/>
          <a:srcRect l="1121" t="-2312" r="48157"/>
          <a:stretch>
            <a:fillRect/>
          </a:stretch>
        </p:blipFill>
        <p:spPr>
          <a:xfrm>
            <a:off x="5234152" y="-82533"/>
            <a:ext cx="5097518" cy="6854667"/>
          </a:xfrm>
          <a:prstGeom prst="ellipse">
            <a:avLst/>
          </a:prstGeom>
          <a:ln>
            <a:noFill/>
          </a:ln>
          <a:effectLst>
            <a:softEdge rad="112500"/>
          </a:effectLst>
        </p:spPr>
      </p:pic>
    </p:spTree>
    <p:extLst>
      <p:ext uri="{BB962C8B-B14F-4D97-AF65-F5344CB8AC3E}">
        <p14:creationId xmlns:p14="http://schemas.microsoft.com/office/powerpoint/2010/main" val="2970311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EA6FE-74A1-AC66-E864-FFF139E19F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919769-9AB9-4C89-CB1B-FC5364EC3B11}"/>
              </a:ext>
            </a:extLst>
          </p:cNvPr>
          <p:cNvSpPr>
            <a:spLocks noGrp="1"/>
          </p:cNvSpPr>
          <p:nvPr>
            <p:ph idx="1"/>
          </p:nvPr>
        </p:nvSpPr>
        <p:spPr>
          <a:xfrm>
            <a:off x="599566" y="1323974"/>
            <a:ext cx="10947933" cy="5534025"/>
          </a:xfrm>
        </p:spPr>
        <p:txBody>
          <a:bodyPr vert="horz" lIns="91440" tIns="45720" rIns="91440" bIns="45720" rtlCol="0" anchor="t">
            <a:normAutofit lnSpcReduction="10000"/>
          </a:bodyPr>
          <a:lstStyle/>
          <a:p>
            <a:r>
              <a:rPr lang="en-US" sz="2800" b="1" dirty="0">
                <a:latin typeface="Tahoma" panose="020B0604030504040204" pitchFamily="34" charset="0"/>
                <a:ea typeface="Tahoma" panose="020B0604030504040204" pitchFamily="34" charset="0"/>
                <a:cs typeface="Tahoma" panose="020B0604030504040204" pitchFamily="34" charset="0"/>
              </a:rPr>
              <a:t>Recap</a:t>
            </a:r>
            <a:endParaRPr lang="en-US" sz="3200" b="1" dirty="0">
              <a:latin typeface="Tahoma" panose="020B0604030504040204" pitchFamily="34" charset="0"/>
              <a:ea typeface="Tahoma" panose="020B0604030504040204" pitchFamily="34" charset="0"/>
              <a:cs typeface="Tahoma" panose="020B0604030504040204" pitchFamily="34" charset="0"/>
            </a:endParaRPr>
          </a:p>
          <a:p>
            <a:pPr lvl="1"/>
            <a:r>
              <a:rPr lang="en-US" sz="2400" dirty="0">
                <a:latin typeface="Tahoma" panose="020B0604030504040204" pitchFamily="34" charset="0"/>
                <a:ea typeface="Tahoma" panose="020B0604030504040204" pitchFamily="34" charset="0"/>
                <a:cs typeface="Tahoma" panose="020B0604030504040204" pitchFamily="34" charset="0"/>
              </a:rPr>
              <a:t>Relationship Quiz – How’d you do?</a:t>
            </a:r>
          </a:p>
          <a:p>
            <a:pPr lvl="1"/>
            <a:r>
              <a:rPr lang="en-US" sz="2400" dirty="0">
                <a:latin typeface="Tahoma" panose="020B0604030504040204" pitchFamily="34" charset="0"/>
                <a:ea typeface="Tahoma" panose="020B0604030504040204" pitchFamily="34" charset="0"/>
                <a:cs typeface="Tahoma" panose="020B0604030504040204" pitchFamily="34" charset="0"/>
              </a:rPr>
              <a:t>Relationship Tree</a:t>
            </a:r>
          </a:p>
          <a:p>
            <a:pPr lvl="2"/>
            <a:r>
              <a:rPr lang="en-US" sz="2400" dirty="0">
                <a:latin typeface="Tahoma" panose="020B0604030504040204" pitchFamily="34" charset="0"/>
                <a:ea typeface="Tahoma" panose="020B0604030504040204" pitchFamily="34" charset="0"/>
                <a:cs typeface="Tahoma" panose="020B0604030504040204" pitchFamily="34" charset="0"/>
              </a:rPr>
              <a:t>Botany Lesson</a:t>
            </a:r>
          </a:p>
          <a:p>
            <a:pPr lvl="2"/>
            <a:r>
              <a:rPr lang="en-US" sz="2400" dirty="0">
                <a:latin typeface="Tahoma" panose="020B0604030504040204" pitchFamily="34" charset="0"/>
                <a:ea typeface="Tahoma" panose="020B0604030504040204" pitchFamily="34" charset="0"/>
                <a:cs typeface="Tahoma" panose="020B0604030504040204" pitchFamily="34" charset="0"/>
              </a:rPr>
              <a:t>Trees ‘R Us</a:t>
            </a:r>
          </a:p>
          <a:p>
            <a:pPr lvl="3"/>
            <a:r>
              <a:rPr lang="en-US" sz="2000" dirty="0">
                <a:latin typeface="Tahoma" panose="020B0604030504040204" pitchFamily="34" charset="0"/>
                <a:ea typeface="Tahoma" panose="020B0604030504040204" pitchFamily="34" charset="0"/>
                <a:cs typeface="Tahoma" panose="020B0604030504040204" pitchFamily="34" charset="0"/>
              </a:rPr>
              <a:t>5 Main Parts to the root of “us”</a:t>
            </a:r>
          </a:p>
          <a:p>
            <a:pPr lvl="3"/>
            <a:r>
              <a:rPr lang="en-US" sz="2000" dirty="0">
                <a:latin typeface="Tahoma" panose="020B0604030504040204" pitchFamily="34" charset="0"/>
                <a:ea typeface="Tahoma" panose="020B0604030504040204" pitchFamily="34" charset="0"/>
                <a:cs typeface="Tahoma" panose="020B0604030504040204" pitchFamily="34" charset="0"/>
              </a:rPr>
              <a:t>Communication – is a 2-Way street!</a:t>
            </a:r>
          </a:p>
          <a:p>
            <a:pPr lvl="3"/>
            <a:r>
              <a:rPr lang="en-US" sz="2000" dirty="0">
                <a:latin typeface="Tahoma" panose="020B0604030504040204" pitchFamily="34" charset="0"/>
                <a:ea typeface="Tahoma" panose="020B0604030504040204" pitchFamily="34" charset="0"/>
                <a:cs typeface="Tahoma" panose="020B0604030504040204" pitchFamily="34" charset="0"/>
              </a:rPr>
              <a:t>Foliage/growth is the result of strong roots and communication</a:t>
            </a:r>
          </a:p>
          <a:p>
            <a:r>
              <a:rPr lang="en-US" sz="2800" b="1" dirty="0">
                <a:latin typeface="Tahoma" panose="020B0604030504040204" pitchFamily="34" charset="0"/>
                <a:ea typeface="Tahoma" panose="020B0604030504040204" pitchFamily="34" charset="0"/>
                <a:cs typeface="Tahoma" panose="020B0604030504040204" pitchFamily="34" charset="0"/>
              </a:rPr>
              <a:t>Next Time</a:t>
            </a:r>
          </a:p>
          <a:p>
            <a:pPr lvl="1"/>
            <a:r>
              <a:rPr lang="en-US" sz="2400" dirty="0">
                <a:latin typeface="Tahoma" panose="020B0604030504040204" pitchFamily="34" charset="0"/>
                <a:ea typeface="Tahoma" panose="020B0604030504040204" pitchFamily="34" charset="0"/>
                <a:cs typeface="Tahoma" panose="020B0604030504040204" pitchFamily="34" charset="0"/>
              </a:rPr>
              <a:t>It’s </a:t>
            </a:r>
            <a:r>
              <a:rPr lang="en-US" sz="2400" b="1" dirty="0">
                <a:latin typeface="Tahoma" panose="020B0604030504040204" pitchFamily="34" charset="0"/>
                <a:ea typeface="Tahoma" panose="020B0604030504040204" pitchFamily="34" charset="0"/>
                <a:cs typeface="Tahoma" panose="020B0604030504040204" pitchFamily="34" charset="0"/>
              </a:rPr>
              <a:t>ALL </a:t>
            </a:r>
            <a:r>
              <a:rPr lang="en-US" sz="2400" dirty="0">
                <a:latin typeface="Tahoma" panose="020B0604030504040204" pitchFamily="34" charset="0"/>
                <a:ea typeface="Tahoma" panose="020B0604030504040204" pitchFamily="34" charset="0"/>
                <a:cs typeface="Tahoma" panose="020B0604030504040204" pitchFamily="34" charset="0"/>
              </a:rPr>
              <a:t>about Power </a:t>
            </a:r>
          </a:p>
          <a:p>
            <a:pPr lvl="1"/>
            <a:r>
              <a:rPr lang="en-US" sz="2400" dirty="0">
                <a:latin typeface="Tahoma" panose="020B0604030504040204" pitchFamily="34" charset="0"/>
                <a:ea typeface="Tahoma" panose="020B0604030504040204" pitchFamily="34" charset="0"/>
                <a:cs typeface="Tahoma" panose="020B0604030504040204" pitchFamily="34" charset="0"/>
              </a:rPr>
              <a:t>No, it’s </a:t>
            </a:r>
            <a:r>
              <a:rPr lang="en-US" sz="2400" b="1" dirty="0">
                <a:latin typeface="Tahoma" panose="020B0604030504040204" pitchFamily="34" charset="0"/>
                <a:ea typeface="Tahoma" panose="020B0604030504040204" pitchFamily="34" charset="0"/>
                <a:cs typeface="Tahoma" panose="020B0604030504040204" pitchFamily="34" charset="0"/>
              </a:rPr>
              <a:t>ALL </a:t>
            </a:r>
            <a:r>
              <a:rPr lang="en-US" sz="2400" dirty="0">
                <a:latin typeface="Tahoma" panose="020B0604030504040204" pitchFamily="34" charset="0"/>
                <a:ea typeface="Tahoma" panose="020B0604030504040204" pitchFamily="34" charset="0"/>
                <a:cs typeface="Tahoma" panose="020B0604030504040204" pitchFamily="34" charset="0"/>
              </a:rPr>
              <a:t>about Control</a:t>
            </a:r>
          </a:p>
          <a:p>
            <a:pPr lvl="1"/>
            <a:r>
              <a:rPr lang="en-US" sz="2400" dirty="0">
                <a:latin typeface="Tahoma" panose="020B0604030504040204" pitchFamily="34" charset="0"/>
                <a:ea typeface="Tahoma" panose="020B0604030504040204" pitchFamily="34" charset="0"/>
                <a:cs typeface="Tahoma" panose="020B0604030504040204" pitchFamily="34" charset="0"/>
              </a:rPr>
              <a:t>Nope!! It’s really about </a:t>
            </a:r>
            <a:r>
              <a:rPr lang="en-US" sz="2400" b="1" dirty="0">
                <a:latin typeface="Tahoma" panose="020B0604030504040204" pitchFamily="34" charset="0"/>
                <a:ea typeface="Tahoma" panose="020B0604030504040204" pitchFamily="34" charset="0"/>
                <a:cs typeface="Tahoma" panose="020B0604030504040204" pitchFamily="34" charset="0"/>
              </a:rPr>
              <a:t>Equality</a:t>
            </a:r>
            <a:r>
              <a:rPr lang="en-US" sz="2400" dirty="0">
                <a:latin typeface="Tahoma" panose="020B0604030504040204" pitchFamily="34" charset="0"/>
                <a:ea typeface="Tahoma" panose="020B0604030504040204" pitchFamily="34" charset="0"/>
                <a:cs typeface="Tahoma" panose="020B0604030504040204" pitchFamily="34" charset="0"/>
              </a:rPr>
              <a:t> ;)</a:t>
            </a:r>
          </a:p>
        </p:txBody>
      </p:sp>
      <p:sp>
        <p:nvSpPr>
          <p:cNvPr id="7" name="Title 1">
            <a:extLst>
              <a:ext uri="{FF2B5EF4-FFF2-40B4-BE49-F238E27FC236}">
                <a16:creationId xmlns:a16="http://schemas.microsoft.com/office/drawing/2014/main" id="{6C7CF624-2C5D-46E1-6612-7A031D4A2BB2}"/>
              </a:ext>
            </a:extLst>
          </p:cNvPr>
          <p:cNvSpPr txBox="1">
            <a:spLocks/>
          </p:cNvSpPr>
          <p:nvPr/>
        </p:nvSpPr>
        <p:spPr>
          <a:xfrm>
            <a:off x="1511560" y="367943"/>
            <a:ext cx="8949612" cy="727788"/>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solidFill>
                  <a:schemeClr val="tx1"/>
                </a:solidFill>
              </a:rPr>
              <a:t>Are We There Yet?!</a:t>
            </a:r>
            <a:endParaRPr lang="en-US" dirty="0">
              <a:solidFill>
                <a:schemeClr val="tx1"/>
              </a:solidFill>
            </a:endParaRPr>
          </a:p>
        </p:txBody>
      </p:sp>
      <p:pic>
        <p:nvPicPr>
          <p:cNvPr id="8" name="Picture 7">
            <a:extLst>
              <a:ext uri="{FF2B5EF4-FFF2-40B4-BE49-F238E27FC236}">
                <a16:creationId xmlns:a16="http://schemas.microsoft.com/office/drawing/2014/main" id="{37404C27-2235-2912-7555-CD5E6261D6F9}"/>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90036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566" y="1323975"/>
            <a:ext cx="10947933" cy="5290798"/>
          </a:xfrm>
        </p:spPr>
        <p:txBody>
          <a:bodyPr vert="horz" lIns="91440" tIns="45720" rIns="91440" bIns="45720" rtlCol="0" anchor="t">
            <a:normAutofit/>
          </a:bodyPr>
          <a:lstStyle/>
          <a:p>
            <a:r>
              <a:rPr lang="en-US" sz="3200" b="1" dirty="0">
                <a:latin typeface="Tahoma"/>
                <a:ea typeface="Tahoma"/>
                <a:cs typeface="Tahoma"/>
              </a:rPr>
              <a:t>That time... </a:t>
            </a:r>
            <a:endParaRPr lang="en-US" sz="3200" b="1" dirty="0">
              <a:latin typeface="Tahoma" panose="020B0604030504040204" pitchFamily="34" charset="0"/>
              <a:ea typeface="Tahoma" panose="020B0604030504040204" pitchFamily="34" charset="0"/>
              <a:cs typeface="Tahoma" panose="020B0604030504040204" pitchFamily="34" charset="0"/>
            </a:endParaRPr>
          </a:p>
          <a:p>
            <a:pPr lvl="1"/>
            <a:r>
              <a:rPr lang="en-US" sz="2800" dirty="0">
                <a:latin typeface="Tahoma"/>
                <a:ea typeface="Tahoma"/>
                <a:cs typeface="Tahoma"/>
              </a:rPr>
              <a:t>Anger Triggers</a:t>
            </a:r>
          </a:p>
          <a:p>
            <a:pPr lvl="1"/>
            <a:r>
              <a:rPr lang="en-US" sz="2800" dirty="0">
                <a:latin typeface="Tahoma"/>
                <a:ea typeface="Tahoma"/>
                <a:cs typeface="Tahoma"/>
              </a:rPr>
              <a:t>Anger &amp; Relaxation  </a:t>
            </a: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3200" b="1" dirty="0">
                <a:latin typeface="Tahoma"/>
                <a:ea typeface="Tahoma"/>
                <a:cs typeface="Tahoma"/>
              </a:rPr>
              <a:t>This time…</a:t>
            </a:r>
          </a:p>
          <a:p>
            <a:pPr lvl="1"/>
            <a:r>
              <a:rPr lang="en-US" sz="2800" dirty="0">
                <a:latin typeface="Tahoma"/>
                <a:ea typeface="Tahoma"/>
                <a:cs typeface="Tahoma"/>
              </a:rPr>
              <a:t>What’s a relationship got to do with it?</a:t>
            </a:r>
          </a:p>
          <a:p>
            <a:pPr lvl="2"/>
            <a:r>
              <a:rPr lang="en-US" sz="2800" dirty="0">
                <a:latin typeface="Tahoma"/>
                <a:ea typeface="Tahoma"/>
                <a:cs typeface="Tahoma"/>
              </a:rPr>
              <a:t>Quiz</a:t>
            </a:r>
          </a:p>
          <a:p>
            <a:pPr lvl="1"/>
            <a:r>
              <a:rPr lang="en-US" sz="2800" dirty="0">
                <a:latin typeface="Tahoma"/>
                <a:ea typeface="Tahoma"/>
                <a:cs typeface="Tahoma"/>
              </a:rPr>
              <a:t>Relationship Tree</a:t>
            </a:r>
          </a:p>
        </p:txBody>
      </p:sp>
      <p:sp>
        <p:nvSpPr>
          <p:cNvPr id="7" name="Title 1">
            <a:extLst>
              <a:ext uri="{FF2B5EF4-FFF2-40B4-BE49-F238E27FC236}">
                <a16:creationId xmlns:a16="http://schemas.microsoft.com/office/drawing/2014/main" id="{1B373148-4FB0-6938-F404-83F4501C7355}"/>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Where To…??</a:t>
            </a:r>
          </a:p>
        </p:txBody>
      </p:sp>
      <p:pic>
        <p:nvPicPr>
          <p:cNvPr id="8" name="Picture 7">
            <a:extLst>
              <a:ext uri="{FF2B5EF4-FFF2-40B4-BE49-F238E27FC236}">
                <a16:creationId xmlns:a16="http://schemas.microsoft.com/office/drawing/2014/main" id="{2B7F9143-782C-A176-B67A-67C4A18BB13D}"/>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B5313-9CEA-AA65-12A7-9DAE9D224F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460EA-398C-691C-F0A9-6291582FA833}"/>
              </a:ext>
            </a:extLst>
          </p:cNvPr>
          <p:cNvSpPr>
            <a:spLocks noGrp="1"/>
          </p:cNvSpPr>
          <p:nvPr>
            <p:ph idx="1"/>
          </p:nvPr>
        </p:nvSpPr>
        <p:spPr>
          <a:xfrm>
            <a:off x="622033" y="1303276"/>
            <a:ext cx="10947933" cy="622873"/>
          </a:xfrm>
        </p:spPr>
        <p:txBody>
          <a:bodyPr vert="horz" lIns="91440" tIns="45720" rIns="91440" bIns="45720" rtlCol="0" anchor="t">
            <a:normAutofit/>
          </a:bodyPr>
          <a:lstStyle/>
          <a:p>
            <a:pPr marL="0" indent="0">
              <a:buNone/>
            </a:pPr>
            <a:r>
              <a:rPr lang="en-US" u="sng" dirty="0">
                <a:latin typeface="Arial" panose="020B0604020202020204" pitchFamily="34" charset="0"/>
                <a:ea typeface="Tahoma" panose="020B0604030504040204" pitchFamily="34" charset="0"/>
                <a:cs typeface="Arial" panose="020B0604020202020204" pitchFamily="34" charset="0"/>
              </a:rPr>
              <a:t>Directions: Indicate who, in your relationship, does the following:</a:t>
            </a:r>
          </a:p>
          <a:p>
            <a:pPr marL="0" indent="0">
              <a:buNone/>
            </a:pPr>
            <a:endParaRPr lang="en-US" dirty="0">
              <a:latin typeface="Arial" panose="020B0604020202020204" pitchFamily="34" charset="0"/>
              <a:ea typeface="Tahoma" panose="020B0604030504040204" pitchFamily="34" charset="0"/>
              <a:cs typeface="Arial" panose="020B060402020202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4EF27539-34A0-24A7-B1DD-F270D13316E9}"/>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latin typeface="Arial" panose="020B0604020202020204" pitchFamily="34" charset="0"/>
                <a:cs typeface="Arial" panose="020B0604020202020204" pitchFamily="34" charset="0"/>
              </a:rPr>
              <a:t>Quiz Time</a:t>
            </a:r>
            <a:endParaRPr lang="en-US" dirty="0">
              <a:solidFill>
                <a:schemeClr val="tx1"/>
              </a:solidFill>
            </a:endParaRPr>
          </a:p>
        </p:txBody>
      </p:sp>
      <p:pic>
        <p:nvPicPr>
          <p:cNvPr id="8" name="Picture 7">
            <a:extLst>
              <a:ext uri="{FF2B5EF4-FFF2-40B4-BE49-F238E27FC236}">
                <a16:creationId xmlns:a16="http://schemas.microsoft.com/office/drawing/2014/main" id="{57B6431D-429B-074C-C0BC-1767F25387C5}"/>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2F01483B-86EA-3FAB-DA9D-F530921088E5}"/>
              </a:ext>
            </a:extLst>
          </p:cNvPr>
          <p:cNvPicPr>
            <a:picLocks noChangeAspect="1"/>
          </p:cNvPicPr>
          <p:nvPr/>
        </p:nvPicPr>
        <p:blipFill>
          <a:blip r:embed="rId2"/>
          <a:stretch>
            <a:fillRect/>
          </a:stretch>
        </p:blipFill>
        <p:spPr>
          <a:xfrm>
            <a:off x="115554" y="94899"/>
            <a:ext cx="1125367" cy="1103586"/>
          </a:xfrm>
          <a:prstGeom prst="rect">
            <a:avLst/>
          </a:prstGeom>
        </p:spPr>
      </p:pic>
      <p:sp>
        <p:nvSpPr>
          <p:cNvPr id="5" name="Content Placeholder 3">
            <a:extLst>
              <a:ext uri="{FF2B5EF4-FFF2-40B4-BE49-F238E27FC236}">
                <a16:creationId xmlns:a16="http://schemas.microsoft.com/office/drawing/2014/main" id="{0667196B-3E6F-6C04-4D30-6177DCAF367C}"/>
              </a:ext>
            </a:extLst>
          </p:cNvPr>
          <p:cNvSpPr txBox="1">
            <a:spLocks/>
          </p:cNvSpPr>
          <p:nvPr/>
        </p:nvSpPr>
        <p:spPr>
          <a:xfrm>
            <a:off x="587132" y="1302209"/>
            <a:ext cx="109728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US" sz="2400"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82">
            <a:extLst>
              <a:ext uri="{FF2B5EF4-FFF2-40B4-BE49-F238E27FC236}">
                <a16:creationId xmlns:a16="http://schemas.microsoft.com/office/drawing/2014/main" id="{F4AE8D6E-87FB-6886-C2C7-34D7F27B29E6}"/>
              </a:ext>
            </a:extLst>
          </p:cNvPr>
          <p:cNvSpPr>
            <a:spLocks noChangeArrowheads="1"/>
          </p:cNvSpPr>
          <p:nvPr/>
        </p:nvSpPr>
        <p:spPr bwMode="auto">
          <a:xfrm>
            <a:off x="723901" y="27955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9" name="Picture 83">
            <a:extLst>
              <a:ext uri="{FF2B5EF4-FFF2-40B4-BE49-F238E27FC236}">
                <a16:creationId xmlns:a16="http://schemas.microsoft.com/office/drawing/2014/main" id="{DCB4BF3C-A792-120F-EE4D-9DC7A5542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1" y="27971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4">
            <a:extLst>
              <a:ext uri="{FF2B5EF4-FFF2-40B4-BE49-F238E27FC236}">
                <a16:creationId xmlns:a16="http://schemas.microsoft.com/office/drawing/2014/main" id="{4D0D7320-3310-F214-D84A-3E11982A113A}"/>
              </a:ext>
            </a:extLst>
          </p:cNvPr>
          <p:cNvSpPr>
            <a:spLocks noChangeArrowheads="1"/>
          </p:cNvSpPr>
          <p:nvPr/>
        </p:nvSpPr>
        <p:spPr bwMode="auto">
          <a:xfrm>
            <a:off x="723901" y="27955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Rectangle 85">
            <a:extLst>
              <a:ext uri="{FF2B5EF4-FFF2-40B4-BE49-F238E27FC236}">
                <a16:creationId xmlns:a16="http://schemas.microsoft.com/office/drawing/2014/main" id="{A85935BF-8D83-C0B5-D526-A4C67C9FC59B}"/>
              </a:ext>
            </a:extLst>
          </p:cNvPr>
          <p:cNvSpPr>
            <a:spLocks noChangeArrowheads="1"/>
          </p:cNvSpPr>
          <p:nvPr/>
        </p:nvSpPr>
        <p:spPr bwMode="auto">
          <a:xfrm>
            <a:off x="8562976" y="27955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2" name="Picture 86">
            <a:extLst>
              <a:ext uri="{FF2B5EF4-FFF2-40B4-BE49-F238E27FC236}">
                <a16:creationId xmlns:a16="http://schemas.microsoft.com/office/drawing/2014/main" id="{3A11B9A8-7D00-C4D5-055C-8A8D91D94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563" y="27971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7">
            <a:extLst>
              <a:ext uri="{FF2B5EF4-FFF2-40B4-BE49-F238E27FC236}">
                <a16:creationId xmlns:a16="http://schemas.microsoft.com/office/drawing/2014/main" id="{5208C232-EC77-8660-0B72-7CEEBA58AB4D}"/>
              </a:ext>
            </a:extLst>
          </p:cNvPr>
          <p:cNvSpPr>
            <a:spLocks noChangeArrowheads="1"/>
          </p:cNvSpPr>
          <p:nvPr/>
        </p:nvSpPr>
        <p:spPr bwMode="auto">
          <a:xfrm>
            <a:off x="8562976" y="27955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Rectangle 88">
            <a:extLst>
              <a:ext uri="{FF2B5EF4-FFF2-40B4-BE49-F238E27FC236}">
                <a16:creationId xmlns:a16="http://schemas.microsoft.com/office/drawing/2014/main" id="{6FF2A025-8CFE-51F5-D0B2-871D18D8A246}"/>
              </a:ext>
            </a:extLst>
          </p:cNvPr>
          <p:cNvSpPr>
            <a:spLocks noChangeArrowheads="1"/>
          </p:cNvSpPr>
          <p:nvPr/>
        </p:nvSpPr>
        <p:spPr bwMode="auto">
          <a:xfrm>
            <a:off x="10042526" y="27955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5" name="Picture 89">
            <a:extLst>
              <a:ext uri="{FF2B5EF4-FFF2-40B4-BE49-F238E27FC236}">
                <a16:creationId xmlns:a16="http://schemas.microsoft.com/office/drawing/2014/main" id="{1491DC63-7DEF-19B6-72F6-3699C30DF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526" y="27971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0">
            <a:extLst>
              <a:ext uri="{FF2B5EF4-FFF2-40B4-BE49-F238E27FC236}">
                <a16:creationId xmlns:a16="http://schemas.microsoft.com/office/drawing/2014/main" id="{EC598791-74CC-61EC-E6DC-31ED4765977E}"/>
              </a:ext>
            </a:extLst>
          </p:cNvPr>
          <p:cNvSpPr>
            <a:spLocks noChangeArrowheads="1"/>
          </p:cNvSpPr>
          <p:nvPr/>
        </p:nvSpPr>
        <p:spPr bwMode="auto">
          <a:xfrm>
            <a:off x="10042526" y="27955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Rectangle 91">
            <a:extLst>
              <a:ext uri="{FF2B5EF4-FFF2-40B4-BE49-F238E27FC236}">
                <a16:creationId xmlns:a16="http://schemas.microsoft.com/office/drawing/2014/main" id="{EECAA785-1C61-DDBC-7FEB-2FA2B2B2C77E}"/>
              </a:ext>
            </a:extLst>
          </p:cNvPr>
          <p:cNvSpPr>
            <a:spLocks noChangeArrowheads="1"/>
          </p:cNvSpPr>
          <p:nvPr/>
        </p:nvSpPr>
        <p:spPr bwMode="auto">
          <a:xfrm>
            <a:off x="723901" y="35385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8" name="Picture 92">
            <a:extLst>
              <a:ext uri="{FF2B5EF4-FFF2-40B4-BE49-F238E27FC236}">
                <a16:creationId xmlns:a16="http://schemas.microsoft.com/office/drawing/2014/main" id="{1D37CA80-DD67-8C1E-185A-405CD678D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1" y="354012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3">
            <a:extLst>
              <a:ext uri="{FF2B5EF4-FFF2-40B4-BE49-F238E27FC236}">
                <a16:creationId xmlns:a16="http://schemas.microsoft.com/office/drawing/2014/main" id="{A40909A0-69B6-E2BA-E078-BD18E3A757C6}"/>
              </a:ext>
            </a:extLst>
          </p:cNvPr>
          <p:cNvSpPr>
            <a:spLocks noChangeArrowheads="1"/>
          </p:cNvSpPr>
          <p:nvPr/>
        </p:nvSpPr>
        <p:spPr bwMode="auto">
          <a:xfrm>
            <a:off x="723901" y="35385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Rectangle 94">
            <a:extLst>
              <a:ext uri="{FF2B5EF4-FFF2-40B4-BE49-F238E27FC236}">
                <a16:creationId xmlns:a16="http://schemas.microsoft.com/office/drawing/2014/main" id="{6845523E-E532-956A-0B01-2EB1CB9C818E}"/>
              </a:ext>
            </a:extLst>
          </p:cNvPr>
          <p:cNvSpPr>
            <a:spLocks noChangeArrowheads="1"/>
          </p:cNvSpPr>
          <p:nvPr/>
        </p:nvSpPr>
        <p:spPr bwMode="auto">
          <a:xfrm>
            <a:off x="8562976" y="35385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1" name="Picture 95">
            <a:extLst>
              <a:ext uri="{FF2B5EF4-FFF2-40B4-BE49-F238E27FC236}">
                <a16:creationId xmlns:a16="http://schemas.microsoft.com/office/drawing/2014/main" id="{CC52F644-9445-B8AF-97FD-542A2626BF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4563" y="354012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96">
            <a:extLst>
              <a:ext uri="{FF2B5EF4-FFF2-40B4-BE49-F238E27FC236}">
                <a16:creationId xmlns:a16="http://schemas.microsoft.com/office/drawing/2014/main" id="{2AC7B203-E024-1E4D-49C8-32A9E75EEED2}"/>
              </a:ext>
            </a:extLst>
          </p:cNvPr>
          <p:cNvSpPr>
            <a:spLocks noChangeArrowheads="1"/>
          </p:cNvSpPr>
          <p:nvPr/>
        </p:nvSpPr>
        <p:spPr bwMode="auto">
          <a:xfrm>
            <a:off x="8562976" y="35385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Rectangle 97">
            <a:extLst>
              <a:ext uri="{FF2B5EF4-FFF2-40B4-BE49-F238E27FC236}">
                <a16:creationId xmlns:a16="http://schemas.microsoft.com/office/drawing/2014/main" id="{34EE3619-1506-C328-FDFA-B11C32FD475E}"/>
              </a:ext>
            </a:extLst>
          </p:cNvPr>
          <p:cNvSpPr>
            <a:spLocks noChangeArrowheads="1"/>
          </p:cNvSpPr>
          <p:nvPr/>
        </p:nvSpPr>
        <p:spPr bwMode="auto">
          <a:xfrm>
            <a:off x="10042526" y="35385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4" name="Picture 98">
            <a:extLst>
              <a:ext uri="{FF2B5EF4-FFF2-40B4-BE49-F238E27FC236}">
                <a16:creationId xmlns:a16="http://schemas.microsoft.com/office/drawing/2014/main" id="{CB3C590F-1DE0-C02F-A8DB-5558BDA2B6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2526" y="354012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99">
            <a:extLst>
              <a:ext uri="{FF2B5EF4-FFF2-40B4-BE49-F238E27FC236}">
                <a16:creationId xmlns:a16="http://schemas.microsoft.com/office/drawing/2014/main" id="{E7B252CC-4E5C-92C5-9155-D473519F678A}"/>
              </a:ext>
            </a:extLst>
          </p:cNvPr>
          <p:cNvSpPr>
            <a:spLocks noChangeArrowheads="1"/>
          </p:cNvSpPr>
          <p:nvPr/>
        </p:nvSpPr>
        <p:spPr bwMode="auto">
          <a:xfrm>
            <a:off x="10042526" y="35385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Rectangle 100">
            <a:extLst>
              <a:ext uri="{FF2B5EF4-FFF2-40B4-BE49-F238E27FC236}">
                <a16:creationId xmlns:a16="http://schemas.microsoft.com/office/drawing/2014/main" id="{8BD6822D-4D74-12B2-A574-ED291275DE78}"/>
              </a:ext>
            </a:extLst>
          </p:cNvPr>
          <p:cNvSpPr>
            <a:spLocks noChangeArrowheads="1"/>
          </p:cNvSpPr>
          <p:nvPr/>
        </p:nvSpPr>
        <p:spPr bwMode="auto">
          <a:xfrm>
            <a:off x="723901" y="42814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7" name="Picture 101">
            <a:extLst>
              <a:ext uri="{FF2B5EF4-FFF2-40B4-BE49-F238E27FC236}">
                <a16:creationId xmlns:a16="http://schemas.microsoft.com/office/drawing/2014/main" id="{F26B4B4D-EEB2-83D3-D159-A0AAA30B33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1" y="42830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02">
            <a:extLst>
              <a:ext uri="{FF2B5EF4-FFF2-40B4-BE49-F238E27FC236}">
                <a16:creationId xmlns:a16="http://schemas.microsoft.com/office/drawing/2014/main" id="{368C6C9E-1DE5-EDE5-E21A-ECCE0ACA0179}"/>
              </a:ext>
            </a:extLst>
          </p:cNvPr>
          <p:cNvSpPr>
            <a:spLocks noChangeArrowheads="1"/>
          </p:cNvSpPr>
          <p:nvPr/>
        </p:nvSpPr>
        <p:spPr bwMode="auto">
          <a:xfrm>
            <a:off x="723901" y="42814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Rectangle 103">
            <a:extLst>
              <a:ext uri="{FF2B5EF4-FFF2-40B4-BE49-F238E27FC236}">
                <a16:creationId xmlns:a16="http://schemas.microsoft.com/office/drawing/2014/main" id="{5894D430-0F67-E7A5-F1D5-CC35A29E3994}"/>
              </a:ext>
            </a:extLst>
          </p:cNvPr>
          <p:cNvSpPr>
            <a:spLocks noChangeArrowheads="1"/>
          </p:cNvSpPr>
          <p:nvPr/>
        </p:nvSpPr>
        <p:spPr bwMode="auto">
          <a:xfrm>
            <a:off x="8562976" y="42814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0" name="Picture 104">
            <a:extLst>
              <a:ext uri="{FF2B5EF4-FFF2-40B4-BE49-F238E27FC236}">
                <a16:creationId xmlns:a16="http://schemas.microsoft.com/office/drawing/2014/main" id="{DA240C9D-28A4-BC2F-242B-7FFD250ABE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4563" y="42830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05">
            <a:extLst>
              <a:ext uri="{FF2B5EF4-FFF2-40B4-BE49-F238E27FC236}">
                <a16:creationId xmlns:a16="http://schemas.microsoft.com/office/drawing/2014/main" id="{04254F03-F929-D239-D6FF-CA2C26BCD57F}"/>
              </a:ext>
            </a:extLst>
          </p:cNvPr>
          <p:cNvSpPr>
            <a:spLocks noChangeArrowheads="1"/>
          </p:cNvSpPr>
          <p:nvPr/>
        </p:nvSpPr>
        <p:spPr bwMode="auto">
          <a:xfrm>
            <a:off x="8562976" y="42814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Rectangle 106">
            <a:extLst>
              <a:ext uri="{FF2B5EF4-FFF2-40B4-BE49-F238E27FC236}">
                <a16:creationId xmlns:a16="http://schemas.microsoft.com/office/drawing/2014/main" id="{4C8C321F-3562-0DEF-B0AE-8EEF1FD71984}"/>
              </a:ext>
            </a:extLst>
          </p:cNvPr>
          <p:cNvSpPr>
            <a:spLocks noChangeArrowheads="1"/>
          </p:cNvSpPr>
          <p:nvPr/>
        </p:nvSpPr>
        <p:spPr bwMode="auto">
          <a:xfrm>
            <a:off x="10042526" y="42814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3" name="Picture 107">
            <a:extLst>
              <a:ext uri="{FF2B5EF4-FFF2-40B4-BE49-F238E27FC236}">
                <a16:creationId xmlns:a16="http://schemas.microsoft.com/office/drawing/2014/main" id="{1C56E902-178F-A38F-4997-D2FF3B0A13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42526" y="42830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08">
            <a:extLst>
              <a:ext uri="{FF2B5EF4-FFF2-40B4-BE49-F238E27FC236}">
                <a16:creationId xmlns:a16="http://schemas.microsoft.com/office/drawing/2014/main" id="{C940BB0B-3C29-BBF7-FB2E-43E306F9980B}"/>
              </a:ext>
            </a:extLst>
          </p:cNvPr>
          <p:cNvSpPr>
            <a:spLocks noChangeArrowheads="1"/>
          </p:cNvSpPr>
          <p:nvPr/>
        </p:nvSpPr>
        <p:spPr bwMode="auto">
          <a:xfrm>
            <a:off x="10042526" y="42814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5" name="Rectangle 109">
            <a:extLst>
              <a:ext uri="{FF2B5EF4-FFF2-40B4-BE49-F238E27FC236}">
                <a16:creationId xmlns:a16="http://schemas.microsoft.com/office/drawing/2014/main" id="{332B043D-3C82-4345-5338-91AC65A6DDF1}"/>
              </a:ext>
            </a:extLst>
          </p:cNvPr>
          <p:cNvSpPr>
            <a:spLocks noChangeArrowheads="1"/>
          </p:cNvSpPr>
          <p:nvPr/>
        </p:nvSpPr>
        <p:spPr bwMode="auto">
          <a:xfrm>
            <a:off x="723901" y="50244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6" name="Picture 110">
            <a:extLst>
              <a:ext uri="{FF2B5EF4-FFF2-40B4-BE49-F238E27FC236}">
                <a16:creationId xmlns:a16="http://schemas.microsoft.com/office/drawing/2014/main" id="{8161A119-B79A-F5A8-95D1-90D7B273C0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1" y="502602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111">
            <a:extLst>
              <a:ext uri="{FF2B5EF4-FFF2-40B4-BE49-F238E27FC236}">
                <a16:creationId xmlns:a16="http://schemas.microsoft.com/office/drawing/2014/main" id="{B1756A31-A214-7822-9808-51FED71538F0}"/>
              </a:ext>
            </a:extLst>
          </p:cNvPr>
          <p:cNvSpPr>
            <a:spLocks noChangeArrowheads="1"/>
          </p:cNvSpPr>
          <p:nvPr/>
        </p:nvSpPr>
        <p:spPr bwMode="auto">
          <a:xfrm>
            <a:off x="723901" y="50244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Rectangle 112">
            <a:extLst>
              <a:ext uri="{FF2B5EF4-FFF2-40B4-BE49-F238E27FC236}">
                <a16:creationId xmlns:a16="http://schemas.microsoft.com/office/drawing/2014/main" id="{AB091B02-CBAD-0AA6-2463-EFC13FDB8EED}"/>
              </a:ext>
            </a:extLst>
          </p:cNvPr>
          <p:cNvSpPr>
            <a:spLocks noChangeArrowheads="1"/>
          </p:cNvSpPr>
          <p:nvPr/>
        </p:nvSpPr>
        <p:spPr bwMode="auto">
          <a:xfrm>
            <a:off x="8562976" y="50244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9" name="Picture 113">
            <a:extLst>
              <a:ext uri="{FF2B5EF4-FFF2-40B4-BE49-F238E27FC236}">
                <a16:creationId xmlns:a16="http://schemas.microsoft.com/office/drawing/2014/main" id="{95B2C9BD-868C-EFDE-0856-E7243DED1C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64563" y="502602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14">
            <a:extLst>
              <a:ext uri="{FF2B5EF4-FFF2-40B4-BE49-F238E27FC236}">
                <a16:creationId xmlns:a16="http://schemas.microsoft.com/office/drawing/2014/main" id="{C391C844-E4D7-D868-64F9-FC33A52604CF}"/>
              </a:ext>
            </a:extLst>
          </p:cNvPr>
          <p:cNvSpPr>
            <a:spLocks noChangeArrowheads="1"/>
          </p:cNvSpPr>
          <p:nvPr/>
        </p:nvSpPr>
        <p:spPr bwMode="auto">
          <a:xfrm>
            <a:off x="8562976" y="50244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Rectangle 115">
            <a:extLst>
              <a:ext uri="{FF2B5EF4-FFF2-40B4-BE49-F238E27FC236}">
                <a16:creationId xmlns:a16="http://schemas.microsoft.com/office/drawing/2014/main" id="{A3FF7F2D-6F3D-4233-30E4-19E36F19B68E}"/>
              </a:ext>
            </a:extLst>
          </p:cNvPr>
          <p:cNvSpPr>
            <a:spLocks noChangeArrowheads="1"/>
          </p:cNvSpPr>
          <p:nvPr/>
        </p:nvSpPr>
        <p:spPr bwMode="auto">
          <a:xfrm>
            <a:off x="10042526" y="50244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42" name="Picture 116">
            <a:extLst>
              <a:ext uri="{FF2B5EF4-FFF2-40B4-BE49-F238E27FC236}">
                <a16:creationId xmlns:a16="http://schemas.microsoft.com/office/drawing/2014/main" id="{0D25A37D-8B79-A804-D2EC-9C414523A8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42526" y="502602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117">
            <a:extLst>
              <a:ext uri="{FF2B5EF4-FFF2-40B4-BE49-F238E27FC236}">
                <a16:creationId xmlns:a16="http://schemas.microsoft.com/office/drawing/2014/main" id="{D04E37F4-AE3D-B5E3-340B-FACD2A5A488E}"/>
              </a:ext>
            </a:extLst>
          </p:cNvPr>
          <p:cNvSpPr>
            <a:spLocks noChangeArrowheads="1"/>
          </p:cNvSpPr>
          <p:nvPr/>
        </p:nvSpPr>
        <p:spPr bwMode="auto">
          <a:xfrm>
            <a:off x="10042526" y="50244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Rectangle 118">
            <a:extLst>
              <a:ext uri="{FF2B5EF4-FFF2-40B4-BE49-F238E27FC236}">
                <a16:creationId xmlns:a16="http://schemas.microsoft.com/office/drawing/2014/main" id="{D5C12F29-40E3-F26E-368A-D15CB2C57FFA}"/>
              </a:ext>
            </a:extLst>
          </p:cNvPr>
          <p:cNvSpPr>
            <a:spLocks noChangeArrowheads="1"/>
          </p:cNvSpPr>
          <p:nvPr/>
        </p:nvSpPr>
        <p:spPr bwMode="auto">
          <a:xfrm>
            <a:off x="723901" y="5768975"/>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45" name="Picture 119">
            <a:extLst>
              <a:ext uri="{FF2B5EF4-FFF2-40B4-BE49-F238E27FC236}">
                <a16:creationId xmlns:a16="http://schemas.microsoft.com/office/drawing/2014/main" id="{80E999C6-8D31-FFEB-5D2E-AC453D2FF5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1" y="57689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0">
            <a:extLst>
              <a:ext uri="{FF2B5EF4-FFF2-40B4-BE49-F238E27FC236}">
                <a16:creationId xmlns:a16="http://schemas.microsoft.com/office/drawing/2014/main" id="{AA830B14-A4A7-EB63-A06D-56B6E823806A}"/>
              </a:ext>
            </a:extLst>
          </p:cNvPr>
          <p:cNvSpPr>
            <a:spLocks noChangeArrowheads="1"/>
          </p:cNvSpPr>
          <p:nvPr/>
        </p:nvSpPr>
        <p:spPr bwMode="auto">
          <a:xfrm>
            <a:off x="723901" y="5768975"/>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7" name="Rectangle 121">
            <a:extLst>
              <a:ext uri="{FF2B5EF4-FFF2-40B4-BE49-F238E27FC236}">
                <a16:creationId xmlns:a16="http://schemas.microsoft.com/office/drawing/2014/main" id="{09470470-9AA2-74F4-0011-90C82A483237}"/>
              </a:ext>
            </a:extLst>
          </p:cNvPr>
          <p:cNvSpPr>
            <a:spLocks noChangeArrowheads="1"/>
          </p:cNvSpPr>
          <p:nvPr/>
        </p:nvSpPr>
        <p:spPr bwMode="auto">
          <a:xfrm>
            <a:off x="8562976" y="5768975"/>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48" name="Picture 122">
            <a:extLst>
              <a:ext uri="{FF2B5EF4-FFF2-40B4-BE49-F238E27FC236}">
                <a16:creationId xmlns:a16="http://schemas.microsoft.com/office/drawing/2014/main" id="{4F9EF368-7EB9-541B-8934-9AF5C59F0A7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64563" y="57689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123">
            <a:extLst>
              <a:ext uri="{FF2B5EF4-FFF2-40B4-BE49-F238E27FC236}">
                <a16:creationId xmlns:a16="http://schemas.microsoft.com/office/drawing/2014/main" id="{CE5DDCC5-4D56-BFC4-BD4F-EC0E1ECEE33E}"/>
              </a:ext>
            </a:extLst>
          </p:cNvPr>
          <p:cNvSpPr>
            <a:spLocks noChangeArrowheads="1"/>
          </p:cNvSpPr>
          <p:nvPr/>
        </p:nvSpPr>
        <p:spPr bwMode="auto">
          <a:xfrm>
            <a:off x="8562976" y="5768975"/>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Rectangle 124">
            <a:extLst>
              <a:ext uri="{FF2B5EF4-FFF2-40B4-BE49-F238E27FC236}">
                <a16:creationId xmlns:a16="http://schemas.microsoft.com/office/drawing/2014/main" id="{5CED948A-068B-5304-07BD-1BF00405397D}"/>
              </a:ext>
            </a:extLst>
          </p:cNvPr>
          <p:cNvSpPr>
            <a:spLocks noChangeArrowheads="1"/>
          </p:cNvSpPr>
          <p:nvPr/>
        </p:nvSpPr>
        <p:spPr bwMode="auto">
          <a:xfrm>
            <a:off x="10042526" y="5768975"/>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51" name="Picture 125">
            <a:extLst>
              <a:ext uri="{FF2B5EF4-FFF2-40B4-BE49-F238E27FC236}">
                <a16:creationId xmlns:a16="http://schemas.microsoft.com/office/drawing/2014/main" id="{CCC5EC9F-1522-ED5F-15EF-8B67C86CBBE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42526" y="57689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126">
            <a:extLst>
              <a:ext uri="{FF2B5EF4-FFF2-40B4-BE49-F238E27FC236}">
                <a16:creationId xmlns:a16="http://schemas.microsoft.com/office/drawing/2014/main" id="{9451C636-298D-0A45-AB1A-10BC29D695E7}"/>
              </a:ext>
            </a:extLst>
          </p:cNvPr>
          <p:cNvSpPr>
            <a:spLocks noChangeArrowheads="1"/>
          </p:cNvSpPr>
          <p:nvPr/>
        </p:nvSpPr>
        <p:spPr bwMode="auto">
          <a:xfrm>
            <a:off x="10042526" y="5768975"/>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3" name="Line 127">
            <a:extLst>
              <a:ext uri="{FF2B5EF4-FFF2-40B4-BE49-F238E27FC236}">
                <a16:creationId xmlns:a16="http://schemas.microsoft.com/office/drawing/2014/main" id="{D63E9958-7254-B19D-CFB8-F2B4F1F7335C}"/>
              </a:ext>
            </a:extLst>
          </p:cNvPr>
          <p:cNvSpPr>
            <a:spLocks noChangeShapeType="1"/>
          </p:cNvSpPr>
          <p:nvPr/>
        </p:nvSpPr>
        <p:spPr bwMode="auto">
          <a:xfrm>
            <a:off x="8564563" y="2149475"/>
            <a:ext cx="0" cy="3997325"/>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Line 128">
            <a:extLst>
              <a:ext uri="{FF2B5EF4-FFF2-40B4-BE49-F238E27FC236}">
                <a16:creationId xmlns:a16="http://schemas.microsoft.com/office/drawing/2014/main" id="{292DE7FD-9726-5F6D-31A3-EF20F866681A}"/>
              </a:ext>
            </a:extLst>
          </p:cNvPr>
          <p:cNvSpPr>
            <a:spLocks noChangeShapeType="1"/>
          </p:cNvSpPr>
          <p:nvPr/>
        </p:nvSpPr>
        <p:spPr bwMode="auto">
          <a:xfrm>
            <a:off x="10042526" y="2149475"/>
            <a:ext cx="0" cy="3997325"/>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Line 129">
            <a:extLst>
              <a:ext uri="{FF2B5EF4-FFF2-40B4-BE49-F238E27FC236}">
                <a16:creationId xmlns:a16="http://schemas.microsoft.com/office/drawing/2014/main" id="{9236C5E0-9172-B5B5-1780-F8C107264A88}"/>
              </a:ext>
            </a:extLst>
          </p:cNvPr>
          <p:cNvSpPr>
            <a:spLocks noChangeShapeType="1"/>
          </p:cNvSpPr>
          <p:nvPr/>
        </p:nvSpPr>
        <p:spPr bwMode="auto">
          <a:xfrm>
            <a:off x="717551" y="2797175"/>
            <a:ext cx="10648950" cy="0"/>
          </a:xfrm>
          <a:prstGeom prst="line">
            <a:avLst/>
          </a:prstGeom>
          <a:noFill/>
          <a:ln w="254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6" name="Line 130">
            <a:extLst>
              <a:ext uri="{FF2B5EF4-FFF2-40B4-BE49-F238E27FC236}">
                <a16:creationId xmlns:a16="http://schemas.microsoft.com/office/drawing/2014/main" id="{79F78369-8588-8554-AF85-583E745802E5}"/>
              </a:ext>
            </a:extLst>
          </p:cNvPr>
          <p:cNvSpPr>
            <a:spLocks noChangeShapeType="1"/>
          </p:cNvSpPr>
          <p:nvPr/>
        </p:nvSpPr>
        <p:spPr bwMode="auto">
          <a:xfrm>
            <a:off x="717551" y="31686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7" name="Line 131">
            <a:extLst>
              <a:ext uri="{FF2B5EF4-FFF2-40B4-BE49-F238E27FC236}">
                <a16:creationId xmlns:a16="http://schemas.microsoft.com/office/drawing/2014/main" id="{05A52DFC-4E17-EC25-AE01-8AF93C893A42}"/>
              </a:ext>
            </a:extLst>
          </p:cNvPr>
          <p:cNvSpPr>
            <a:spLocks noChangeShapeType="1"/>
          </p:cNvSpPr>
          <p:nvPr/>
        </p:nvSpPr>
        <p:spPr bwMode="auto">
          <a:xfrm>
            <a:off x="717551" y="354012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8" name="Line 132">
            <a:extLst>
              <a:ext uri="{FF2B5EF4-FFF2-40B4-BE49-F238E27FC236}">
                <a16:creationId xmlns:a16="http://schemas.microsoft.com/office/drawing/2014/main" id="{A0151DF0-4537-DE12-143A-5B5B759EFBDF}"/>
              </a:ext>
            </a:extLst>
          </p:cNvPr>
          <p:cNvSpPr>
            <a:spLocks noChangeShapeType="1"/>
          </p:cNvSpPr>
          <p:nvPr/>
        </p:nvSpPr>
        <p:spPr bwMode="auto">
          <a:xfrm>
            <a:off x="717551" y="391160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9" name="Line 133">
            <a:extLst>
              <a:ext uri="{FF2B5EF4-FFF2-40B4-BE49-F238E27FC236}">
                <a16:creationId xmlns:a16="http://schemas.microsoft.com/office/drawing/2014/main" id="{3A8B9D59-6363-9442-2D1F-83EB79B44FE4}"/>
              </a:ext>
            </a:extLst>
          </p:cNvPr>
          <p:cNvSpPr>
            <a:spLocks noChangeShapeType="1"/>
          </p:cNvSpPr>
          <p:nvPr/>
        </p:nvSpPr>
        <p:spPr bwMode="auto">
          <a:xfrm>
            <a:off x="717551" y="428307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Line 134">
            <a:extLst>
              <a:ext uri="{FF2B5EF4-FFF2-40B4-BE49-F238E27FC236}">
                <a16:creationId xmlns:a16="http://schemas.microsoft.com/office/drawing/2014/main" id="{D5604546-88D5-0C34-BFE2-0C53BEF78713}"/>
              </a:ext>
            </a:extLst>
          </p:cNvPr>
          <p:cNvSpPr>
            <a:spLocks noChangeShapeType="1"/>
          </p:cNvSpPr>
          <p:nvPr/>
        </p:nvSpPr>
        <p:spPr bwMode="auto">
          <a:xfrm>
            <a:off x="717551" y="46545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Line 135">
            <a:extLst>
              <a:ext uri="{FF2B5EF4-FFF2-40B4-BE49-F238E27FC236}">
                <a16:creationId xmlns:a16="http://schemas.microsoft.com/office/drawing/2014/main" id="{53A4C352-A6BE-E55C-FEB7-B6AA3E6DD867}"/>
              </a:ext>
            </a:extLst>
          </p:cNvPr>
          <p:cNvSpPr>
            <a:spLocks noChangeShapeType="1"/>
          </p:cNvSpPr>
          <p:nvPr/>
        </p:nvSpPr>
        <p:spPr bwMode="auto">
          <a:xfrm>
            <a:off x="717551" y="502602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2" name="Line 136">
            <a:extLst>
              <a:ext uri="{FF2B5EF4-FFF2-40B4-BE49-F238E27FC236}">
                <a16:creationId xmlns:a16="http://schemas.microsoft.com/office/drawing/2014/main" id="{1AB70F25-1BFD-E977-7D2F-B26D0943E615}"/>
              </a:ext>
            </a:extLst>
          </p:cNvPr>
          <p:cNvSpPr>
            <a:spLocks noChangeShapeType="1"/>
          </p:cNvSpPr>
          <p:nvPr/>
        </p:nvSpPr>
        <p:spPr bwMode="auto">
          <a:xfrm>
            <a:off x="717551" y="539750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3" name="Line 137">
            <a:extLst>
              <a:ext uri="{FF2B5EF4-FFF2-40B4-BE49-F238E27FC236}">
                <a16:creationId xmlns:a16="http://schemas.microsoft.com/office/drawing/2014/main" id="{32261477-3D38-419D-E2C4-F99721A804FD}"/>
              </a:ext>
            </a:extLst>
          </p:cNvPr>
          <p:cNvSpPr>
            <a:spLocks noChangeShapeType="1"/>
          </p:cNvSpPr>
          <p:nvPr/>
        </p:nvSpPr>
        <p:spPr bwMode="auto">
          <a:xfrm>
            <a:off x="717551" y="576897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4" name="Line 138">
            <a:extLst>
              <a:ext uri="{FF2B5EF4-FFF2-40B4-BE49-F238E27FC236}">
                <a16:creationId xmlns:a16="http://schemas.microsoft.com/office/drawing/2014/main" id="{D8309D97-D5AF-1EA6-4FD8-EB9BD6CFB21E}"/>
              </a:ext>
            </a:extLst>
          </p:cNvPr>
          <p:cNvSpPr>
            <a:spLocks noChangeShapeType="1"/>
          </p:cNvSpPr>
          <p:nvPr/>
        </p:nvSpPr>
        <p:spPr bwMode="auto">
          <a:xfrm>
            <a:off x="723901" y="2149475"/>
            <a:ext cx="0" cy="3997325"/>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5" name="Line 139">
            <a:extLst>
              <a:ext uri="{FF2B5EF4-FFF2-40B4-BE49-F238E27FC236}">
                <a16:creationId xmlns:a16="http://schemas.microsoft.com/office/drawing/2014/main" id="{145195AC-2DDD-FE48-6950-C59E40D3D944}"/>
              </a:ext>
            </a:extLst>
          </p:cNvPr>
          <p:cNvSpPr>
            <a:spLocks noChangeShapeType="1"/>
          </p:cNvSpPr>
          <p:nvPr/>
        </p:nvSpPr>
        <p:spPr bwMode="auto">
          <a:xfrm>
            <a:off x="11360151" y="2149475"/>
            <a:ext cx="0" cy="3997325"/>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Line 140">
            <a:extLst>
              <a:ext uri="{FF2B5EF4-FFF2-40B4-BE49-F238E27FC236}">
                <a16:creationId xmlns:a16="http://schemas.microsoft.com/office/drawing/2014/main" id="{BF7FCBE5-1EF0-053B-D023-A242BC2DD20E}"/>
              </a:ext>
            </a:extLst>
          </p:cNvPr>
          <p:cNvSpPr>
            <a:spLocks noChangeShapeType="1"/>
          </p:cNvSpPr>
          <p:nvPr/>
        </p:nvSpPr>
        <p:spPr bwMode="auto">
          <a:xfrm>
            <a:off x="708407" y="2155825"/>
            <a:ext cx="10648950"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Line 141">
            <a:extLst>
              <a:ext uri="{FF2B5EF4-FFF2-40B4-BE49-F238E27FC236}">
                <a16:creationId xmlns:a16="http://schemas.microsoft.com/office/drawing/2014/main" id="{0D357985-6CC1-6A6C-04EF-31C09A384965}"/>
              </a:ext>
            </a:extLst>
          </p:cNvPr>
          <p:cNvSpPr>
            <a:spLocks noChangeShapeType="1"/>
          </p:cNvSpPr>
          <p:nvPr/>
        </p:nvSpPr>
        <p:spPr bwMode="auto">
          <a:xfrm>
            <a:off x="717551" y="61404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Rectangle 142">
            <a:extLst>
              <a:ext uri="{FF2B5EF4-FFF2-40B4-BE49-F238E27FC236}">
                <a16:creationId xmlns:a16="http://schemas.microsoft.com/office/drawing/2014/main" id="{E3291C9F-E2E5-CEC0-E668-4AE8D8C01A31}"/>
              </a:ext>
            </a:extLst>
          </p:cNvPr>
          <p:cNvSpPr>
            <a:spLocks noChangeArrowheads="1"/>
          </p:cNvSpPr>
          <p:nvPr/>
        </p:nvSpPr>
        <p:spPr bwMode="auto">
          <a:xfrm>
            <a:off x="8656638" y="2174875"/>
            <a:ext cx="1154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cs typeface="Arial" panose="020B0604020202020204" pitchFamily="34" charset="0"/>
              </a:rPr>
              <a:t>Neither or </a:t>
            </a:r>
            <a:endParaRPr kumimoji="0" lang="en-US" altLang="en-US" sz="1800" b="0" i="0" u="none" strike="noStrike" cap="none" normalizeH="0" baseline="0" dirty="0">
              <a:ln>
                <a:noFill/>
              </a:ln>
              <a:effectLst/>
              <a:cs typeface="Arial" panose="020B0604020202020204" pitchFamily="34" charset="0"/>
            </a:endParaRPr>
          </a:p>
        </p:txBody>
      </p:sp>
      <p:sp>
        <p:nvSpPr>
          <p:cNvPr id="69" name="Rectangle 143">
            <a:extLst>
              <a:ext uri="{FF2B5EF4-FFF2-40B4-BE49-F238E27FC236}">
                <a16:creationId xmlns:a16="http://schemas.microsoft.com/office/drawing/2014/main" id="{8607ED1B-1805-02B8-AAAA-8B7D9472798D}"/>
              </a:ext>
            </a:extLst>
          </p:cNvPr>
          <p:cNvSpPr>
            <a:spLocks noChangeArrowheads="1"/>
          </p:cNvSpPr>
          <p:nvPr/>
        </p:nvSpPr>
        <p:spPr bwMode="auto">
          <a:xfrm>
            <a:off x="8656638" y="2449513"/>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effectLst/>
                <a:cs typeface="Arial" panose="020B0604020202020204" pitchFamily="34" charset="0"/>
              </a:rPr>
              <a:t>One Person</a:t>
            </a:r>
            <a:endParaRPr kumimoji="0" lang="en-US" altLang="en-US" sz="1800" b="0" i="0" u="none" strike="noStrike" cap="none" normalizeH="0" baseline="0">
              <a:ln>
                <a:noFill/>
              </a:ln>
              <a:effectLst/>
              <a:cs typeface="Arial" panose="020B0604020202020204" pitchFamily="34" charset="0"/>
            </a:endParaRPr>
          </a:p>
        </p:txBody>
      </p:sp>
      <p:sp>
        <p:nvSpPr>
          <p:cNvPr id="70" name="Rectangle 144">
            <a:extLst>
              <a:ext uri="{FF2B5EF4-FFF2-40B4-BE49-F238E27FC236}">
                <a16:creationId xmlns:a16="http://schemas.microsoft.com/office/drawing/2014/main" id="{0FA82E4D-0424-C378-327D-F0EE71C9931A}"/>
              </a:ext>
            </a:extLst>
          </p:cNvPr>
          <p:cNvSpPr>
            <a:spLocks noChangeArrowheads="1"/>
          </p:cNvSpPr>
          <p:nvPr/>
        </p:nvSpPr>
        <p:spPr bwMode="auto">
          <a:xfrm>
            <a:off x="10134601" y="2174875"/>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effectLst/>
                <a:cs typeface="Arial" panose="020B0604020202020204" pitchFamily="34" charset="0"/>
              </a:rPr>
              <a:t>Both</a:t>
            </a:r>
            <a:endParaRPr kumimoji="0" lang="en-US" altLang="en-US" sz="1800" b="0" i="0" u="none" strike="noStrike" cap="none" normalizeH="0" baseline="0">
              <a:ln>
                <a:noFill/>
              </a:ln>
              <a:effectLst/>
              <a:cs typeface="Arial" panose="020B0604020202020204" pitchFamily="34" charset="0"/>
            </a:endParaRPr>
          </a:p>
        </p:txBody>
      </p:sp>
      <p:sp>
        <p:nvSpPr>
          <p:cNvPr id="71" name="Rectangle 146">
            <a:extLst>
              <a:ext uri="{FF2B5EF4-FFF2-40B4-BE49-F238E27FC236}">
                <a16:creationId xmlns:a16="http://schemas.microsoft.com/office/drawing/2014/main" id="{AABA8E46-004D-ABF6-0E82-B3A5D6493B8C}"/>
              </a:ext>
            </a:extLst>
          </p:cNvPr>
          <p:cNvSpPr>
            <a:spLocks noChangeArrowheads="1"/>
          </p:cNvSpPr>
          <p:nvPr/>
        </p:nvSpPr>
        <p:spPr bwMode="auto">
          <a:xfrm>
            <a:off x="830265" y="2825750"/>
            <a:ext cx="5334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cs typeface="Arial" panose="020B0604020202020204" pitchFamily="34" charset="0"/>
              </a:rPr>
              <a:t>Considers partners likes/dislikes when making plans</a:t>
            </a:r>
          </a:p>
        </p:txBody>
      </p:sp>
      <p:sp>
        <p:nvSpPr>
          <p:cNvPr id="72" name="Rectangle 147">
            <a:extLst>
              <a:ext uri="{FF2B5EF4-FFF2-40B4-BE49-F238E27FC236}">
                <a16:creationId xmlns:a16="http://schemas.microsoft.com/office/drawing/2014/main" id="{692ED87D-5F05-3679-3016-81F29150DBB1}"/>
              </a:ext>
            </a:extLst>
          </p:cNvPr>
          <p:cNvSpPr>
            <a:spLocks noChangeArrowheads="1"/>
          </p:cNvSpPr>
          <p:nvPr/>
        </p:nvSpPr>
        <p:spPr bwMode="auto">
          <a:xfrm>
            <a:off x="815976" y="3187700"/>
            <a:ext cx="4642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cs typeface="Arial" panose="020B0604020202020204" pitchFamily="34" charset="0"/>
              </a:rPr>
              <a:t>Shares things he/she likes about their partner</a:t>
            </a:r>
          </a:p>
        </p:txBody>
      </p:sp>
      <p:sp>
        <p:nvSpPr>
          <p:cNvPr id="73" name="Rectangle 148">
            <a:extLst>
              <a:ext uri="{FF2B5EF4-FFF2-40B4-BE49-F238E27FC236}">
                <a16:creationId xmlns:a16="http://schemas.microsoft.com/office/drawing/2014/main" id="{5884DB91-250B-6D7A-FE13-717A6D470058}"/>
              </a:ext>
            </a:extLst>
          </p:cNvPr>
          <p:cNvSpPr>
            <a:spLocks noChangeArrowheads="1"/>
          </p:cNvSpPr>
          <p:nvPr/>
        </p:nvSpPr>
        <p:spPr bwMode="auto">
          <a:xfrm>
            <a:off x="815976" y="3559175"/>
            <a:ext cx="6463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Supports partner in setting/meeting personal/professional goals</a:t>
            </a:r>
          </a:p>
        </p:txBody>
      </p:sp>
      <p:sp>
        <p:nvSpPr>
          <p:cNvPr id="74" name="Rectangle 149">
            <a:extLst>
              <a:ext uri="{FF2B5EF4-FFF2-40B4-BE49-F238E27FC236}">
                <a16:creationId xmlns:a16="http://schemas.microsoft.com/office/drawing/2014/main" id="{8B8D4E07-BBCF-862E-604E-D7F8B09D09E3}"/>
              </a:ext>
            </a:extLst>
          </p:cNvPr>
          <p:cNvSpPr>
            <a:spLocks noChangeArrowheads="1"/>
          </p:cNvSpPr>
          <p:nvPr/>
        </p:nvSpPr>
        <p:spPr bwMode="auto">
          <a:xfrm>
            <a:off x="815976" y="3930650"/>
            <a:ext cx="57836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Encourages partner to be the person they want to be/are</a:t>
            </a:r>
          </a:p>
        </p:txBody>
      </p:sp>
      <p:sp>
        <p:nvSpPr>
          <p:cNvPr id="75" name="Rectangle 150">
            <a:extLst>
              <a:ext uri="{FF2B5EF4-FFF2-40B4-BE49-F238E27FC236}">
                <a16:creationId xmlns:a16="http://schemas.microsoft.com/office/drawing/2014/main" id="{5C917A5F-5920-29E1-76CA-CF1BEADB34E4}"/>
              </a:ext>
            </a:extLst>
          </p:cNvPr>
          <p:cNvSpPr>
            <a:spLocks noChangeArrowheads="1"/>
          </p:cNvSpPr>
          <p:nvPr/>
        </p:nvSpPr>
        <p:spPr bwMode="auto">
          <a:xfrm>
            <a:off x="815976" y="4302125"/>
            <a:ext cx="5078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cs typeface="Arial" panose="020B0604020202020204" pitchFamily="34" charset="0"/>
              </a:rPr>
              <a:t>Comforts partner when upset, sad, frustrated, </a:t>
            </a:r>
            <a:r>
              <a:rPr kumimoji="0" lang="en-US" altLang="en-US" sz="1800" b="0" i="0" u="none" strike="noStrike" cap="none" normalizeH="0" baseline="0" dirty="0" err="1">
                <a:ln>
                  <a:noFill/>
                </a:ln>
                <a:effectLst/>
                <a:cs typeface="Arial" panose="020B0604020202020204" pitchFamily="34" charset="0"/>
              </a:rPr>
              <a:t>etc</a:t>
            </a:r>
            <a:r>
              <a:rPr kumimoji="0" lang="en-US" altLang="en-US" sz="1800" b="0" i="0" u="none" strike="noStrike" cap="none" normalizeH="0" baseline="0" dirty="0">
                <a:ln>
                  <a:noFill/>
                </a:ln>
                <a:effectLst/>
                <a:cs typeface="Arial" panose="020B0604020202020204" pitchFamily="34" charset="0"/>
              </a:rPr>
              <a:t> </a:t>
            </a:r>
          </a:p>
        </p:txBody>
      </p:sp>
      <p:sp>
        <p:nvSpPr>
          <p:cNvPr id="76" name="Rectangle 152">
            <a:extLst>
              <a:ext uri="{FF2B5EF4-FFF2-40B4-BE49-F238E27FC236}">
                <a16:creationId xmlns:a16="http://schemas.microsoft.com/office/drawing/2014/main" id="{35F242C5-F2C7-4361-2379-B165AAA1495A}"/>
              </a:ext>
            </a:extLst>
          </p:cNvPr>
          <p:cNvSpPr>
            <a:spLocks noChangeArrowheads="1"/>
          </p:cNvSpPr>
          <p:nvPr/>
        </p:nvSpPr>
        <p:spPr bwMode="auto">
          <a:xfrm>
            <a:off x="815976" y="4673600"/>
            <a:ext cx="7544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Asks for/listens to partner’s point of view (even when arguing/disagreeing)</a:t>
            </a:r>
          </a:p>
        </p:txBody>
      </p:sp>
      <p:sp>
        <p:nvSpPr>
          <p:cNvPr id="77" name="Rectangle 153">
            <a:extLst>
              <a:ext uri="{FF2B5EF4-FFF2-40B4-BE49-F238E27FC236}">
                <a16:creationId xmlns:a16="http://schemas.microsoft.com/office/drawing/2014/main" id="{5CB66676-9D73-75DE-1F4A-198CFD1640DA}"/>
              </a:ext>
            </a:extLst>
          </p:cNvPr>
          <p:cNvSpPr>
            <a:spLocks noChangeArrowheads="1"/>
          </p:cNvSpPr>
          <p:nvPr/>
        </p:nvSpPr>
        <p:spPr bwMode="auto">
          <a:xfrm>
            <a:off x="815976" y="5045075"/>
            <a:ext cx="3967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Respects partner’s need for alone time</a:t>
            </a:r>
          </a:p>
        </p:txBody>
      </p:sp>
      <p:sp>
        <p:nvSpPr>
          <p:cNvPr id="78" name="Rectangle 154">
            <a:extLst>
              <a:ext uri="{FF2B5EF4-FFF2-40B4-BE49-F238E27FC236}">
                <a16:creationId xmlns:a16="http://schemas.microsoft.com/office/drawing/2014/main" id="{3C308F65-96D9-5A98-24E2-7AF08B261070}"/>
              </a:ext>
            </a:extLst>
          </p:cNvPr>
          <p:cNvSpPr>
            <a:spLocks noChangeArrowheads="1"/>
          </p:cNvSpPr>
          <p:nvPr/>
        </p:nvSpPr>
        <p:spPr bwMode="auto">
          <a:xfrm>
            <a:off x="815976" y="5416550"/>
            <a:ext cx="4163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Treats partner’s property/belongings well</a:t>
            </a:r>
          </a:p>
        </p:txBody>
      </p:sp>
      <p:sp>
        <p:nvSpPr>
          <p:cNvPr id="79" name="Rectangle 155">
            <a:extLst>
              <a:ext uri="{FF2B5EF4-FFF2-40B4-BE49-F238E27FC236}">
                <a16:creationId xmlns:a16="http://schemas.microsoft.com/office/drawing/2014/main" id="{857FEA6D-5FD1-D091-C740-038B2CC49313}"/>
              </a:ext>
            </a:extLst>
          </p:cNvPr>
          <p:cNvSpPr>
            <a:spLocks noChangeArrowheads="1"/>
          </p:cNvSpPr>
          <p:nvPr/>
        </p:nvSpPr>
        <p:spPr bwMode="auto">
          <a:xfrm>
            <a:off x="815976" y="5788025"/>
            <a:ext cx="2376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Treats partner as equal</a:t>
            </a:r>
          </a:p>
        </p:txBody>
      </p:sp>
    </p:spTree>
    <p:extLst>
      <p:ext uri="{BB962C8B-B14F-4D97-AF65-F5344CB8AC3E}">
        <p14:creationId xmlns:p14="http://schemas.microsoft.com/office/powerpoint/2010/main" val="18641670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500" fill="hold"/>
                                        <p:tgtEl>
                                          <p:spTgt spid="68"/>
                                        </p:tgtEl>
                                        <p:attrNameLst>
                                          <p:attrName>ppt_x</p:attrName>
                                        </p:attrNameLst>
                                      </p:cBhvr>
                                      <p:tavLst>
                                        <p:tav tm="0">
                                          <p:val>
                                            <p:strVal val="#ppt_x"/>
                                          </p:val>
                                        </p:tav>
                                        <p:tav tm="100000">
                                          <p:val>
                                            <p:strVal val="#ppt_x"/>
                                          </p:val>
                                        </p:tav>
                                      </p:tavLst>
                                    </p:anim>
                                    <p:anim calcmode="lin" valueType="num">
                                      <p:cBhvr additive="base">
                                        <p:cTn id="22" dur="500" fill="hold"/>
                                        <p:tgtEl>
                                          <p:spTgt spid="6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ppt_x"/>
                                          </p:val>
                                        </p:tav>
                                        <p:tav tm="100000">
                                          <p:val>
                                            <p:strVal val="#ppt_x"/>
                                          </p:val>
                                        </p:tav>
                                      </p:tavLst>
                                    </p:anim>
                                    <p:anim calcmode="lin" valueType="num">
                                      <p:cBhvr additive="base">
                                        <p:cTn id="26" dur="500" fill="hold"/>
                                        <p:tgtEl>
                                          <p:spTgt spid="6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ppt_x"/>
                                          </p:val>
                                        </p:tav>
                                        <p:tav tm="100000">
                                          <p:val>
                                            <p:strVal val="#ppt_x"/>
                                          </p:val>
                                        </p:tav>
                                      </p:tavLst>
                                    </p:anim>
                                    <p:anim calcmode="lin" valueType="num">
                                      <p:cBhvr additive="base">
                                        <p:cTn id="30" dur="500" fill="hold"/>
                                        <p:tgtEl>
                                          <p:spTgt spid="70"/>
                                        </p:tgtEl>
                                        <p:attrNameLst>
                                          <p:attrName>ppt_y</p:attrName>
                                        </p:attrNameLst>
                                      </p:cBhvr>
                                      <p:tavLst>
                                        <p:tav tm="0">
                                          <p:val>
                                            <p:strVal val="1+#ppt_h/2"/>
                                          </p:val>
                                        </p:tav>
                                        <p:tav tm="100000">
                                          <p:val>
                                            <p:strVal val="#ppt_y"/>
                                          </p:val>
                                        </p:tav>
                                      </p:tavLst>
                                    </p:anim>
                                  </p:child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fill="hold"/>
                                        <p:tgtEl>
                                          <p:spTgt spid="73"/>
                                        </p:tgtEl>
                                        <p:attrNameLst>
                                          <p:attrName>ppt_x</p:attrName>
                                        </p:attrNameLst>
                                      </p:cBhvr>
                                      <p:tavLst>
                                        <p:tav tm="0">
                                          <p:val>
                                            <p:strVal val="#ppt_x"/>
                                          </p:val>
                                        </p:tav>
                                        <p:tav tm="100000">
                                          <p:val>
                                            <p:strVal val="#ppt_x"/>
                                          </p:val>
                                        </p:tav>
                                      </p:tavLst>
                                    </p:anim>
                                    <p:anim calcmode="lin" valueType="num">
                                      <p:cBhvr additive="base">
                                        <p:cTn id="5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ppt_x"/>
                                          </p:val>
                                        </p:tav>
                                        <p:tav tm="100000">
                                          <p:val>
                                            <p:strVal val="#ppt_x"/>
                                          </p:val>
                                        </p:tav>
                                      </p:tavLst>
                                    </p:anim>
                                    <p:anim calcmode="lin" valueType="num">
                                      <p:cBhvr additive="base">
                                        <p:cTn id="6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500" fill="hold"/>
                                        <p:tgtEl>
                                          <p:spTgt spid="75"/>
                                        </p:tgtEl>
                                        <p:attrNameLst>
                                          <p:attrName>ppt_x</p:attrName>
                                        </p:attrNameLst>
                                      </p:cBhvr>
                                      <p:tavLst>
                                        <p:tav tm="0">
                                          <p:val>
                                            <p:strVal val="#ppt_x"/>
                                          </p:val>
                                        </p:tav>
                                        <p:tav tm="100000">
                                          <p:val>
                                            <p:strVal val="#ppt_x"/>
                                          </p:val>
                                        </p:tav>
                                      </p:tavLst>
                                    </p:anim>
                                    <p:anim calcmode="lin" valueType="num">
                                      <p:cBhvr additive="base">
                                        <p:cTn id="6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ppt_x"/>
                                          </p:val>
                                        </p:tav>
                                        <p:tav tm="100000">
                                          <p:val>
                                            <p:strVal val="#ppt_x"/>
                                          </p:val>
                                        </p:tav>
                                      </p:tavLst>
                                    </p:anim>
                                    <p:anim calcmode="lin" valueType="num">
                                      <p:cBhvr additive="base">
                                        <p:cTn id="7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ppt_x"/>
                                          </p:val>
                                        </p:tav>
                                        <p:tav tm="100000">
                                          <p:val>
                                            <p:strVal val="#ppt_x"/>
                                          </p:val>
                                        </p:tav>
                                      </p:tavLst>
                                    </p:anim>
                                    <p:anim calcmode="lin" valueType="num">
                                      <p:cBhvr additive="base">
                                        <p:cTn id="8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additive="base">
                                        <p:cTn id="85" dur="500" fill="hold"/>
                                        <p:tgtEl>
                                          <p:spTgt spid="78"/>
                                        </p:tgtEl>
                                        <p:attrNameLst>
                                          <p:attrName>ppt_x</p:attrName>
                                        </p:attrNameLst>
                                      </p:cBhvr>
                                      <p:tavLst>
                                        <p:tav tm="0">
                                          <p:val>
                                            <p:strVal val="#ppt_x"/>
                                          </p:val>
                                        </p:tav>
                                        <p:tav tm="100000">
                                          <p:val>
                                            <p:strVal val="#ppt_x"/>
                                          </p:val>
                                        </p:tav>
                                      </p:tavLst>
                                    </p:anim>
                                    <p:anim calcmode="lin" valueType="num">
                                      <p:cBhvr additive="base">
                                        <p:cTn id="8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anim calcmode="lin" valueType="num">
                                      <p:cBhvr additive="base">
                                        <p:cTn id="91" dur="500" fill="hold"/>
                                        <p:tgtEl>
                                          <p:spTgt spid="79"/>
                                        </p:tgtEl>
                                        <p:attrNameLst>
                                          <p:attrName>ppt_x</p:attrName>
                                        </p:attrNameLst>
                                      </p:cBhvr>
                                      <p:tavLst>
                                        <p:tav tm="0">
                                          <p:val>
                                            <p:strVal val="#ppt_x"/>
                                          </p:val>
                                        </p:tav>
                                        <p:tav tm="100000">
                                          <p:val>
                                            <p:strVal val="#ppt_x"/>
                                          </p:val>
                                        </p:tav>
                                      </p:tavLst>
                                    </p:anim>
                                    <p:anim calcmode="lin" valueType="num">
                                      <p:cBhvr additive="base">
                                        <p:cTn id="9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64" grpId="0"/>
      <p:bldP spid="65" grpId="0" animBg="1"/>
      <p:bldP spid="66" grpId="0"/>
      <p:bldP spid="68" grpId="0"/>
      <p:bldP spid="69" grpId="0"/>
      <p:bldP spid="70" grpId="0"/>
      <p:bldP spid="71" grpId="0"/>
      <p:bldP spid="72" grpId="0"/>
      <p:bldP spid="73" grpId="0"/>
      <p:bldP spid="74" grpId="0"/>
      <p:bldP spid="75" grpId="0"/>
      <p:bldP spid="76" grpId="0"/>
      <p:bldP spid="77" grpId="0"/>
      <p:bldP spid="78"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52DF-B306-249D-BD11-534FC2E236E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D87C592-5EDA-2D3F-BF5D-5401795859D1}"/>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latin typeface="Arial" panose="020B0604020202020204" pitchFamily="34" charset="0"/>
                <a:cs typeface="Arial" panose="020B0604020202020204" pitchFamily="34" charset="0"/>
              </a:rPr>
              <a:t>Quiz Time</a:t>
            </a:r>
            <a:endParaRPr lang="en-US" dirty="0">
              <a:solidFill>
                <a:schemeClr val="tx1"/>
              </a:solidFill>
            </a:endParaRPr>
          </a:p>
        </p:txBody>
      </p:sp>
      <p:pic>
        <p:nvPicPr>
          <p:cNvPr id="8" name="Picture 7">
            <a:extLst>
              <a:ext uri="{FF2B5EF4-FFF2-40B4-BE49-F238E27FC236}">
                <a16:creationId xmlns:a16="http://schemas.microsoft.com/office/drawing/2014/main" id="{1C179D5B-70F1-C5E3-C40E-F5AF1B5A2E06}"/>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7ACC9BE9-2981-9F58-89CF-EFFA1A4F38E0}"/>
              </a:ext>
            </a:extLst>
          </p:cNvPr>
          <p:cNvPicPr>
            <a:picLocks noChangeAspect="1"/>
          </p:cNvPicPr>
          <p:nvPr/>
        </p:nvPicPr>
        <p:blipFill>
          <a:blip r:embed="rId2"/>
          <a:stretch>
            <a:fillRect/>
          </a:stretch>
        </p:blipFill>
        <p:spPr>
          <a:xfrm>
            <a:off x="115554" y="94899"/>
            <a:ext cx="1125367" cy="1103586"/>
          </a:xfrm>
          <a:prstGeom prst="rect">
            <a:avLst/>
          </a:prstGeom>
        </p:spPr>
      </p:pic>
      <p:sp>
        <p:nvSpPr>
          <p:cNvPr id="5" name="Content Placeholder 3">
            <a:extLst>
              <a:ext uri="{FF2B5EF4-FFF2-40B4-BE49-F238E27FC236}">
                <a16:creationId xmlns:a16="http://schemas.microsoft.com/office/drawing/2014/main" id="{E39B1146-8A7B-DEED-CCB7-83E67B0AD927}"/>
              </a:ext>
            </a:extLst>
          </p:cNvPr>
          <p:cNvSpPr txBox="1">
            <a:spLocks/>
          </p:cNvSpPr>
          <p:nvPr/>
        </p:nvSpPr>
        <p:spPr>
          <a:xfrm>
            <a:off x="587132" y="1302209"/>
            <a:ext cx="109728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US" sz="2400"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82">
            <a:extLst>
              <a:ext uri="{FF2B5EF4-FFF2-40B4-BE49-F238E27FC236}">
                <a16:creationId xmlns:a16="http://schemas.microsoft.com/office/drawing/2014/main" id="{D312D462-AB63-AA11-FFCD-F106E7F10762}"/>
              </a:ext>
            </a:extLst>
          </p:cNvPr>
          <p:cNvSpPr>
            <a:spLocks noChangeArrowheads="1"/>
          </p:cNvSpPr>
          <p:nvPr/>
        </p:nvSpPr>
        <p:spPr bwMode="auto">
          <a:xfrm>
            <a:off x="723901" y="27955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9" name="Picture 83">
            <a:extLst>
              <a:ext uri="{FF2B5EF4-FFF2-40B4-BE49-F238E27FC236}">
                <a16:creationId xmlns:a16="http://schemas.microsoft.com/office/drawing/2014/main" id="{FE9912DD-E9F0-9AF4-4120-67DF3C36E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1" y="27971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4">
            <a:extLst>
              <a:ext uri="{FF2B5EF4-FFF2-40B4-BE49-F238E27FC236}">
                <a16:creationId xmlns:a16="http://schemas.microsoft.com/office/drawing/2014/main" id="{D90556C2-1B94-16A8-4C91-F8828399FBDF}"/>
              </a:ext>
            </a:extLst>
          </p:cNvPr>
          <p:cNvSpPr>
            <a:spLocks noChangeArrowheads="1"/>
          </p:cNvSpPr>
          <p:nvPr/>
        </p:nvSpPr>
        <p:spPr bwMode="auto">
          <a:xfrm>
            <a:off x="723901" y="27955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Rectangle 85">
            <a:extLst>
              <a:ext uri="{FF2B5EF4-FFF2-40B4-BE49-F238E27FC236}">
                <a16:creationId xmlns:a16="http://schemas.microsoft.com/office/drawing/2014/main" id="{147C1B52-3127-2400-091F-FF9B481DC91F}"/>
              </a:ext>
            </a:extLst>
          </p:cNvPr>
          <p:cNvSpPr>
            <a:spLocks noChangeArrowheads="1"/>
          </p:cNvSpPr>
          <p:nvPr/>
        </p:nvSpPr>
        <p:spPr bwMode="auto">
          <a:xfrm>
            <a:off x="8562976" y="27955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2" name="Picture 86">
            <a:extLst>
              <a:ext uri="{FF2B5EF4-FFF2-40B4-BE49-F238E27FC236}">
                <a16:creationId xmlns:a16="http://schemas.microsoft.com/office/drawing/2014/main" id="{FD5CE19F-5239-6EB7-1B47-E843636CF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563" y="27971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7">
            <a:extLst>
              <a:ext uri="{FF2B5EF4-FFF2-40B4-BE49-F238E27FC236}">
                <a16:creationId xmlns:a16="http://schemas.microsoft.com/office/drawing/2014/main" id="{B7C587C2-A504-B2A6-9285-98A824E20364}"/>
              </a:ext>
            </a:extLst>
          </p:cNvPr>
          <p:cNvSpPr>
            <a:spLocks noChangeArrowheads="1"/>
          </p:cNvSpPr>
          <p:nvPr/>
        </p:nvSpPr>
        <p:spPr bwMode="auto">
          <a:xfrm>
            <a:off x="8562976" y="27955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Rectangle 88">
            <a:extLst>
              <a:ext uri="{FF2B5EF4-FFF2-40B4-BE49-F238E27FC236}">
                <a16:creationId xmlns:a16="http://schemas.microsoft.com/office/drawing/2014/main" id="{F931FE9D-A378-DEFA-0983-AABE7DE03451}"/>
              </a:ext>
            </a:extLst>
          </p:cNvPr>
          <p:cNvSpPr>
            <a:spLocks noChangeArrowheads="1"/>
          </p:cNvSpPr>
          <p:nvPr/>
        </p:nvSpPr>
        <p:spPr bwMode="auto">
          <a:xfrm>
            <a:off x="10042526" y="27955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5" name="Picture 89">
            <a:extLst>
              <a:ext uri="{FF2B5EF4-FFF2-40B4-BE49-F238E27FC236}">
                <a16:creationId xmlns:a16="http://schemas.microsoft.com/office/drawing/2014/main" id="{541642D4-FD88-C80C-DE52-C7A684B46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526" y="27971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0">
            <a:extLst>
              <a:ext uri="{FF2B5EF4-FFF2-40B4-BE49-F238E27FC236}">
                <a16:creationId xmlns:a16="http://schemas.microsoft.com/office/drawing/2014/main" id="{807F84C3-AC48-02F8-9F01-7EF0CC900D63}"/>
              </a:ext>
            </a:extLst>
          </p:cNvPr>
          <p:cNvSpPr>
            <a:spLocks noChangeArrowheads="1"/>
          </p:cNvSpPr>
          <p:nvPr/>
        </p:nvSpPr>
        <p:spPr bwMode="auto">
          <a:xfrm>
            <a:off x="10042526" y="27955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Rectangle 91">
            <a:extLst>
              <a:ext uri="{FF2B5EF4-FFF2-40B4-BE49-F238E27FC236}">
                <a16:creationId xmlns:a16="http://schemas.microsoft.com/office/drawing/2014/main" id="{7755BBAF-FA1A-55CA-073F-526C1C257236}"/>
              </a:ext>
            </a:extLst>
          </p:cNvPr>
          <p:cNvSpPr>
            <a:spLocks noChangeArrowheads="1"/>
          </p:cNvSpPr>
          <p:nvPr/>
        </p:nvSpPr>
        <p:spPr bwMode="auto">
          <a:xfrm>
            <a:off x="723901" y="35385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Rectangle 94">
            <a:extLst>
              <a:ext uri="{FF2B5EF4-FFF2-40B4-BE49-F238E27FC236}">
                <a16:creationId xmlns:a16="http://schemas.microsoft.com/office/drawing/2014/main" id="{ACC49576-B22D-BF6B-6399-331FF8DB787E}"/>
              </a:ext>
            </a:extLst>
          </p:cNvPr>
          <p:cNvSpPr>
            <a:spLocks noChangeArrowheads="1"/>
          </p:cNvSpPr>
          <p:nvPr/>
        </p:nvSpPr>
        <p:spPr bwMode="auto">
          <a:xfrm>
            <a:off x="8562976" y="35385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1" name="Picture 95">
            <a:extLst>
              <a:ext uri="{FF2B5EF4-FFF2-40B4-BE49-F238E27FC236}">
                <a16:creationId xmlns:a16="http://schemas.microsoft.com/office/drawing/2014/main" id="{68D49CBE-C988-1186-C0E5-E99735D8A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563" y="354012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96">
            <a:extLst>
              <a:ext uri="{FF2B5EF4-FFF2-40B4-BE49-F238E27FC236}">
                <a16:creationId xmlns:a16="http://schemas.microsoft.com/office/drawing/2014/main" id="{090AE504-EEF2-6B7E-E67C-038A0EBC794B}"/>
              </a:ext>
            </a:extLst>
          </p:cNvPr>
          <p:cNvSpPr>
            <a:spLocks noChangeArrowheads="1"/>
          </p:cNvSpPr>
          <p:nvPr/>
        </p:nvSpPr>
        <p:spPr bwMode="auto">
          <a:xfrm>
            <a:off x="8562976" y="35385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Rectangle 97">
            <a:extLst>
              <a:ext uri="{FF2B5EF4-FFF2-40B4-BE49-F238E27FC236}">
                <a16:creationId xmlns:a16="http://schemas.microsoft.com/office/drawing/2014/main" id="{632E733A-FDDE-6C19-5DE6-9EC38E623E21}"/>
              </a:ext>
            </a:extLst>
          </p:cNvPr>
          <p:cNvSpPr>
            <a:spLocks noChangeArrowheads="1"/>
          </p:cNvSpPr>
          <p:nvPr/>
        </p:nvSpPr>
        <p:spPr bwMode="auto">
          <a:xfrm>
            <a:off x="10042526" y="35385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4" name="Picture 98">
            <a:extLst>
              <a:ext uri="{FF2B5EF4-FFF2-40B4-BE49-F238E27FC236}">
                <a16:creationId xmlns:a16="http://schemas.microsoft.com/office/drawing/2014/main" id="{4CDA2966-FCF8-09B6-839F-D8FC9E6274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2526" y="354012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99">
            <a:extLst>
              <a:ext uri="{FF2B5EF4-FFF2-40B4-BE49-F238E27FC236}">
                <a16:creationId xmlns:a16="http://schemas.microsoft.com/office/drawing/2014/main" id="{B55CD477-43BC-31EC-D1C6-73F51F969694}"/>
              </a:ext>
            </a:extLst>
          </p:cNvPr>
          <p:cNvSpPr>
            <a:spLocks noChangeArrowheads="1"/>
          </p:cNvSpPr>
          <p:nvPr/>
        </p:nvSpPr>
        <p:spPr bwMode="auto">
          <a:xfrm>
            <a:off x="10042526" y="35385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Rectangle 100">
            <a:extLst>
              <a:ext uri="{FF2B5EF4-FFF2-40B4-BE49-F238E27FC236}">
                <a16:creationId xmlns:a16="http://schemas.microsoft.com/office/drawing/2014/main" id="{0DD9B1EB-BADD-E779-116B-7214B24D4431}"/>
              </a:ext>
            </a:extLst>
          </p:cNvPr>
          <p:cNvSpPr>
            <a:spLocks noChangeArrowheads="1"/>
          </p:cNvSpPr>
          <p:nvPr/>
        </p:nvSpPr>
        <p:spPr bwMode="auto">
          <a:xfrm>
            <a:off x="723901" y="42814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7" name="Picture 101">
            <a:extLst>
              <a:ext uri="{FF2B5EF4-FFF2-40B4-BE49-F238E27FC236}">
                <a16:creationId xmlns:a16="http://schemas.microsoft.com/office/drawing/2014/main" id="{8EB6F55A-3EDB-1D8E-17C1-A7F22FE057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1" y="42830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02">
            <a:extLst>
              <a:ext uri="{FF2B5EF4-FFF2-40B4-BE49-F238E27FC236}">
                <a16:creationId xmlns:a16="http://schemas.microsoft.com/office/drawing/2014/main" id="{A0B4E3F3-CC50-92B8-6200-F427E3E6E228}"/>
              </a:ext>
            </a:extLst>
          </p:cNvPr>
          <p:cNvSpPr>
            <a:spLocks noChangeArrowheads="1"/>
          </p:cNvSpPr>
          <p:nvPr/>
        </p:nvSpPr>
        <p:spPr bwMode="auto">
          <a:xfrm>
            <a:off x="723901" y="42814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Rectangle 103">
            <a:extLst>
              <a:ext uri="{FF2B5EF4-FFF2-40B4-BE49-F238E27FC236}">
                <a16:creationId xmlns:a16="http://schemas.microsoft.com/office/drawing/2014/main" id="{09AE5558-6FD0-5591-7D9D-5BE999BB018E}"/>
              </a:ext>
            </a:extLst>
          </p:cNvPr>
          <p:cNvSpPr>
            <a:spLocks noChangeArrowheads="1"/>
          </p:cNvSpPr>
          <p:nvPr/>
        </p:nvSpPr>
        <p:spPr bwMode="auto">
          <a:xfrm>
            <a:off x="8562976" y="42814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0" name="Picture 104">
            <a:extLst>
              <a:ext uri="{FF2B5EF4-FFF2-40B4-BE49-F238E27FC236}">
                <a16:creationId xmlns:a16="http://schemas.microsoft.com/office/drawing/2014/main" id="{CE9A8627-7F47-2630-4FBC-256690FC89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4563" y="42830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05">
            <a:extLst>
              <a:ext uri="{FF2B5EF4-FFF2-40B4-BE49-F238E27FC236}">
                <a16:creationId xmlns:a16="http://schemas.microsoft.com/office/drawing/2014/main" id="{7A8778A6-50FF-A013-B104-1C5359A6428A}"/>
              </a:ext>
            </a:extLst>
          </p:cNvPr>
          <p:cNvSpPr>
            <a:spLocks noChangeArrowheads="1"/>
          </p:cNvSpPr>
          <p:nvPr/>
        </p:nvSpPr>
        <p:spPr bwMode="auto">
          <a:xfrm>
            <a:off x="8562976" y="42814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Rectangle 106">
            <a:extLst>
              <a:ext uri="{FF2B5EF4-FFF2-40B4-BE49-F238E27FC236}">
                <a16:creationId xmlns:a16="http://schemas.microsoft.com/office/drawing/2014/main" id="{A16B5D4A-91F4-0060-1896-3FCF2B0E47F7}"/>
              </a:ext>
            </a:extLst>
          </p:cNvPr>
          <p:cNvSpPr>
            <a:spLocks noChangeArrowheads="1"/>
          </p:cNvSpPr>
          <p:nvPr/>
        </p:nvSpPr>
        <p:spPr bwMode="auto">
          <a:xfrm>
            <a:off x="10042526" y="42814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3" name="Picture 107">
            <a:extLst>
              <a:ext uri="{FF2B5EF4-FFF2-40B4-BE49-F238E27FC236}">
                <a16:creationId xmlns:a16="http://schemas.microsoft.com/office/drawing/2014/main" id="{8CA0CF2E-B085-0614-029D-05CE3A5E08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42526" y="42830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08">
            <a:extLst>
              <a:ext uri="{FF2B5EF4-FFF2-40B4-BE49-F238E27FC236}">
                <a16:creationId xmlns:a16="http://schemas.microsoft.com/office/drawing/2014/main" id="{4FA83B6B-8EDB-ACD6-7E3E-4325F702AF3E}"/>
              </a:ext>
            </a:extLst>
          </p:cNvPr>
          <p:cNvSpPr>
            <a:spLocks noChangeArrowheads="1"/>
          </p:cNvSpPr>
          <p:nvPr/>
        </p:nvSpPr>
        <p:spPr bwMode="auto">
          <a:xfrm>
            <a:off x="10042526" y="42814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5" name="Rectangle 109">
            <a:extLst>
              <a:ext uri="{FF2B5EF4-FFF2-40B4-BE49-F238E27FC236}">
                <a16:creationId xmlns:a16="http://schemas.microsoft.com/office/drawing/2014/main" id="{3968B85C-4B72-1323-6BC3-DBA5622401F2}"/>
              </a:ext>
            </a:extLst>
          </p:cNvPr>
          <p:cNvSpPr>
            <a:spLocks noChangeArrowheads="1"/>
          </p:cNvSpPr>
          <p:nvPr/>
        </p:nvSpPr>
        <p:spPr bwMode="auto">
          <a:xfrm>
            <a:off x="723901" y="50244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6" name="Picture 110">
            <a:extLst>
              <a:ext uri="{FF2B5EF4-FFF2-40B4-BE49-F238E27FC236}">
                <a16:creationId xmlns:a16="http://schemas.microsoft.com/office/drawing/2014/main" id="{A6270ADD-6420-161A-A57E-8B3DDC226F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1" y="502602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111">
            <a:extLst>
              <a:ext uri="{FF2B5EF4-FFF2-40B4-BE49-F238E27FC236}">
                <a16:creationId xmlns:a16="http://schemas.microsoft.com/office/drawing/2014/main" id="{387DE903-7609-D58E-ECB6-A341CFC1D08F}"/>
              </a:ext>
            </a:extLst>
          </p:cNvPr>
          <p:cNvSpPr>
            <a:spLocks noChangeArrowheads="1"/>
          </p:cNvSpPr>
          <p:nvPr/>
        </p:nvSpPr>
        <p:spPr bwMode="auto">
          <a:xfrm>
            <a:off x="723901" y="50244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en-US" altLang="en-US" b="1" i="1" dirty="0">
                <a:cs typeface="Arial" panose="020B0604020202020204" pitchFamily="34" charset="0"/>
              </a:rPr>
              <a:t>TOTAL</a:t>
            </a:r>
            <a:r>
              <a:rPr lang="en-US" altLang="en-US" i="1" dirty="0">
                <a:cs typeface="Arial" panose="020B0604020202020204" pitchFamily="34" charset="0"/>
              </a:rPr>
              <a:t>: Count the number of </a:t>
            </a:r>
            <a:r>
              <a:rPr lang="en-US" altLang="en-US" b="1" i="1" dirty="0">
                <a:cs typeface="Arial" panose="020B0604020202020204" pitchFamily="34" charset="0"/>
              </a:rPr>
              <a:t>X</a:t>
            </a:r>
            <a:r>
              <a:rPr lang="en-US" altLang="en-US" i="1" dirty="0">
                <a:cs typeface="Arial" panose="020B0604020202020204" pitchFamily="34" charset="0"/>
              </a:rPr>
              <a:t>’s from the </a:t>
            </a:r>
            <a:r>
              <a:rPr lang="en-US" altLang="en-US" b="1" i="1" dirty="0">
                <a:cs typeface="Arial" panose="020B0604020202020204" pitchFamily="34" charset="0"/>
              </a:rPr>
              <a:t>BOTH </a:t>
            </a:r>
            <a:r>
              <a:rPr lang="en-US" altLang="en-US" i="1" dirty="0">
                <a:cs typeface="Arial" panose="020B0604020202020204" pitchFamily="34" charset="0"/>
              </a:rPr>
              <a:t>column only</a:t>
            </a:r>
          </a:p>
        </p:txBody>
      </p:sp>
      <p:sp>
        <p:nvSpPr>
          <p:cNvPr id="38" name="Rectangle 112">
            <a:extLst>
              <a:ext uri="{FF2B5EF4-FFF2-40B4-BE49-F238E27FC236}">
                <a16:creationId xmlns:a16="http://schemas.microsoft.com/office/drawing/2014/main" id="{209BB2D2-28EE-F9E6-20AF-90CC451AA216}"/>
              </a:ext>
            </a:extLst>
          </p:cNvPr>
          <p:cNvSpPr>
            <a:spLocks noChangeArrowheads="1"/>
          </p:cNvSpPr>
          <p:nvPr/>
        </p:nvSpPr>
        <p:spPr bwMode="auto">
          <a:xfrm>
            <a:off x="8562976" y="50244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9" name="Picture 113">
            <a:extLst>
              <a:ext uri="{FF2B5EF4-FFF2-40B4-BE49-F238E27FC236}">
                <a16:creationId xmlns:a16="http://schemas.microsoft.com/office/drawing/2014/main" id="{2AB59A4A-4723-4614-AC7F-F4198FD32F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4563" y="502602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14">
            <a:extLst>
              <a:ext uri="{FF2B5EF4-FFF2-40B4-BE49-F238E27FC236}">
                <a16:creationId xmlns:a16="http://schemas.microsoft.com/office/drawing/2014/main" id="{E9D6B91F-91AB-8140-2BEB-08F32CDD6CD2}"/>
              </a:ext>
            </a:extLst>
          </p:cNvPr>
          <p:cNvSpPr>
            <a:spLocks noChangeArrowheads="1"/>
          </p:cNvSpPr>
          <p:nvPr/>
        </p:nvSpPr>
        <p:spPr bwMode="auto">
          <a:xfrm>
            <a:off x="8562976" y="50244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Rectangle 115">
            <a:extLst>
              <a:ext uri="{FF2B5EF4-FFF2-40B4-BE49-F238E27FC236}">
                <a16:creationId xmlns:a16="http://schemas.microsoft.com/office/drawing/2014/main" id="{37BF7260-0C0B-2118-E595-E4225C6B78E1}"/>
              </a:ext>
            </a:extLst>
          </p:cNvPr>
          <p:cNvSpPr>
            <a:spLocks noChangeArrowheads="1"/>
          </p:cNvSpPr>
          <p:nvPr/>
        </p:nvSpPr>
        <p:spPr bwMode="auto">
          <a:xfrm>
            <a:off x="10042526" y="50244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42" name="Picture 116">
            <a:extLst>
              <a:ext uri="{FF2B5EF4-FFF2-40B4-BE49-F238E27FC236}">
                <a16:creationId xmlns:a16="http://schemas.microsoft.com/office/drawing/2014/main" id="{F81CBF7F-6362-EEDB-0110-27E87CB3F1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42526" y="502602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117">
            <a:extLst>
              <a:ext uri="{FF2B5EF4-FFF2-40B4-BE49-F238E27FC236}">
                <a16:creationId xmlns:a16="http://schemas.microsoft.com/office/drawing/2014/main" id="{ECEBE1E9-5F9F-EC45-8692-184F85CFEF7C}"/>
              </a:ext>
            </a:extLst>
          </p:cNvPr>
          <p:cNvSpPr>
            <a:spLocks noChangeArrowheads="1"/>
          </p:cNvSpPr>
          <p:nvPr/>
        </p:nvSpPr>
        <p:spPr bwMode="auto">
          <a:xfrm>
            <a:off x="10042526" y="50244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3" name="Line 127">
            <a:extLst>
              <a:ext uri="{FF2B5EF4-FFF2-40B4-BE49-F238E27FC236}">
                <a16:creationId xmlns:a16="http://schemas.microsoft.com/office/drawing/2014/main" id="{3DA48FA2-435A-E995-AAB4-9624ECDFD74A}"/>
              </a:ext>
            </a:extLst>
          </p:cNvPr>
          <p:cNvSpPr>
            <a:spLocks noChangeShapeType="1"/>
          </p:cNvSpPr>
          <p:nvPr/>
        </p:nvSpPr>
        <p:spPr bwMode="auto">
          <a:xfrm flipH="1">
            <a:off x="8552942" y="2149476"/>
            <a:ext cx="11621" cy="3246438"/>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Line 128">
            <a:extLst>
              <a:ext uri="{FF2B5EF4-FFF2-40B4-BE49-F238E27FC236}">
                <a16:creationId xmlns:a16="http://schemas.microsoft.com/office/drawing/2014/main" id="{F31D9C03-1B02-8849-6FD6-4BA35C32A73C}"/>
              </a:ext>
            </a:extLst>
          </p:cNvPr>
          <p:cNvSpPr>
            <a:spLocks noChangeShapeType="1"/>
          </p:cNvSpPr>
          <p:nvPr/>
        </p:nvSpPr>
        <p:spPr bwMode="auto">
          <a:xfrm flipH="1">
            <a:off x="10039732" y="2149476"/>
            <a:ext cx="2794" cy="3246438"/>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6" name="Line 130">
            <a:extLst>
              <a:ext uri="{FF2B5EF4-FFF2-40B4-BE49-F238E27FC236}">
                <a16:creationId xmlns:a16="http://schemas.microsoft.com/office/drawing/2014/main" id="{E4C0D0DA-9025-FE9F-D53F-B1CC3C419861}"/>
              </a:ext>
            </a:extLst>
          </p:cNvPr>
          <p:cNvSpPr>
            <a:spLocks noChangeShapeType="1"/>
          </p:cNvSpPr>
          <p:nvPr/>
        </p:nvSpPr>
        <p:spPr bwMode="auto">
          <a:xfrm>
            <a:off x="717551" y="31686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7" name="Line 131">
            <a:extLst>
              <a:ext uri="{FF2B5EF4-FFF2-40B4-BE49-F238E27FC236}">
                <a16:creationId xmlns:a16="http://schemas.microsoft.com/office/drawing/2014/main" id="{C9A24823-9CCD-C54D-E673-2231E061BEEB}"/>
              </a:ext>
            </a:extLst>
          </p:cNvPr>
          <p:cNvSpPr>
            <a:spLocks noChangeShapeType="1"/>
          </p:cNvSpPr>
          <p:nvPr/>
        </p:nvSpPr>
        <p:spPr bwMode="auto">
          <a:xfrm>
            <a:off x="717551" y="354012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8" name="Line 132">
            <a:extLst>
              <a:ext uri="{FF2B5EF4-FFF2-40B4-BE49-F238E27FC236}">
                <a16:creationId xmlns:a16="http://schemas.microsoft.com/office/drawing/2014/main" id="{0F9194A4-4C4A-9279-07AE-3FA3A2A27CCB}"/>
              </a:ext>
            </a:extLst>
          </p:cNvPr>
          <p:cNvSpPr>
            <a:spLocks noChangeShapeType="1"/>
          </p:cNvSpPr>
          <p:nvPr/>
        </p:nvSpPr>
        <p:spPr bwMode="auto">
          <a:xfrm>
            <a:off x="717551" y="391160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9" name="Line 133">
            <a:extLst>
              <a:ext uri="{FF2B5EF4-FFF2-40B4-BE49-F238E27FC236}">
                <a16:creationId xmlns:a16="http://schemas.microsoft.com/office/drawing/2014/main" id="{42672894-F8E4-9484-98B4-79BB3B7A9C1F}"/>
              </a:ext>
            </a:extLst>
          </p:cNvPr>
          <p:cNvSpPr>
            <a:spLocks noChangeShapeType="1"/>
          </p:cNvSpPr>
          <p:nvPr/>
        </p:nvSpPr>
        <p:spPr bwMode="auto">
          <a:xfrm>
            <a:off x="717551" y="428307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Line 134">
            <a:extLst>
              <a:ext uri="{FF2B5EF4-FFF2-40B4-BE49-F238E27FC236}">
                <a16:creationId xmlns:a16="http://schemas.microsoft.com/office/drawing/2014/main" id="{0E468981-5B22-9038-7C00-E360C6278F3D}"/>
              </a:ext>
            </a:extLst>
          </p:cNvPr>
          <p:cNvSpPr>
            <a:spLocks noChangeShapeType="1"/>
          </p:cNvSpPr>
          <p:nvPr/>
        </p:nvSpPr>
        <p:spPr bwMode="auto">
          <a:xfrm>
            <a:off x="717551" y="46545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Line 135">
            <a:extLst>
              <a:ext uri="{FF2B5EF4-FFF2-40B4-BE49-F238E27FC236}">
                <a16:creationId xmlns:a16="http://schemas.microsoft.com/office/drawing/2014/main" id="{4C948168-F06F-9623-41A2-1F6C9A408794}"/>
              </a:ext>
            </a:extLst>
          </p:cNvPr>
          <p:cNvSpPr>
            <a:spLocks noChangeShapeType="1"/>
          </p:cNvSpPr>
          <p:nvPr/>
        </p:nvSpPr>
        <p:spPr bwMode="auto">
          <a:xfrm>
            <a:off x="717551" y="502602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2" name="Line 136">
            <a:extLst>
              <a:ext uri="{FF2B5EF4-FFF2-40B4-BE49-F238E27FC236}">
                <a16:creationId xmlns:a16="http://schemas.microsoft.com/office/drawing/2014/main" id="{7E23E5C7-C832-6477-470E-9348DC6C2ACD}"/>
              </a:ext>
            </a:extLst>
          </p:cNvPr>
          <p:cNvSpPr>
            <a:spLocks noChangeShapeType="1"/>
          </p:cNvSpPr>
          <p:nvPr/>
        </p:nvSpPr>
        <p:spPr bwMode="auto">
          <a:xfrm>
            <a:off x="717551" y="539750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4" name="Line 138">
            <a:extLst>
              <a:ext uri="{FF2B5EF4-FFF2-40B4-BE49-F238E27FC236}">
                <a16:creationId xmlns:a16="http://schemas.microsoft.com/office/drawing/2014/main" id="{DB250AC1-2EFF-324B-8E9D-1479AFCF6094}"/>
              </a:ext>
            </a:extLst>
          </p:cNvPr>
          <p:cNvSpPr>
            <a:spLocks noChangeShapeType="1"/>
          </p:cNvSpPr>
          <p:nvPr/>
        </p:nvSpPr>
        <p:spPr bwMode="auto">
          <a:xfrm>
            <a:off x="723901" y="2149475"/>
            <a:ext cx="0" cy="3997325"/>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5" name="Line 139">
            <a:extLst>
              <a:ext uri="{FF2B5EF4-FFF2-40B4-BE49-F238E27FC236}">
                <a16:creationId xmlns:a16="http://schemas.microsoft.com/office/drawing/2014/main" id="{5A73E302-9BDB-5D33-D36D-5F57DB0A1E91}"/>
              </a:ext>
            </a:extLst>
          </p:cNvPr>
          <p:cNvSpPr>
            <a:spLocks noChangeShapeType="1"/>
          </p:cNvSpPr>
          <p:nvPr/>
        </p:nvSpPr>
        <p:spPr bwMode="auto">
          <a:xfrm flipH="1">
            <a:off x="11357357" y="2149476"/>
            <a:ext cx="2794" cy="3246438"/>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Line 140">
            <a:extLst>
              <a:ext uri="{FF2B5EF4-FFF2-40B4-BE49-F238E27FC236}">
                <a16:creationId xmlns:a16="http://schemas.microsoft.com/office/drawing/2014/main" id="{E3BCF40E-F271-934E-4436-5DAE0C98D7EC}"/>
              </a:ext>
            </a:extLst>
          </p:cNvPr>
          <p:cNvSpPr>
            <a:spLocks noChangeShapeType="1"/>
          </p:cNvSpPr>
          <p:nvPr/>
        </p:nvSpPr>
        <p:spPr bwMode="auto">
          <a:xfrm>
            <a:off x="708407" y="2155825"/>
            <a:ext cx="10648950"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Rectangle 142">
            <a:extLst>
              <a:ext uri="{FF2B5EF4-FFF2-40B4-BE49-F238E27FC236}">
                <a16:creationId xmlns:a16="http://schemas.microsoft.com/office/drawing/2014/main" id="{A9D3BC73-79ED-6087-09F8-6A4F411A1665}"/>
              </a:ext>
            </a:extLst>
          </p:cNvPr>
          <p:cNvSpPr>
            <a:spLocks noChangeArrowheads="1"/>
          </p:cNvSpPr>
          <p:nvPr/>
        </p:nvSpPr>
        <p:spPr bwMode="auto">
          <a:xfrm>
            <a:off x="8656638" y="2174875"/>
            <a:ext cx="1154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effectLst/>
                <a:cs typeface="Arial" panose="020B0604020202020204" pitchFamily="34" charset="0"/>
              </a:rPr>
              <a:t>Neither or </a:t>
            </a:r>
            <a:endParaRPr kumimoji="0" lang="en-US" altLang="en-US" sz="1800" b="0" i="0" u="none" strike="noStrike" cap="none" normalizeH="0" baseline="0">
              <a:ln>
                <a:noFill/>
              </a:ln>
              <a:effectLst/>
              <a:cs typeface="Arial" panose="020B0604020202020204" pitchFamily="34" charset="0"/>
            </a:endParaRPr>
          </a:p>
        </p:txBody>
      </p:sp>
      <p:sp>
        <p:nvSpPr>
          <p:cNvPr id="69" name="Rectangle 143">
            <a:extLst>
              <a:ext uri="{FF2B5EF4-FFF2-40B4-BE49-F238E27FC236}">
                <a16:creationId xmlns:a16="http://schemas.microsoft.com/office/drawing/2014/main" id="{2CE6ED1B-7F93-DB94-EE51-2AE344392DFD}"/>
              </a:ext>
            </a:extLst>
          </p:cNvPr>
          <p:cNvSpPr>
            <a:spLocks noChangeArrowheads="1"/>
          </p:cNvSpPr>
          <p:nvPr/>
        </p:nvSpPr>
        <p:spPr bwMode="auto">
          <a:xfrm>
            <a:off x="8656638" y="2449513"/>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cs typeface="Arial" panose="020B0604020202020204" pitchFamily="34" charset="0"/>
              </a:rPr>
              <a:t>One Person</a:t>
            </a:r>
            <a:endParaRPr kumimoji="0" lang="en-US" altLang="en-US" sz="1800" b="0" i="0" u="none" strike="noStrike" cap="none" normalizeH="0" baseline="0" dirty="0">
              <a:ln>
                <a:noFill/>
              </a:ln>
              <a:effectLst/>
              <a:cs typeface="Arial" panose="020B0604020202020204" pitchFamily="34" charset="0"/>
            </a:endParaRPr>
          </a:p>
        </p:txBody>
      </p:sp>
      <p:sp>
        <p:nvSpPr>
          <p:cNvPr id="70" name="Rectangle 144">
            <a:extLst>
              <a:ext uri="{FF2B5EF4-FFF2-40B4-BE49-F238E27FC236}">
                <a16:creationId xmlns:a16="http://schemas.microsoft.com/office/drawing/2014/main" id="{1C13205D-6E9D-6275-B2B8-0AD761590479}"/>
              </a:ext>
            </a:extLst>
          </p:cNvPr>
          <p:cNvSpPr>
            <a:spLocks noChangeArrowheads="1"/>
          </p:cNvSpPr>
          <p:nvPr/>
        </p:nvSpPr>
        <p:spPr bwMode="auto">
          <a:xfrm>
            <a:off x="10134601" y="2174875"/>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effectLst/>
                <a:cs typeface="Arial" panose="020B0604020202020204" pitchFamily="34" charset="0"/>
              </a:rPr>
              <a:t>Both</a:t>
            </a:r>
            <a:endParaRPr kumimoji="0" lang="en-US" altLang="en-US" sz="1800" b="0" i="0" u="none" strike="noStrike" cap="none" normalizeH="0" baseline="0">
              <a:ln>
                <a:noFill/>
              </a:ln>
              <a:effectLst/>
              <a:cs typeface="Arial" panose="020B0604020202020204" pitchFamily="34" charset="0"/>
            </a:endParaRPr>
          </a:p>
        </p:txBody>
      </p:sp>
      <p:sp>
        <p:nvSpPr>
          <p:cNvPr id="71" name="Rectangle 146">
            <a:extLst>
              <a:ext uri="{FF2B5EF4-FFF2-40B4-BE49-F238E27FC236}">
                <a16:creationId xmlns:a16="http://schemas.microsoft.com/office/drawing/2014/main" id="{6327543A-58A6-D163-59A1-25FA11F587BB}"/>
              </a:ext>
            </a:extLst>
          </p:cNvPr>
          <p:cNvSpPr>
            <a:spLocks noChangeArrowheads="1"/>
          </p:cNvSpPr>
          <p:nvPr/>
        </p:nvSpPr>
        <p:spPr bwMode="auto">
          <a:xfrm>
            <a:off x="830265" y="2825750"/>
            <a:ext cx="5334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altLang="en-US" dirty="0">
                <a:cs typeface="Arial" panose="020B0604020202020204" pitchFamily="34" charset="0"/>
              </a:rPr>
              <a:t>Respects online privacy (FB, Insta, email, text, etc.)</a:t>
            </a:r>
          </a:p>
        </p:txBody>
      </p:sp>
      <p:sp>
        <p:nvSpPr>
          <p:cNvPr id="72" name="Rectangle 147">
            <a:extLst>
              <a:ext uri="{FF2B5EF4-FFF2-40B4-BE49-F238E27FC236}">
                <a16:creationId xmlns:a16="http://schemas.microsoft.com/office/drawing/2014/main" id="{F5643267-E01F-2D6F-5B40-12071EBD72E6}"/>
              </a:ext>
            </a:extLst>
          </p:cNvPr>
          <p:cNvSpPr>
            <a:spLocks noChangeArrowheads="1"/>
          </p:cNvSpPr>
          <p:nvPr/>
        </p:nvSpPr>
        <p:spPr bwMode="auto">
          <a:xfrm>
            <a:off x="832651" y="3222378"/>
            <a:ext cx="31931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cs typeface="Arial" panose="020B0604020202020204" pitchFamily="34" charset="0"/>
              </a:rPr>
              <a:t>Respects decisions around sex</a:t>
            </a:r>
          </a:p>
        </p:txBody>
      </p:sp>
      <p:sp>
        <p:nvSpPr>
          <p:cNvPr id="73" name="Rectangle 148">
            <a:extLst>
              <a:ext uri="{FF2B5EF4-FFF2-40B4-BE49-F238E27FC236}">
                <a16:creationId xmlns:a16="http://schemas.microsoft.com/office/drawing/2014/main" id="{2B172FE6-DA6A-8D33-5CD4-8E59E4876AAC}"/>
              </a:ext>
            </a:extLst>
          </p:cNvPr>
          <p:cNvSpPr>
            <a:spLocks noChangeArrowheads="1"/>
          </p:cNvSpPr>
          <p:nvPr/>
        </p:nvSpPr>
        <p:spPr bwMode="auto">
          <a:xfrm>
            <a:off x="811770" y="3616671"/>
            <a:ext cx="4962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cs typeface="Arial" panose="020B0604020202020204" pitchFamily="34" charset="0"/>
              </a:rPr>
              <a:t>Ok with partner spending time with friends/family</a:t>
            </a:r>
          </a:p>
        </p:txBody>
      </p:sp>
      <p:sp>
        <p:nvSpPr>
          <p:cNvPr id="74" name="Rectangle 149">
            <a:extLst>
              <a:ext uri="{FF2B5EF4-FFF2-40B4-BE49-F238E27FC236}">
                <a16:creationId xmlns:a16="http://schemas.microsoft.com/office/drawing/2014/main" id="{253C6077-1A4E-190D-45BE-900017F9B6EB}"/>
              </a:ext>
            </a:extLst>
          </p:cNvPr>
          <p:cNvSpPr>
            <a:spLocks noChangeArrowheads="1"/>
          </p:cNvSpPr>
          <p:nvPr/>
        </p:nvSpPr>
        <p:spPr bwMode="auto">
          <a:xfrm>
            <a:off x="815976" y="3930650"/>
            <a:ext cx="6647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altLang="en-US" dirty="0">
                <a:cs typeface="Arial" panose="020B0604020202020204" pitchFamily="34" charset="0"/>
              </a:rPr>
              <a:t>Trusts that partner is being honest about his/her actions/</a:t>
            </a:r>
            <a:r>
              <a:rPr lang="en-US" altLang="en-US" dirty="0" err="1">
                <a:cs typeface="Arial" panose="020B0604020202020204" pitchFamily="34" charset="0"/>
              </a:rPr>
              <a:t>activites</a:t>
            </a:r>
            <a:r>
              <a:rPr lang="en-US" altLang="en-US" dirty="0">
                <a:cs typeface="Arial" panose="020B0604020202020204" pitchFamily="34" charset="0"/>
              </a:rPr>
              <a:t> </a:t>
            </a:r>
          </a:p>
        </p:txBody>
      </p:sp>
      <p:sp>
        <p:nvSpPr>
          <p:cNvPr id="75" name="Rectangle 150">
            <a:extLst>
              <a:ext uri="{FF2B5EF4-FFF2-40B4-BE49-F238E27FC236}">
                <a16:creationId xmlns:a16="http://schemas.microsoft.com/office/drawing/2014/main" id="{D88596A0-CE64-246D-1E8C-B28669679E4B}"/>
              </a:ext>
            </a:extLst>
          </p:cNvPr>
          <p:cNvSpPr>
            <a:spLocks noChangeArrowheads="1"/>
          </p:cNvSpPr>
          <p:nvPr/>
        </p:nvSpPr>
        <p:spPr bwMode="auto">
          <a:xfrm>
            <a:off x="815976" y="4302125"/>
            <a:ext cx="923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cs typeface="Arial" panose="020B0604020202020204" pitchFamily="34" charset="0"/>
              </a:rPr>
              <a:t>	</a:t>
            </a:r>
          </a:p>
        </p:txBody>
      </p:sp>
      <p:sp>
        <p:nvSpPr>
          <p:cNvPr id="76" name="Rectangle 152">
            <a:extLst>
              <a:ext uri="{FF2B5EF4-FFF2-40B4-BE49-F238E27FC236}">
                <a16:creationId xmlns:a16="http://schemas.microsoft.com/office/drawing/2014/main" id="{1FBDA38E-3A67-B8AE-9124-8CB01FB65B30}"/>
              </a:ext>
            </a:extLst>
          </p:cNvPr>
          <p:cNvSpPr>
            <a:spLocks noChangeArrowheads="1"/>
          </p:cNvSpPr>
          <p:nvPr/>
        </p:nvSpPr>
        <p:spPr bwMode="auto">
          <a:xfrm>
            <a:off x="815976" y="4673600"/>
            <a:ext cx="5488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altLang="en-US" dirty="0">
                <a:cs typeface="Arial" panose="020B0604020202020204" pitchFamily="34" charset="0"/>
              </a:rPr>
              <a:t>Communicates respectfully both publicly and privately</a:t>
            </a:r>
          </a:p>
        </p:txBody>
      </p:sp>
      <p:sp>
        <p:nvSpPr>
          <p:cNvPr id="85" name="TextBox 84">
            <a:extLst>
              <a:ext uri="{FF2B5EF4-FFF2-40B4-BE49-F238E27FC236}">
                <a16:creationId xmlns:a16="http://schemas.microsoft.com/office/drawing/2014/main" id="{9CB0ADD6-FAAE-2E58-71A4-DFAA437DB2A7}"/>
              </a:ext>
            </a:extLst>
          </p:cNvPr>
          <p:cNvSpPr txBox="1"/>
          <p:nvPr/>
        </p:nvSpPr>
        <p:spPr>
          <a:xfrm>
            <a:off x="717551" y="4254370"/>
            <a:ext cx="6094070" cy="369332"/>
          </a:xfrm>
          <a:prstGeom prst="rect">
            <a:avLst/>
          </a:prstGeom>
          <a:noFill/>
        </p:spPr>
        <p:txBody>
          <a:bodyPr wrap="square">
            <a:spAutoFit/>
          </a:bodyPr>
          <a:lstStyle/>
          <a:p>
            <a:pPr defTabSz="914400"/>
            <a:r>
              <a:rPr kumimoji="0" lang="en-US" altLang="en-US" sz="1800" i="0" u="none" strike="noStrike" cap="none" normalizeH="0" baseline="0" dirty="0">
                <a:ln>
                  <a:noFill/>
                </a:ln>
                <a:effectLst/>
                <a:latin typeface="Arial" panose="020B0604020202020204" pitchFamily="34" charset="0"/>
                <a:cs typeface="Arial" panose="020B0604020202020204" pitchFamily="34" charset="0"/>
              </a:rPr>
              <a:t>Cares if the other person has fun when going out</a:t>
            </a:r>
          </a:p>
        </p:txBody>
      </p:sp>
    </p:spTree>
    <p:extLst>
      <p:ext uri="{BB962C8B-B14F-4D97-AF65-F5344CB8AC3E}">
        <p14:creationId xmlns:p14="http://schemas.microsoft.com/office/powerpoint/2010/main" val="19788290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ppt_x"/>
                                          </p:val>
                                        </p:tav>
                                        <p:tav tm="100000">
                                          <p:val>
                                            <p:strVal val="#ppt_x"/>
                                          </p:val>
                                        </p:tav>
                                      </p:tavLst>
                                    </p:anim>
                                    <p:anim calcmode="lin" valueType="num">
                                      <p:cBhvr additive="base">
                                        <p:cTn id="3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3">
                                            <p:txEl>
                                              <p:pRg st="0" end="0"/>
                                            </p:txEl>
                                          </p:spTgt>
                                        </p:tgtEl>
                                        <p:attrNameLst>
                                          <p:attrName>style.visibility</p:attrName>
                                        </p:attrNameLst>
                                      </p:cBhvr>
                                      <p:to>
                                        <p:strVal val="visible"/>
                                      </p:to>
                                    </p:set>
                                    <p:anim calcmode="lin" valueType="num">
                                      <p:cBhvr additive="base">
                                        <p:cTn id="49"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additive="base">
                                        <p:cTn id="67" dur="500" fill="hold"/>
                                        <p:tgtEl>
                                          <p:spTgt spid="85"/>
                                        </p:tgtEl>
                                        <p:attrNameLst>
                                          <p:attrName>ppt_x</p:attrName>
                                        </p:attrNameLst>
                                      </p:cBhvr>
                                      <p:tavLst>
                                        <p:tav tm="0">
                                          <p:val>
                                            <p:strVal val="#ppt_x"/>
                                          </p:val>
                                        </p:tav>
                                        <p:tav tm="100000">
                                          <p:val>
                                            <p:strVal val="#ppt_x"/>
                                          </p:val>
                                        </p:tav>
                                      </p:tavLst>
                                    </p:anim>
                                    <p:anim calcmode="lin" valueType="num">
                                      <p:cBhvr additive="base">
                                        <p:cTn id="6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ppt_x"/>
                                          </p:val>
                                        </p:tav>
                                        <p:tav tm="100000">
                                          <p:val>
                                            <p:strVal val="#ppt_x"/>
                                          </p:val>
                                        </p:tav>
                                      </p:tavLst>
                                    </p:anim>
                                    <p:anim calcmode="lin" valueType="num">
                                      <p:cBhvr additive="base">
                                        <p:cTn id="7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3" grpId="0" animBg="1"/>
      <p:bldP spid="54" grpId="0" animBg="1"/>
      <p:bldP spid="64" grpId="0"/>
      <p:bldP spid="65" grpId="0" animBg="1"/>
      <p:bldP spid="66" grpId="0"/>
      <p:bldP spid="68" grpId="0"/>
      <p:bldP spid="69" grpId="0"/>
      <p:bldP spid="70" grpId="0"/>
      <p:bldP spid="71" grpId="0"/>
      <p:bldP spid="72" grpId="0"/>
      <p:bldP spid="74" grpId="0"/>
      <p:bldP spid="75" grpId="0"/>
      <p:bldP spid="76"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7ACE8-37EF-B02C-AA9D-37ADC20FFA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4F586-5379-74B7-27C0-5F9D4A458E08}"/>
              </a:ext>
            </a:extLst>
          </p:cNvPr>
          <p:cNvSpPr>
            <a:spLocks noGrp="1"/>
          </p:cNvSpPr>
          <p:nvPr>
            <p:ph idx="1"/>
          </p:nvPr>
        </p:nvSpPr>
        <p:spPr>
          <a:xfrm>
            <a:off x="599566" y="1323975"/>
            <a:ext cx="10947933" cy="5290798"/>
          </a:xfrm>
        </p:spPr>
        <p:txBody>
          <a:bodyPr vert="horz" lIns="91440" tIns="45720" rIns="91440" bIns="45720" rtlCol="0" anchor="t">
            <a:normAutofit fontScale="92500" lnSpcReduction="10000"/>
          </a:bodyPr>
          <a:lstStyle/>
          <a:p>
            <a:r>
              <a:rPr lang="en-US" sz="2400" b="1" dirty="0">
                <a:latin typeface="Tahoma" panose="020B0604030504040204" pitchFamily="34" charset="0"/>
                <a:ea typeface="Tahoma" panose="020B0604030504040204" pitchFamily="34" charset="0"/>
                <a:cs typeface="Tahoma" panose="020B0604030504040204" pitchFamily="34" charset="0"/>
              </a:rPr>
              <a:t>Scores of 0-8</a:t>
            </a:r>
            <a:r>
              <a:rPr lang="en-US" sz="2400" dirty="0">
                <a:latin typeface="Tahoma" panose="020B0604030504040204" pitchFamily="34" charset="0"/>
                <a:ea typeface="Tahoma" panose="020B0604030504040204" pitchFamily="34" charset="0"/>
                <a:cs typeface="Tahoma" panose="020B0604030504040204" pitchFamily="34" charset="0"/>
              </a:rPr>
              <a:t>:  Relationship has room for improvement. To be healthy, both people need to contribute equally.  Scores in this range indicate that the relationship is either One-Sided or nobody’s trying very hard.  It may work with combined effort and commitment, but it’s probably time for a reality check for you both.  Ultimately, ask yourself…”Does this relationship feel good to me?”</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Scores of 8-12</a:t>
            </a:r>
            <a:r>
              <a:rPr lang="en-US" sz="2400" dirty="0">
                <a:latin typeface="Tahoma" panose="020B0604030504040204" pitchFamily="34" charset="0"/>
                <a:ea typeface="Tahoma" panose="020B0604030504040204" pitchFamily="34" charset="0"/>
                <a:cs typeface="Tahoma" panose="020B0604030504040204" pitchFamily="34" charset="0"/>
              </a:rPr>
              <a:t>:  Relationship has potential, but may take a good amount of work. If you both want to continue in the relationship, you both need to pick areas to work on in order to create a healthier relationship.  Make it shared goal with your partner to increase the amount of </a:t>
            </a:r>
            <a:r>
              <a:rPr lang="en-US" sz="2400" b="1" dirty="0">
                <a:latin typeface="Tahoma" panose="020B0604030504040204" pitchFamily="34" charset="0"/>
                <a:ea typeface="Tahoma" panose="020B0604030504040204" pitchFamily="34" charset="0"/>
                <a:cs typeface="Tahoma" panose="020B0604030504040204" pitchFamily="34" charset="0"/>
              </a:rPr>
              <a:t>X</a:t>
            </a:r>
            <a:r>
              <a:rPr lang="en-US" sz="2400" dirty="0">
                <a:latin typeface="Tahoma" panose="020B0604030504040204" pitchFamily="34" charset="0"/>
                <a:ea typeface="Tahoma" panose="020B0604030504040204" pitchFamily="34" charset="0"/>
                <a:cs typeface="Tahoma" panose="020B0604030504040204" pitchFamily="34" charset="0"/>
              </a:rPr>
              <a:t>’s in the </a:t>
            </a:r>
            <a:r>
              <a:rPr lang="en-US" sz="2400" b="1" dirty="0">
                <a:latin typeface="Tahoma" panose="020B0604030504040204" pitchFamily="34" charset="0"/>
                <a:ea typeface="Tahoma" panose="020B0604030504040204" pitchFamily="34" charset="0"/>
                <a:cs typeface="Tahoma" panose="020B0604030504040204" pitchFamily="34" charset="0"/>
              </a:rPr>
              <a:t>Both</a:t>
            </a:r>
            <a:r>
              <a:rPr lang="en-US" sz="2400" dirty="0">
                <a:latin typeface="Tahoma" panose="020B0604030504040204" pitchFamily="34" charset="0"/>
                <a:ea typeface="Tahoma" panose="020B0604030504040204" pitchFamily="34" charset="0"/>
                <a:cs typeface="Tahoma" panose="020B0604030504040204" pitchFamily="34" charset="0"/>
              </a:rPr>
              <a:t> column.</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Scores of 12-16: </a:t>
            </a:r>
            <a:r>
              <a:rPr lang="en-US" sz="2400" dirty="0">
                <a:latin typeface="Tahoma" panose="020B0604030504040204" pitchFamily="34" charset="0"/>
                <a:ea typeface="Tahoma" panose="020B0604030504040204" pitchFamily="34" charset="0"/>
                <a:cs typeface="Tahoma" panose="020B0604030504040204" pitchFamily="34" charset="0"/>
              </a:rPr>
              <a:t>You’re on track for a healthy relationship! These take time and effort, you are both working on it.  You have high levels of trust, support, fun, equality and respect.  Keep up the good work and remember…”there is always room for improvement.”</a:t>
            </a:r>
          </a:p>
        </p:txBody>
      </p:sp>
      <p:sp>
        <p:nvSpPr>
          <p:cNvPr id="7" name="Title 1">
            <a:extLst>
              <a:ext uri="{FF2B5EF4-FFF2-40B4-BE49-F238E27FC236}">
                <a16:creationId xmlns:a16="http://schemas.microsoft.com/office/drawing/2014/main" id="{11844A65-6B41-CDD8-5B02-AF916701342D}"/>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Did You Win?! </a:t>
            </a:r>
          </a:p>
        </p:txBody>
      </p:sp>
      <p:pic>
        <p:nvPicPr>
          <p:cNvPr id="8" name="Picture 7">
            <a:extLst>
              <a:ext uri="{FF2B5EF4-FFF2-40B4-BE49-F238E27FC236}">
                <a16:creationId xmlns:a16="http://schemas.microsoft.com/office/drawing/2014/main" id="{DD363CF1-B7ED-398F-FBA0-86D448C06049}"/>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49386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B557-5F67-AD48-207E-9B7C75D5C40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FE04492-D314-2198-D6E8-4CC2F3E2D473}"/>
              </a:ext>
            </a:extLst>
          </p:cNvPr>
          <p:cNvPicPr>
            <a:picLocks noChangeAspect="1"/>
          </p:cNvPicPr>
          <p:nvPr/>
        </p:nvPicPr>
        <p:blipFill>
          <a:blip r:embed="rId2"/>
          <a:srcRect l="50870" r="602"/>
          <a:stretch>
            <a:fillRect/>
          </a:stretch>
        </p:blipFill>
        <p:spPr>
          <a:xfrm>
            <a:off x="7883142" y="1112973"/>
            <a:ext cx="4058645" cy="5575625"/>
          </a:xfrm>
          <a:prstGeom prst="rect">
            <a:avLst/>
          </a:prstGeom>
          <a:ln>
            <a:noFill/>
          </a:ln>
          <a:effectLst>
            <a:softEdge rad="112500"/>
          </a:effectLst>
        </p:spPr>
      </p:pic>
      <p:sp>
        <p:nvSpPr>
          <p:cNvPr id="3" name="Content Placeholder 2">
            <a:extLst>
              <a:ext uri="{FF2B5EF4-FFF2-40B4-BE49-F238E27FC236}">
                <a16:creationId xmlns:a16="http://schemas.microsoft.com/office/drawing/2014/main" id="{7E2266B0-06EB-9E75-56D1-71002F3B90F3}"/>
              </a:ext>
            </a:extLst>
          </p:cNvPr>
          <p:cNvSpPr>
            <a:spLocks noGrp="1"/>
          </p:cNvSpPr>
          <p:nvPr>
            <p:ph idx="1"/>
          </p:nvPr>
        </p:nvSpPr>
        <p:spPr>
          <a:xfrm>
            <a:off x="599566" y="1323974"/>
            <a:ext cx="10947933" cy="5534025"/>
          </a:xfrm>
        </p:spPr>
        <p:txBody>
          <a:bodyPr vert="horz" lIns="91440" tIns="45720" rIns="91440" bIns="45720" rtlCol="0" anchor="t">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Let’s talk botany</a:t>
            </a:r>
          </a:p>
          <a:p>
            <a:pPr lvl="1"/>
            <a:r>
              <a:rPr lang="en-US" sz="2000" dirty="0">
                <a:latin typeface="Tahoma" panose="020B0604030504040204" pitchFamily="34" charset="0"/>
                <a:ea typeface="Tahoma" panose="020B0604030504040204" pitchFamily="34" charset="0"/>
                <a:cs typeface="Tahoma" panose="020B0604030504040204" pitchFamily="34" charset="0"/>
              </a:rPr>
              <a:t>Trees pull water and minerals in through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 roots from the soil, which travels up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 trunk and out to the foliage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(leaves/fruits) and disperses O</a:t>
            </a:r>
            <a:r>
              <a:rPr lang="en-US" sz="2000" baseline="30000" dirty="0">
                <a:latin typeface="Tahoma" panose="020B0604030504040204" pitchFamily="34" charset="0"/>
                <a:ea typeface="Tahoma" panose="020B0604030504040204" pitchFamily="34" charset="0"/>
                <a:cs typeface="Tahoma" panose="020B0604030504040204" pitchFamily="34" charset="0"/>
              </a:rPr>
              <a:t>2</a:t>
            </a:r>
            <a:r>
              <a:rPr lang="en-US" sz="2000" dirty="0">
                <a:latin typeface="Tahoma" panose="020B0604030504040204" pitchFamily="34" charset="0"/>
                <a:ea typeface="Tahoma" panose="020B0604030504040204" pitchFamily="34" charset="0"/>
                <a:cs typeface="Tahoma" panose="020B0604030504040204" pitchFamily="34" charset="0"/>
              </a:rPr>
              <a:t> (Oxygen)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for the world</a:t>
            </a:r>
          </a:p>
          <a:p>
            <a:pPr lvl="1"/>
            <a:r>
              <a:rPr lang="en-US" sz="2000" b="1" dirty="0">
                <a:latin typeface="Tahoma" panose="020B0604030504040204" pitchFamily="34" charset="0"/>
                <a:ea typeface="Tahoma" panose="020B0604030504040204" pitchFamily="34" charset="0"/>
                <a:cs typeface="Tahoma" panose="020B0604030504040204" pitchFamily="34" charset="0"/>
              </a:rPr>
              <a:t>Photosynthesis</a:t>
            </a:r>
            <a:r>
              <a:rPr lang="en-US" sz="2000" dirty="0">
                <a:latin typeface="Tahoma" panose="020B0604030504040204" pitchFamily="34" charset="0"/>
                <a:ea typeface="Tahoma" panose="020B0604030504040204" pitchFamily="34" charset="0"/>
                <a:cs typeface="Tahoma" panose="020B0604030504040204" pitchFamily="34" charset="0"/>
              </a:rPr>
              <a:t> – sun shines down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signaling the leaves/branches to pull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CO</a:t>
            </a:r>
            <a:r>
              <a:rPr lang="en-US" sz="2000" baseline="30000" dirty="0">
                <a:latin typeface="Tahoma" panose="020B0604030504040204" pitchFamily="34" charset="0"/>
                <a:ea typeface="Tahoma" panose="020B0604030504040204" pitchFamily="34" charset="0"/>
                <a:cs typeface="Tahoma" panose="020B0604030504040204" pitchFamily="34" charset="0"/>
              </a:rPr>
              <a:t>2</a:t>
            </a:r>
            <a:r>
              <a:rPr lang="en-US" sz="2000" dirty="0">
                <a:latin typeface="Tahoma" panose="020B0604030504040204" pitchFamily="34" charset="0"/>
                <a:ea typeface="Tahoma" panose="020B0604030504040204" pitchFamily="34" charset="0"/>
                <a:cs typeface="Tahoma" panose="020B0604030504040204" pitchFamily="34" charset="0"/>
              </a:rPr>
              <a:t> (Carbon Dioxide) in, make sugar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and disperse new minerals into the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soil</a:t>
            </a:r>
          </a:p>
        </p:txBody>
      </p:sp>
      <p:sp>
        <p:nvSpPr>
          <p:cNvPr id="7" name="Title 1">
            <a:extLst>
              <a:ext uri="{FF2B5EF4-FFF2-40B4-BE49-F238E27FC236}">
                <a16:creationId xmlns:a16="http://schemas.microsoft.com/office/drawing/2014/main" id="{C52C74BF-6605-A2D5-8044-581D1AC275C8}"/>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What Can A Tree Tell Us?!</a:t>
            </a:r>
          </a:p>
        </p:txBody>
      </p:sp>
      <p:pic>
        <p:nvPicPr>
          <p:cNvPr id="8" name="Picture 7">
            <a:extLst>
              <a:ext uri="{FF2B5EF4-FFF2-40B4-BE49-F238E27FC236}">
                <a16:creationId xmlns:a16="http://schemas.microsoft.com/office/drawing/2014/main" id="{A1E3F0F4-DC83-7125-61CA-7173830202E5}"/>
              </a:ext>
            </a:extLst>
          </p:cNvPr>
          <p:cNvPicPr>
            <a:picLocks noChangeAspect="1"/>
          </p:cNvPicPr>
          <p:nvPr/>
        </p:nvPicPr>
        <p:blipFill>
          <a:blip r:embed="rId3"/>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a:extLst>
              <a:ext uri="{FF2B5EF4-FFF2-40B4-BE49-F238E27FC236}">
                <a16:creationId xmlns:a16="http://schemas.microsoft.com/office/drawing/2014/main" id="{23FA3750-7594-F956-EC4B-8CA34D7F2A4D}"/>
              </a:ext>
            </a:extLst>
          </p:cNvPr>
          <p:cNvPicPr>
            <a:picLocks noChangeAspect="1"/>
          </p:cNvPicPr>
          <p:nvPr/>
        </p:nvPicPr>
        <p:blipFill>
          <a:blip r:embed="rId4"/>
          <a:srcRect l="52600"/>
          <a:stretch>
            <a:fillRect/>
          </a:stretch>
        </p:blipFill>
        <p:spPr>
          <a:xfrm>
            <a:off x="7963278" y="1137862"/>
            <a:ext cx="3898375" cy="5482965"/>
          </a:xfrm>
          <a:prstGeom prst="rect">
            <a:avLst/>
          </a:prstGeom>
          <a:ln>
            <a:noFill/>
          </a:ln>
          <a:effectLst>
            <a:softEdge rad="112500"/>
          </a:effectLst>
        </p:spPr>
      </p:pic>
      <p:sp>
        <p:nvSpPr>
          <p:cNvPr id="11" name="Arrow: Down 10">
            <a:extLst>
              <a:ext uri="{FF2B5EF4-FFF2-40B4-BE49-F238E27FC236}">
                <a16:creationId xmlns:a16="http://schemas.microsoft.com/office/drawing/2014/main" id="{BFB0FB97-F5FB-5861-5B73-879C5462B923}"/>
              </a:ext>
            </a:extLst>
          </p:cNvPr>
          <p:cNvSpPr/>
          <p:nvPr/>
        </p:nvSpPr>
        <p:spPr>
          <a:xfrm rot="6252582">
            <a:off x="8350889" y="1178412"/>
            <a:ext cx="180325" cy="5058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4F368304-6E78-FE4D-4FF7-166636DDE09D}"/>
              </a:ext>
            </a:extLst>
          </p:cNvPr>
          <p:cNvSpPr/>
          <p:nvPr/>
        </p:nvSpPr>
        <p:spPr>
          <a:xfrm rot="4132328">
            <a:off x="8307280" y="2128479"/>
            <a:ext cx="180325" cy="5058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Curved 14">
            <a:extLst>
              <a:ext uri="{FF2B5EF4-FFF2-40B4-BE49-F238E27FC236}">
                <a16:creationId xmlns:a16="http://schemas.microsoft.com/office/drawing/2014/main" id="{67FE67F5-51A8-4901-78C1-CC780827A52D}"/>
              </a:ext>
            </a:extLst>
          </p:cNvPr>
          <p:cNvCxnSpPr>
            <a:cxnSpLocks/>
          </p:cNvCxnSpPr>
          <p:nvPr/>
        </p:nvCxnSpPr>
        <p:spPr>
          <a:xfrm rot="16200000" flipH="1">
            <a:off x="9242200" y="1157813"/>
            <a:ext cx="665579" cy="161587"/>
          </a:xfrm>
          <a:prstGeom prst="curvedConnector3">
            <a:avLst>
              <a:gd name="adj1" fmla="val 50000"/>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8" name="Connector: Curved 17">
            <a:extLst>
              <a:ext uri="{FF2B5EF4-FFF2-40B4-BE49-F238E27FC236}">
                <a16:creationId xmlns:a16="http://schemas.microsoft.com/office/drawing/2014/main" id="{8D4D65C5-8356-3661-1768-2EE16C7EF40C}"/>
              </a:ext>
            </a:extLst>
          </p:cNvPr>
          <p:cNvCxnSpPr>
            <a:cxnSpLocks/>
          </p:cNvCxnSpPr>
          <p:nvPr/>
        </p:nvCxnSpPr>
        <p:spPr>
          <a:xfrm rot="10800000" flipV="1">
            <a:off x="10736479" y="1281842"/>
            <a:ext cx="645398" cy="283205"/>
          </a:xfrm>
          <a:prstGeom prst="curvedConnector3">
            <a:avLst>
              <a:gd name="adj1" fmla="val 50000"/>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21" name="Sun 20">
            <a:extLst>
              <a:ext uri="{FF2B5EF4-FFF2-40B4-BE49-F238E27FC236}">
                <a16:creationId xmlns:a16="http://schemas.microsoft.com/office/drawing/2014/main" id="{B5AD529B-AF82-0469-B14D-37EA2ED94DD5}"/>
              </a:ext>
            </a:extLst>
          </p:cNvPr>
          <p:cNvSpPr/>
          <p:nvPr/>
        </p:nvSpPr>
        <p:spPr>
          <a:xfrm>
            <a:off x="11479094" y="914847"/>
            <a:ext cx="702581" cy="665973"/>
          </a:xfrm>
          <a:prstGeom prst="su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765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07F8-3167-1BC5-0315-DF0AA6DC76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1FEEA-E520-A6C1-EEBE-0C918C9B9A58}"/>
              </a:ext>
            </a:extLst>
          </p:cNvPr>
          <p:cNvSpPr>
            <a:spLocks noGrp="1"/>
          </p:cNvSpPr>
          <p:nvPr>
            <p:ph idx="1"/>
          </p:nvPr>
        </p:nvSpPr>
        <p:spPr>
          <a:xfrm>
            <a:off x="599566" y="1323974"/>
            <a:ext cx="10947933" cy="5534025"/>
          </a:xfrm>
        </p:spPr>
        <p:txBody>
          <a:bodyPr vert="horz" lIns="91440" tIns="45720" rIns="91440" bIns="45720" rtlCol="0" anchor="t">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Let’s talk relationships</a:t>
            </a:r>
          </a:p>
          <a:p>
            <a:pPr lvl="1"/>
            <a:r>
              <a:rPr lang="en-US" sz="2400" dirty="0">
                <a:latin typeface="Tahoma" panose="020B0604030504040204" pitchFamily="34" charset="0"/>
                <a:ea typeface="Tahoma" panose="020B0604030504040204" pitchFamily="34" charset="0"/>
                <a:cs typeface="Tahoma" panose="020B0604030504040204" pitchFamily="34" charset="0"/>
              </a:rPr>
              <a:t>Like the tree, our relationships can be explained using the parts of a tree</a:t>
            </a:r>
          </a:p>
          <a:p>
            <a:pPr lvl="2"/>
            <a:r>
              <a:rPr lang="en-US" sz="2400" b="1" dirty="0">
                <a:latin typeface="Tahoma" panose="020B0604030504040204" pitchFamily="34" charset="0"/>
                <a:ea typeface="Tahoma" panose="020B0604030504040204" pitchFamily="34" charset="0"/>
                <a:cs typeface="Tahoma" panose="020B0604030504040204" pitchFamily="34" charset="0"/>
              </a:rPr>
              <a:t>Roots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the relationship tree, the roots represent the five main characteristics that we need to possess to nurture a healthy relationship.  These five roots are “High Self-Esteem,” “Trust,” “Respect for Others,” “Honesty” and “Openness.”  Without these five qualities, we are unable to form and nurture an intimate healthy relationship with others, as well as receive and nurture these qualities in ourselves.</a:t>
            </a:r>
            <a:br>
              <a:rPr lang="en-US" sz="2000" dirty="0">
                <a:latin typeface="Tahoma" panose="020B0604030504040204" pitchFamily="34" charset="0"/>
                <a:ea typeface="Tahoma" panose="020B0604030504040204" pitchFamily="34" charset="0"/>
                <a:cs typeface="Tahoma" panose="020B0604030504040204" pitchFamily="34" charset="0"/>
              </a:rPr>
            </a:br>
            <a:endParaRPr lang="en-US" sz="2000"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B4624FBF-2886-BADD-48C6-02EC18174655}"/>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Ok, So What?!</a:t>
            </a:r>
          </a:p>
        </p:txBody>
      </p:sp>
      <p:pic>
        <p:nvPicPr>
          <p:cNvPr id="8" name="Picture 7">
            <a:extLst>
              <a:ext uri="{FF2B5EF4-FFF2-40B4-BE49-F238E27FC236}">
                <a16:creationId xmlns:a16="http://schemas.microsoft.com/office/drawing/2014/main" id="{A91DA9DA-29ED-77B5-A0CE-A231D16924A0}"/>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a:extLst>
              <a:ext uri="{FF2B5EF4-FFF2-40B4-BE49-F238E27FC236}">
                <a16:creationId xmlns:a16="http://schemas.microsoft.com/office/drawing/2014/main" id="{87E44F11-3471-0807-1551-15229B84926F}"/>
              </a:ext>
            </a:extLst>
          </p:cNvPr>
          <p:cNvPicPr>
            <a:picLocks noChangeAspect="1"/>
          </p:cNvPicPr>
          <p:nvPr/>
        </p:nvPicPr>
        <p:blipFill>
          <a:blip r:embed="rId3"/>
          <a:srcRect l="4520" t="70355" r="53657"/>
          <a:stretch>
            <a:fillRect/>
          </a:stretch>
        </p:blipFill>
        <p:spPr>
          <a:xfrm>
            <a:off x="2876460" y="3918856"/>
            <a:ext cx="6219811" cy="2939143"/>
          </a:xfrm>
          <a:prstGeom prst="ellipse">
            <a:avLst/>
          </a:prstGeom>
          <a:ln>
            <a:noFill/>
          </a:ln>
          <a:effectLst>
            <a:softEdge rad="112500"/>
          </a:effectLst>
        </p:spPr>
      </p:pic>
    </p:spTree>
    <p:extLst>
      <p:ext uri="{BB962C8B-B14F-4D97-AF65-F5344CB8AC3E}">
        <p14:creationId xmlns:p14="http://schemas.microsoft.com/office/powerpoint/2010/main" val="382852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A1FB-8D30-8193-A20A-BA84F35C7D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233DA-DE49-BF61-2CAE-74CD0D8DDC37}"/>
              </a:ext>
            </a:extLst>
          </p:cNvPr>
          <p:cNvSpPr>
            <a:spLocks noGrp="1"/>
          </p:cNvSpPr>
          <p:nvPr>
            <p:ph idx="1"/>
          </p:nvPr>
        </p:nvSpPr>
        <p:spPr>
          <a:xfrm>
            <a:off x="599566" y="1323974"/>
            <a:ext cx="10947933" cy="5534025"/>
          </a:xfrm>
        </p:spPr>
        <p:txBody>
          <a:bodyPr vert="horz" lIns="91440" tIns="45720" rIns="91440" bIns="45720" rtlCol="0" anchor="t">
            <a:normAutofit/>
          </a:bodyPr>
          <a:lstStyle/>
          <a:p>
            <a:r>
              <a:rPr lang="en-US" sz="2800" dirty="0">
                <a:latin typeface="Tahoma"/>
                <a:ea typeface="Tahoma"/>
                <a:cs typeface="Tahoma"/>
              </a:rPr>
              <a:t>Let’s talk relationships – some more</a:t>
            </a:r>
          </a:p>
          <a:p>
            <a:pPr lvl="1"/>
            <a:r>
              <a:rPr lang="en-US" u="sng" dirty="0">
                <a:latin typeface="Tahoma"/>
                <a:ea typeface="Tahoma"/>
                <a:cs typeface="Tahoma"/>
              </a:rPr>
              <a:t>Trunk</a:t>
            </a:r>
            <a:r>
              <a:rPr lang="en-US" dirty="0">
                <a:latin typeface="Tahoma"/>
                <a:ea typeface="Tahoma"/>
                <a:cs typeface="Tahoma"/>
              </a:rPr>
              <a:t>:</a:t>
            </a:r>
            <a:r>
              <a:rPr lang="en-US" sz="2000" dirty="0">
                <a:latin typeface="Tahoma"/>
                <a:ea typeface="Tahoma"/>
                <a:cs typeface="Tahoma"/>
              </a:rPr>
              <a:t> represents </a:t>
            </a:r>
            <a:r>
              <a:rPr lang="en-US" sz="2000" b="1" dirty="0">
                <a:latin typeface="Tahoma"/>
                <a:ea typeface="Tahoma"/>
                <a:cs typeface="Tahoma"/>
              </a:rPr>
              <a:t>communication</a:t>
            </a:r>
            <a:r>
              <a:rPr lang="en-US" sz="2000" dirty="0">
                <a:latin typeface="Tahoma"/>
                <a:ea typeface="Tahoma"/>
                <a:cs typeface="Tahoma"/>
              </a:rPr>
              <a:t>.  </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dirty="0">
                <a:latin typeface="Tahoma"/>
                <a:ea typeface="Tahoma"/>
                <a:cs typeface="Tahoma"/>
              </a:rPr>
              <a:t>Communication, like the trunk of the tree, is a </a:t>
            </a:r>
            <a:br>
              <a:rPr lang="en-US" sz="2000" dirty="0">
                <a:latin typeface="Tahoma"/>
                <a:ea typeface="Tahoma"/>
                <a:cs typeface="Tahoma"/>
              </a:rPr>
            </a:br>
            <a:r>
              <a:rPr lang="en-US" sz="2000" dirty="0">
                <a:latin typeface="Tahoma"/>
                <a:ea typeface="Tahoma"/>
                <a:cs typeface="Tahoma"/>
              </a:rPr>
              <a:t>two-way flow of information.  </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dirty="0">
                <a:latin typeface="Tahoma"/>
                <a:ea typeface="Tahoma"/>
                <a:cs typeface="Tahoma"/>
              </a:rPr>
              <a:t>Communication is the means by which different skills </a:t>
            </a:r>
            <a:br>
              <a:rPr lang="en-US" sz="2000" dirty="0">
                <a:latin typeface="Tahoma"/>
                <a:ea typeface="Tahoma"/>
                <a:cs typeface="Tahoma"/>
              </a:rPr>
            </a:br>
            <a:r>
              <a:rPr lang="en-US" sz="2000" dirty="0">
                <a:latin typeface="Tahoma"/>
                <a:ea typeface="Tahoma"/>
                <a:cs typeface="Tahoma"/>
              </a:rPr>
              <a:t>are used to share information with another individual </a:t>
            </a:r>
            <a:br>
              <a:rPr lang="en-US" sz="2000" dirty="0">
                <a:latin typeface="Tahoma"/>
                <a:ea typeface="Tahoma"/>
                <a:cs typeface="Tahoma"/>
              </a:rPr>
            </a:br>
            <a:r>
              <a:rPr lang="en-US" sz="2000" dirty="0">
                <a:latin typeface="Tahoma"/>
                <a:ea typeface="Tahoma"/>
                <a:cs typeface="Tahoma"/>
              </a:rPr>
              <a:t>(or groups of individuals).  These can be done through </a:t>
            </a:r>
            <a:br>
              <a:rPr lang="en-US" sz="2000" dirty="0">
                <a:latin typeface="Tahoma"/>
                <a:ea typeface="Tahoma"/>
                <a:cs typeface="Tahoma"/>
              </a:rPr>
            </a:br>
            <a:r>
              <a:rPr lang="en-US" sz="2000" dirty="0">
                <a:latin typeface="Tahoma"/>
                <a:ea typeface="Tahoma"/>
                <a:cs typeface="Tahoma"/>
              </a:rPr>
              <a:t>several means: </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b="1" i="1" dirty="0">
                <a:latin typeface="Tahoma"/>
                <a:ea typeface="Tahoma"/>
                <a:cs typeface="Tahoma"/>
              </a:rPr>
              <a:t>verbal</a:t>
            </a:r>
            <a:r>
              <a:rPr lang="en-US" sz="2000" b="1" dirty="0">
                <a:latin typeface="Tahoma"/>
                <a:ea typeface="Tahoma"/>
                <a:cs typeface="Tahoma"/>
              </a:rPr>
              <a:t> </a:t>
            </a:r>
            <a:r>
              <a:rPr lang="en-US" sz="2000" dirty="0">
                <a:latin typeface="Tahoma"/>
                <a:ea typeface="Tahoma"/>
                <a:cs typeface="Tahoma"/>
              </a:rPr>
              <a:t>(face-to-face, telephone, radio or television and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other media)</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b="1" i="1" dirty="0">
                <a:latin typeface="Tahoma"/>
                <a:ea typeface="Tahoma"/>
                <a:cs typeface="Tahoma"/>
              </a:rPr>
              <a:t>non-verbal</a:t>
            </a:r>
            <a:r>
              <a:rPr lang="en-US" sz="2000" b="1" dirty="0">
                <a:latin typeface="Tahoma"/>
                <a:ea typeface="Tahoma"/>
                <a:cs typeface="Tahoma"/>
              </a:rPr>
              <a:t> </a:t>
            </a:r>
            <a:r>
              <a:rPr lang="en-US" sz="2000" dirty="0">
                <a:latin typeface="Tahoma"/>
                <a:ea typeface="Tahoma"/>
                <a:cs typeface="Tahoma"/>
              </a:rPr>
              <a:t>(body language, gestures, how we dress or </a:t>
            </a:r>
            <a:br>
              <a:rPr lang="en-US" sz="2000" dirty="0">
                <a:latin typeface="Tahoma"/>
                <a:ea typeface="Tahoma"/>
                <a:cs typeface="Tahoma"/>
              </a:rPr>
            </a:br>
            <a:r>
              <a:rPr lang="en-US" sz="2000" dirty="0">
                <a:latin typeface="Tahoma"/>
                <a:ea typeface="Tahoma"/>
                <a:cs typeface="Tahoma"/>
              </a:rPr>
              <a:t>act – even our scent)</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b="1" i="1" dirty="0">
                <a:latin typeface="Tahoma"/>
                <a:ea typeface="Tahoma"/>
                <a:cs typeface="Tahoma"/>
              </a:rPr>
              <a:t>written</a:t>
            </a:r>
            <a:r>
              <a:rPr lang="en-US" sz="2000" b="1" dirty="0">
                <a:latin typeface="Tahoma"/>
                <a:ea typeface="Tahoma"/>
                <a:cs typeface="Tahoma"/>
              </a:rPr>
              <a:t> </a:t>
            </a:r>
            <a:r>
              <a:rPr lang="en-US" sz="2000" dirty="0">
                <a:latin typeface="Tahoma"/>
                <a:ea typeface="Tahoma"/>
                <a:cs typeface="Tahoma"/>
              </a:rPr>
              <a:t>(letters, notes, emails, books and magazines)</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b="1" i="1" dirty="0">
                <a:latin typeface="Tahoma"/>
                <a:ea typeface="Tahoma"/>
                <a:cs typeface="Tahoma"/>
              </a:rPr>
              <a:t>electronic</a:t>
            </a:r>
            <a:r>
              <a:rPr lang="en-US" sz="2000" b="1" dirty="0">
                <a:latin typeface="Tahoma"/>
                <a:ea typeface="Tahoma"/>
                <a:cs typeface="Tahoma"/>
              </a:rPr>
              <a:t> </a:t>
            </a:r>
            <a:r>
              <a:rPr lang="en-US" sz="2000" dirty="0">
                <a:latin typeface="Tahoma"/>
                <a:ea typeface="Tahoma"/>
                <a:cs typeface="Tahoma"/>
              </a:rPr>
              <a:t>(texting, emojis, social media and hashtags)..</a:t>
            </a:r>
          </a:p>
        </p:txBody>
      </p:sp>
      <p:sp>
        <p:nvSpPr>
          <p:cNvPr id="7" name="Title 1">
            <a:extLst>
              <a:ext uri="{FF2B5EF4-FFF2-40B4-BE49-F238E27FC236}">
                <a16:creationId xmlns:a16="http://schemas.microsoft.com/office/drawing/2014/main" id="{D29BE740-36C1-C544-7531-5B0EEA4DE842}"/>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Ok, I guess…</a:t>
            </a:r>
          </a:p>
        </p:txBody>
      </p:sp>
      <p:pic>
        <p:nvPicPr>
          <p:cNvPr id="8" name="Picture 7">
            <a:extLst>
              <a:ext uri="{FF2B5EF4-FFF2-40B4-BE49-F238E27FC236}">
                <a16:creationId xmlns:a16="http://schemas.microsoft.com/office/drawing/2014/main" id="{BECA1E40-304E-31D7-0986-59F25C9419FA}"/>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a:extLst>
              <a:ext uri="{FF2B5EF4-FFF2-40B4-BE49-F238E27FC236}">
                <a16:creationId xmlns:a16="http://schemas.microsoft.com/office/drawing/2014/main" id="{2F88E462-9304-BF43-1A49-1F8C5E6BD4B2}"/>
              </a:ext>
            </a:extLst>
          </p:cNvPr>
          <p:cNvPicPr>
            <a:picLocks noChangeAspect="1"/>
          </p:cNvPicPr>
          <p:nvPr/>
        </p:nvPicPr>
        <p:blipFill>
          <a:blip r:embed="rId3"/>
          <a:srcRect l="8576" t="14014" r="56862" b="24354"/>
          <a:stretch>
            <a:fillRect/>
          </a:stretch>
        </p:blipFill>
        <p:spPr>
          <a:xfrm>
            <a:off x="8054501" y="1624519"/>
            <a:ext cx="3882639" cy="4768261"/>
          </a:xfrm>
          <a:prstGeom prst="ellipse">
            <a:avLst/>
          </a:prstGeom>
          <a:ln>
            <a:noFill/>
          </a:ln>
          <a:effectLst>
            <a:softEdge rad="112500"/>
          </a:effectLst>
        </p:spPr>
      </p:pic>
    </p:spTree>
    <p:extLst>
      <p:ext uri="{BB962C8B-B14F-4D97-AF65-F5344CB8AC3E}">
        <p14:creationId xmlns:p14="http://schemas.microsoft.com/office/powerpoint/2010/main" val="12183039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AAF9A-FB3D-856F-BF87-C5608A97C4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8C0F8-0CEA-F2BE-082E-333CFED6F4B0}"/>
              </a:ext>
            </a:extLst>
          </p:cNvPr>
          <p:cNvSpPr>
            <a:spLocks noGrp="1"/>
          </p:cNvSpPr>
          <p:nvPr>
            <p:ph idx="1"/>
          </p:nvPr>
        </p:nvSpPr>
        <p:spPr>
          <a:xfrm>
            <a:off x="599566" y="1323974"/>
            <a:ext cx="10947933" cy="5534025"/>
          </a:xfrm>
        </p:spPr>
        <p:txBody>
          <a:bodyPr vert="horz" lIns="91440" tIns="45720" rIns="91440" bIns="45720" rtlCol="0" anchor="t">
            <a:normAutofit/>
          </a:bodyPr>
          <a:lstStyle/>
          <a:p>
            <a:pPr marL="0" indent="0">
              <a:buNone/>
            </a:pPr>
            <a:r>
              <a:rPr lang="en-US" sz="2800" dirty="0">
                <a:latin typeface="Tahoma"/>
                <a:ea typeface="Tahoma"/>
                <a:cs typeface="Tahoma"/>
              </a:rPr>
              <a:t>Let’s keep </a:t>
            </a:r>
            <a:r>
              <a:rPr lang="en-US" sz="2800" dirty="0" err="1">
                <a:latin typeface="Tahoma"/>
                <a:ea typeface="Tahoma"/>
                <a:cs typeface="Tahoma"/>
              </a:rPr>
              <a:t>talkin</a:t>
            </a:r>
            <a:r>
              <a:rPr lang="en-US" sz="2800" dirty="0">
                <a:latin typeface="Tahoma"/>
                <a:ea typeface="Tahoma"/>
                <a:cs typeface="Tahoma"/>
              </a:rPr>
              <a:t>' relationships</a:t>
            </a:r>
            <a:endParaRPr lang="en-US" dirty="0">
              <a:latin typeface="Tahoma"/>
              <a:ea typeface="Tahoma"/>
              <a:cs typeface="Tahoma"/>
            </a:endParaRPr>
          </a:p>
          <a:p>
            <a:pPr>
              <a:buFont typeface="Arial" pitchFamily="49" charset="0"/>
              <a:buChar char="•"/>
            </a:pPr>
            <a:r>
              <a:rPr lang="en-US" sz="2600" b="1" dirty="0">
                <a:latin typeface="Tahoma"/>
                <a:ea typeface="Tahoma"/>
                <a:cs typeface="Tahoma"/>
              </a:rPr>
              <a:t>Foliage</a:t>
            </a:r>
            <a:r>
              <a:rPr lang="en-US" sz="2600" dirty="0">
                <a:latin typeface="Tahoma"/>
                <a:ea typeface="Tahoma"/>
                <a:cs typeface="Tahoma"/>
              </a:rPr>
              <a:t>: represents the relationship </a:t>
            </a:r>
            <a:br>
              <a:rPr lang="en-US" sz="2600" dirty="0">
                <a:latin typeface="Tahoma"/>
                <a:ea typeface="Tahoma"/>
                <a:cs typeface="Tahoma"/>
              </a:rPr>
            </a:br>
            <a:r>
              <a:rPr lang="en-US" sz="2600" dirty="0">
                <a:latin typeface="Tahoma"/>
                <a:ea typeface="Tahoma"/>
                <a:cs typeface="Tahoma"/>
              </a:rPr>
              <a:t>that has grown as a result of the </a:t>
            </a:r>
            <a:br>
              <a:rPr lang="en-US" sz="2600" dirty="0">
                <a:latin typeface="Tahoma"/>
                <a:ea typeface="Tahoma"/>
                <a:cs typeface="Tahoma"/>
              </a:rPr>
            </a:br>
            <a:r>
              <a:rPr lang="en-US" sz="2600" dirty="0">
                <a:latin typeface="Tahoma"/>
                <a:ea typeface="Tahoma"/>
                <a:cs typeface="Tahoma"/>
              </a:rPr>
              <a:t>nurtured roots, soil and trunk</a:t>
            </a:r>
            <a:endParaRPr lang="en-US" sz="2600" dirty="0">
              <a:latin typeface="Tahoma" panose="020B0604030504040204" pitchFamily="34" charset="0"/>
              <a:ea typeface="Tahoma" panose="020B0604030504040204" pitchFamily="34" charset="0"/>
              <a:cs typeface="Tahoma" panose="020B0604030504040204" pitchFamily="34" charset="0"/>
            </a:endParaRPr>
          </a:p>
          <a:p>
            <a:pPr lvl="1"/>
            <a:r>
              <a:rPr lang="en-US" sz="2000" dirty="0">
                <a:latin typeface="Tahoma"/>
                <a:ea typeface="Tahoma"/>
                <a:cs typeface="Tahoma"/>
              </a:rPr>
              <a:t>In nature, the leaves play the role of cooling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the tree down, remove carbon dioxide (CO</a:t>
            </a:r>
            <a:r>
              <a:rPr lang="en-US" sz="2000" baseline="-25000" dirty="0">
                <a:latin typeface="Tahoma"/>
                <a:ea typeface="Tahoma"/>
                <a:cs typeface="Tahoma"/>
              </a:rPr>
              <a:t>2</a:t>
            </a:r>
            <a:r>
              <a:rPr lang="en-US" sz="2000" dirty="0">
                <a:latin typeface="Tahoma"/>
                <a:ea typeface="Tahoma"/>
                <a:cs typeface="Tahoma"/>
              </a:rPr>
              <a:t>)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and release oxygen (O</a:t>
            </a:r>
            <a:r>
              <a:rPr lang="en-US" sz="2000" baseline="-25000" dirty="0">
                <a:latin typeface="Tahoma"/>
                <a:ea typeface="Tahoma"/>
                <a:cs typeface="Tahoma"/>
              </a:rPr>
              <a:t>2</a:t>
            </a:r>
            <a:r>
              <a:rPr lang="en-US" sz="2000" dirty="0">
                <a:latin typeface="Tahoma"/>
                <a:ea typeface="Tahoma"/>
                <a:cs typeface="Tahoma"/>
              </a:rPr>
              <a:t>) into the air.  </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sz="2000" dirty="0">
                <a:latin typeface="Tahoma"/>
                <a:ea typeface="Tahoma"/>
                <a:cs typeface="Tahoma"/>
              </a:rPr>
              <a:t>Similarly, when we are in relationships we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remove loneliness, sadness (at times) and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the need to be in relationship with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others.  </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sz="2000" dirty="0">
                <a:latin typeface="Tahoma"/>
                <a:ea typeface="Tahoma"/>
                <a:cs typeface="Tahoma"/>
              </a:rPr>
              <a:t>Healthy relationships also help to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increase support and the feeling of being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connected.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F403402B-9E59-7D9C-F876-EFF7826A5F2B}"/>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Huh…that makes sense…</a:t>
            </a:r>
          </a:p>
        </p:txBody>
      </p:sp>
      <p:pic>
        <p:nvPicPr>
          <p:cNvPr id="8" name="Picture 7">
            <a:extLst>
              <a:ext uri="{FF2B5EF4-FFF2-40B4-BE49-F238E27FC236}">
                <a16:creationId xmlns:a16="http://schemas.microsoft.com/office/drawing/2014/main" id="{018295CA-5C9F-AB8D-0D17-A53FF2996B83}"/>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a:extLst>
              <a:ext uri="{FF2B5EF4-FFF2-40B4-BE49-F238E27FC236}">
                <a16:creationId xmlns:a16="http://schemas.microsoft.com/office/drawing/2014/main" id="{D27E77B1-51DE-BF8F-4CEF-ED112C262006}"/>
              </a:ext>
            </a:extLst>
          </p:cNvPr>
          <p:cNvPicPr>
            <a:picLocks noChangeAspect="1"/>
          </p:cNvPicPr>
          <p:nvPr/>
        </p:nvPicPr>
        <p:blipFill>
          <a:blip r:embed="rId3"/>
          <a:srcRect l="4452" r="50000" b="71348"/>
          <a:stretch>
            <a:fillRect/>
          </a:stretch>
        </p:blipFill>
        <p:spPr>
          <a:xfrm>
            <a:off x="6603578" y="1734524"/>
            <a:ext cx="5588422" cy="4455268"/>
          </a:xfrm>
          <a:prstGeom prst="ellipse">
            <a:avLst/>
          </a:prstGeom>
          <a:ln>
            <a:noFill/>
          </a:ln>
          <a:effectLst>
            <a:softEdge rad="112500"/>
          </a:effectLst>
        </p:spPr>
      </p:pic>
    </p:spTree>
    <p:extLst>
      <p:ext uri="{BB962C8B-B14F-4D97-AF65-F5344CB8AC3E}">
        <p14:creationId xmlns:p14="http://schemas.microsoft.com/office/powerpoint/2010/main" val="11498736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57020</TotalTime>
  <Words>895</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Century Gothic</vt:lpstr>
      <vt:lpstr>Palatino Linotype</vt:lpstr>
      <vt:lpstr>Tahoma</vt:lpstr>
      <vt:lpstr>Trebuchet MS</vt:lpstr>
      <vt:lpstr>Wingdings 3</vt:lpstr>
      <vt:lpstr>Ion</vt:lpstr>
      <vt:lpstr>Healthy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114</cp:revision>
  <dcterms:created xsi:type="dcterms:W3CDTF">2021-11-16T04:49:44Z</dcterms:created>
  <dcterms:modified xsi:type="dcterms:W3CDTF">2026-02-10T03:23:47Z</dcterms:modified>
</cp:coreProperties>
</file>