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3"/>
  </p:notesMasterIdLst>
  <p:handoutMasterIdLst>
    <p:handoutMasterId r:id="rId14"/>
  </p:handoutMasterIdLst>
  <p:sldIdLst>
    <p:sldId id="340" r:id="rId2"/>
    <p:sldId id="271" r:id="rId3"/>
    <p:sldId id="345" r:id="rId4"/>
    <p:sldId id="355" r:id="rId5"/>
    <p:sldId id="359" r:id="rId6"/>
    <p:sldId id="360" r:id="rId7"/>
    <p:sldId id="361" r:id="rId8"/>
    <p:sldId id="362" r:id="rId9"/>
    <p:sldId id="363" r:id="rId10"/>
    <p:sldId id="364" r:id="rId11"/>
    <p:sldId id="35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9ED48B-E8B5-44F5-9136-ADA448B0AD94}">
          <p14:sldIdLst>
            <p14:sldId id="340"/>
            <p14:sldId id="271"/>
            <p14:sldId id="345"/>
            <p14:sldId id="355"/>
            <p14:sldId id="359"/>
            <p14:sldId id="360"/>
            <p14:sldId id="361"/>
            <p14:sldId id="362"/>
            <p14:sldId id="363"/>
            <p14:sldId id="364"/>
            <p14:sldId id="3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hael Noll" initials="MN" lastIdx="4" clrIdx="0">
    <p:extLst>
      <p:ext uri="{19B8F6BF-5375-455C-9EA6-DF929625EA0E}">
        <p15:presenceInfo xmlns:p15="http://schemas.microsoft.com/office/powerpoint/2012/main" userId="bef1d86447e0c2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7849A0-D029-420E-A232-2E0D9978CC9D}" v="397" dt="2026-05-26T22:30:18.989"/>
  </p1510:revLst>
</p1510:revInfo>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noll" userId="o+ICukYcLY60v8uzYEG1acPix/MIfdr4CpS+1NjJn6Q=" providerId="None" clId="Web-{DF7849A0-D029-420E-A232-2E0D9978CC9D}"/>
    <pc:docChg chg="modSld">
      <pc:chgData name="michael noll" userId="o+ICukYcLY60v8uzYEG1acPix/MIfdr4CpS+1NjJn6Q=" providerId="None" clId="Web-{DF7849A0-D029-420E-A232-2E0D9978CC9D}" dt="2026-05-26T22:30:18.989" v="396" actId="20577"/>
      <pc:docMkLst>
        <pc:docMk/>
      </pc:docMkLst>
      <pc:sldChg chg="modSp">
        <pc:chgData name="michael noll" userId="o+ICukYcLY60v8uzYEG1acPix/MIfdr4CpS+1NjJn6Q=" providerId="None" clId="Web-{DF7849A0-D029-420E-A232-2E0D9978CC9D}" dt="2026-05-26T22:18:02.798" v="99" actId="20577"/>
        <pc:sldMkLst>
          <pc:docMk/>
          <pc:sldMk cId="1638046133" sldId="360"/>
        </pc:sldMkLst>
        <pc:spChg chg="mod">
          <ac:chgData name="michael noll" userId="o+ICukYcLY60v8uzYEG1acPix/MIfdr4CpS+1NjJn6Q=" providerId="None" clId="Web-{DF7849A0-D029-420E-A232-2E0D9978CC9D}" dt="2026-05-26T22:18:02.798" v="99" actId="20577"/>
          <ac:spMkLst>
            <pc:docMk/>
            <pc:sldMk cId="1638046133" sldId="360"/>
            <ac:spMk id="20" creationId="{38938627-F377-A099-3E2F-24CE6CF00EF8}"/>
          </ac:spMkLst>
        </pc:spChg>
      </pc:sldChg>
      <pc:sldChg chg="modSp">
        <pc:chgData name="michael noll" userId="o+ICukYcLY60v8uzYEG1acPix/MIfdr4CpS+1NjJn6Q=" providerId="None" clId="Web-{DF7849A0-D029-420E-A232-2E0D9978CC9D}" dt="2026-05-26T22:30:18.989" v="396" actId="20577"/>
        <pc:sldMkLst>
          <pc:docMk/>
          <pc:sldMk cId="3012140368" sldId="361"/>
        </pc:sldMkLst>
        <pc:spChg chg="mod">
          <ac:chgData name="michael noll" userId="o+ICukYcLY60v8uzYEG1acPix/MIfdr4CpS+1NjJn6Q=" providerId="None" clId="Web-{DF7849A0-D029-420E-A232-2E0D9978CC9D}" dt="2026-05-26T22:30:18.989" v="396" actId="20577"/>
          <ac:spMkLst>
            <pc:docMk/>
            <pc:sldMk cId="3012140368" sldId="361"/>
            <ac:spMk id="20" creationId="{10CDA09D-345F-3F47-0478-916682DAE85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5/27/2026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5/27/2026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5/27/2026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16443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5/27/2026</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89545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5/27/2026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6104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5/27/2026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229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5/27/2026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44350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5/27/2026</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1885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5/27/2026</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715741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5/27/2026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3546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5/27/2026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8217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49BF3EA-1A78-4F07-BDC0-C8A1BD461199}" type="datetimeFigureOut">
              <a:rPr lang="en-US" smtClean="0"/>
              <a:t>5/27/2026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4991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5/27/2026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8984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pPr/>
              <a:t>5/27/2026</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96296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pPr/>
              <a:t>5/27/2026</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62653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49BF3EA-1A78-4F07-BDC0-C8A1BD461199}" type="datetimeFigureOut">
              <a:rPr lang="en-US" smtClean="0"/>
              <a:t>5/27/2026</a:t>
            </a:fld>
            <a:endParaRPr lang="en-US"/>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860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9BF3EA-1A78-4F07-BDC0-C8A1BD461199}" type="datetimeFigureOut">
              <a:rPr lang="en-US" smtClean="0"/>
              <a:t>5/27/2026</a:t>
            </a:fld>
            <a:endParaRPr lang="en-US"/>
          </a:p>
        </p:txBody>
      </p:sp>
      <p:sp>
        <p:nvSpPr>
          <p:cNvPr id="5" name="Footer Placeholder 2"/>
          <p:cNvSpPr>
            <a:spLocks noGrp="1"/>
          </p:cNvSpPr>
          <p:nvPr>
            <p:ph type="ftr" sz="quarter" idx="11"/>
          </p:nvPr>
        </p:nvSpPr>
        <p:spPr/>
        <p:txBody>
          <a:bodyPr/>
          <a:lstStyle/>
          <a:p>
            <a:r>
              <a:rPr lang="en-US"/>
              <a:t>Add a footer</a:t>
            </a:r>
            <a:endParaRPr lang="en-US" dirty="0"/>
          </a:p>
        </p:txBody>
      </p:sp>
      <p:sp>
        <p:nvSpPr>
          <p:cNvPr id="6"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994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49BF3EA-1A78-4F07-BDC0-C8A1BD461199}" type="datetimeFigureOut">
              <a:rPr lang="en-US" smtClean="0"/>
              <a:t>5/27/2026</a:t>
            </a:fld>
            <a:endParaRPr lang="en-US"/>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2469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5/27/2026</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950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9BF3EA-1A78-4F07-BDC0-C8A1BD461199}" type="datetimeFigureOut">
              <a:rPr lang="en-US" smtClean="0"/>
              <a:pPr/>
              <a:t>5/27/2026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5620859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61341C-BA1B-B70D-A0F4-9028755A245B}"/>
              </a:ext>
            </a:extLst>
          </p:cNvPr>
          <p:cNvSpPr txBox="1">
            <a:spLocks/>
          </p:cNvSpPr>
          <p:nvPr/>
        </p:nvSpPr>
        <p:spPr>
          <a:xfrm>
            <a:off x="0" y="239707"/>
            <a:ext cx="12191999" cy="2962106"/>
          </a:xfrm>
          <a:prstGeom prst="rect">
            <a:avLst/>
          </a:prstGeom>
        </p:spPr>
        <p:txBody>
          <a:bodyPr vert="horz" lIns="91440" tIns="45720" rIns="91440" bIns="45720" rtlCol="0" anchor="b">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2400"/>
              </a:spcBef>
            </a:pPr>
            <a:r>
              <a:rPr lang="en-US" sz="8800" dirty="0">
                <a:solidFill>
                  <a:schemeClr val="tx1"/>
                </a:solidFill>
              </a:rPr>
              <a:t>#Grief</a:t>
            </a:r>
          </a:p>
        </p:txBody>
      </p:sp>
      <p:sp>
        <p:nvSpPr>
          <p:cNvPr id="5" name="Content Placeholder 2">
            <a:extLst>
              <a:ext uri="{FF2B5EF4-FFF2-40B4-BE49-F238E27FC236}">
                <a16:creationId xmlns:a16="http://schemas.microsoft.com/office/drawing/2014/main" id="{BB1FB9D3-9D2B-1EF8-ED1C-FF3733A39BE3}"/>
              </a:ext>
            </a:extLst>
          </p:cNvPr>
          <p:cNvSpPr txBox="1">
            <a:spLocks/>
          </p:cNvSpPr>
          <p:nvPr/>
        </p:nvSpPr>
        <p:spPr>
          <a:xfrm>
            <a:off x="0" y="4035720"/>
            <a:ext cx="12191999" cy="236589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sz="3200" dirty="0">
                <a:latin typeface="Trebuchet MS" panose="020B0603020202020204" pitchFamily="34" charset="0"/>
                <a:ea typeface="Microsoft JhengHei Light" panose="020B0304030504040204" pitchFamily="34" charset="-120"/>
              </a:rPr>
              <a:t>Michael Noll            Counseling, LLC</a:t>
            </a:r>
          </a:p>
          <a:p>
            <a:pPr algn="ctr"/>
            <a:endParaRPr lang="en-US" sz="3200" dirty="0">
              <a:latin typeface="Trebuchet MS" panose="020B0603020202020204" pitchFamily="34" charset="0"/>
              <a:ea typeface="Microsoft JhengHei Light" panose="020B0304030504040204" pitchFamily="34" charset="-120"/>
            </a:endParaRPr>
          </a:p>
          <a:p>
            <a:pPr algn="ctr"/>
            <a:endParaRPr lang="en-US" sz="3200" dirty="0">
              <a:latin typeface="Trebuchet MS" panose="020B0603020202020204" pitchFamily="34" charset="0"/>
              <a:ea typeface="Microsoft JhengHei Light" panose="020B0304030504040204" pitchFamily="34" charset="-120"/>
            </a:endParaRPr>
          </a:p>
          <a:p>
            <a:pPr marL="0" indent="0" algn="ctr">
              <a:buNone/>
            </a:pPr>
            <a:r>
              <a:rPr lang="en-US" sz="3200" i="1" dirty="0">
                <a:latin typeface="Tahoma" panose="020B0604030504040204" pitchFamily="34" charset="0"/>
                <a:ea typeface="Tahoma" panose="020B0604030504040204" pitchFamily="34" charset="0"/>
                <a:cs typeface="Tahoma" panose="020B0604030504040204" pitchFamily="34" charset="0"/>
              </a:rPr>
              <a:t>Healthy Interactions Group (HIG)</a:t>
            </a:r>
            <a:endParaRPr lang="en-US" sz="3200" dirty="0">
              <a:latin typeface="Trebuchet MS" panose="020B0603020202020204" pitchFamily="34" charset="0"/>
              <a:ea typeface="Microsoft JhengHei Light" panose="020B0304030504040204" pitchFamily="34" charset="-120"/>
            </a:endParaRPr>
          </a:p>
        </p:txBody>
      </p:sp>
      <p:pic>
        <p:nvPicPr>
          <p:cNvPr id="6" name="Picture 5">
            <a:extLst>
              <a:ext uri="{FF2B5EF4-FFF2-40B4-BE49-F238E27FC236}">
                <a16:creationId xmlns:a16="http://schemas.microsoft.com/office/drawing/2014/main" id="{F822DB2C-2708-035F-8AD3-4319AC44455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167401" y="3656188"/>
            <a:ext cx="1243263" cy="121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9524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041E8-CAA8-63C2-DE70-310E0C6B9A0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5BEC51C-3A1E-D1A7-31EC-B365BA751AE8}"/>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DD3E8688-0C1A-3E5B-F34C-225D4452E6F0}"/>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Am I Done Yet??</a:t>
            </a:r>
          </a:p>
        </p:txBody>
      </p:sp>
      <p:sp>
        <p:nvSpPr>
          <p:cNvPr id="20" name="Content Placeholder 2">
            <a:extLst>
              <a:ext uri="{FF2B5EF4-FFF2-40B4-BE49-F238E27FC236}">
                <a16:creationId xmlns:a16="http://schemas.microsoft.com/office/drawing/2014/main" id="{CA67517D-8FBB-2B65-6FA1-6B3834B90806}"/>
              </a:ext>
            </a:extLst>
          </p:cNvPr>
          <p:cNvSpPr>
            <a:spLocks noGrp="1"/>
          </p:cNvSpPr>
          <p:nvPr>
            <p:ph idx="1"/>
          </p:nvPr>
        </p:nvSpPr>
        <p:spPr>
          <a:xfrm>
            <a:off x="678237" y="1397730"/>
            <a:ext cx="10972800" cy="5365371"/>
          </a:xfrm>
        </p:spPr>
        <p:txBody>
          <a:bodyPr>
            <a:noAutofit/>
          </a:bodyPr>
          <a:lstStyle/>
          <a:p>
            <a:r>
              <a:rPr lang="en-US" sz="2400" dirty="0">
                <a:latin typeface="Sentinel-Book"/>
              </a:rPr>
              <a:t>Recovery from loss is achieved by a series of small and correct choices made by the Griever.</a:t>
            </a:r>
          </a:p>
          <a:p>
            <a:r>
              <a:rPr lang="en-US" sz="2400" dirty="0">
                <a:latin typeface="Sentinel-Book"/>
              </a:rPr>
              <a:t>Recovery means </a:t>
            </a:r>
          </a:p>
          <a:p>
            <a:pPr lvl="1"/>
            <a:r>
              <a:rPr lang="en-US" sz="2000" dirty="0">
                <a:latin typeface="Sentinel-Book"/>
              </a:rPr>
              <a:t>Feeling better</a:t>
            </a:r>
          </a:p>
          <a:p>
            <a:pPr lvl="1"/>
            <a:r>
              <a:rPr lang="en-US" sz="2000" dirty="0">
                <a:latin typeface="Sentinel-Book"/>
              </a:rPr>
              <a:t>Finding new meaning for living, without the fear of being hurt again</a:t>
            </a:r>
          </a:p>
          <a:p>
            <a:pPr lvl="1"/>
            <a:r>
              <a:rPr lang="en-US" sz="2000" dirty="0">
                <a:latin typeface="Sentinel-Book"/>
              </a:rPr>
              <a:t>Being able to enjoy fond memories without having them turn painful</a:t>
            </a:r>
          </a:p>
          <a:p>
            <a:pPr lvl="1"/>
            <a:r>
              <a:rPr lang="en-US" sz="2000" dirty="0">
                <a:latin typeface="Sentinel-Book"/>
              </a:rPr>
              <a:t>Acknowledging that it is perfectly all right to feel sad from time to time and to talk about those feelings no matter how those around you react</a:t>
            </a:r>
          </a:p>
          <a:p>
            <a:r>
              <a:rPr lang="en-US" sz="2400" dirty="0">
                <a:latin typeface="Sentinel-Book"/>
              </a:rPr>
              <a:t>Most importantly, recovery means acquiring the skills we should have been taught as a child. These skills allow us to deal with loss directly.</a:t>
            </a:r>
          </a:p>
          <a:p>
            <a:r>
              <a:rPr lang="en-US" sz="2400" dirty="0">
                <a:latin typeface="Sentinel-Book"/>
              </a:rPr>
              <a:t>Recovering from a significant emotional loss is not an easy task. Taking the actions that lead to recovery will require your attention, open-mindedness, willingness, and courage.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74550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 calcmode="lin" valueType="num">
                                      <p:cBhvr additive="base">
                                        <p:cTn id="3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6" end="6"/>
                                            </p:txEl>
                                          </p:spTgt>
                                        </p:tgtEl>
                                        <p:attrNameLst>
                                          <p:attrName>style.visibility</p:attrName>
                                        </p:attrNameLst>
                                      </p:cBhvr>
                                      <p:to>
                                        <p:strVal val="visible"/>
                                      </p:to>
                                    </p:set>
                                    <p:anim calcmode="lin" valueType="num">
                                      <p:cBhvr additive="base">
                                        <p:cTn id="43"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xEl>
                                              <p:pRg st="7" end="7"/>
                                            </p:txEl>
                                          </p:spTgt>
                                        </p:tgtEl>
                                        <p:attrNameLst>
                                          <p:attrName>style.visibility</p:attrName>
                                        </p:attrNameLst>
                                      </p:cBhvr>
                                      <p:to>
                                        <p:strVal val="visible"/>
                                      </p:to>
                                    </p:set>
                                    <p:anim calcmode="lin" valueType="num">
                                      <p:cBhvr additive="base">
                                        <p:cTn id="4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BD4EF-0D7D-B87C-D7F7-FE0F490E91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547E5-65C5-8D35-D68C-1750CEEA5B10}"/>
              </a:ext>
            </a:extLst>
          </p:cNvPr>
          <p:cNvSpPr>
            <a:spLocks noGrp="1"/>
          </p:cNvSpPr>
          <p:nvPr>
            <p:ph idx="1"/>
          </p:nvPr>
        </p:nvSpPr>
        <p:spPr>
          <a:xfrm>
            <a:off x="499966" y="1229004"/>
            <a:ext cx="10972800" cy="5534097"/>
          </a:xfrm>
        </p:spPr>
        <p:txBody>
          <a:bodyPr vert="horz" lIns="91440" tIns="45720" rIns="91440" bIns="45720" rtlCol="0" anchor="t">
            <a:no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Summary:</a:t>
            </a:r>
          </a:p>
          <a:p>
            <a:pPr lvl="1"/>
            <a:r>
              <a:rPr lang="en-US" sz="2400" dirty="0">
                <a:latin typeface="Tahoma" panose="020B0604030504040204" pitchFamily="34" charset="0"/>
                <a:ea typeface="Tahoma" panose="020B0604030504040204" pitchFamily="34" charset="0"/>
                <a:cs typeface="Tahoma" panose="020B0604030504040204" pitchFamily="34" charset="0"/>
              </a:rPr>
              <a:t>What does it mean?</a:t>
            </a:r>
          </a:p>
          <a:p>
            <a:pPr lvl="1"/>
            <a:r>
              <a:rPr lang="en-US" sz="2400" dirty="0">
                <a:latin typeface="Tahoma" panose="020B0604030504040204" pitchFamily="34" charset="0"/>
                <a:ea typeface="Tahoma" panose="020B0604030504040204" pitchFamily="34" charset="0"/>
                <a:cs typeface="Tahoma" panose="020B0604030504040204" pitchFamily="34" charset="0"/>
              </a:rPr>
              <a:t>Typical Responses</a:t>
            </a:r>
          </a:p>
          <a:p>
            <a:pPr lvl="1"/>
            <a:r>
              <a:rPr lang="en-US" sz="2400" dirty="0">
                <a:latin typeface="Tahoma" panose="020B0604030504040204" pitchFamily="34" charset="0"/>
                <a:ea typeface="Tahoma" panose="020B0604030504040204" pitchFamily="34" charset="0"/>
                <a:cs typeface="Tahoma" panose="020B0604030504040204" pitchFamily="34" charset="0"/>
              </a:rPr>
              <a:t>Some Stats</a:t>
            </a:r>
          </a:p>
          <a:p>
            <a:pPr lvl="1"/>
            <a:r>
              <a:rPr lang="en-US" sz="2400" dirty="0">
                <a:latin typeface="Tahoma" panose="020B0604030504040204" pitchFamily="34" charset="0"/>
                <a:ea typeface="Tahoma" panose="020B0604030504040204" pitchFamily="34" charset="0"/>
                <a:cs typeface="Tahoma" panose="020B0604030504040204" pitchFamily="34" charset="0"/>
              </a:rPr>
              <a:t>Misinformation</a:t>
            </a:r>
          </a:p>
          <a:p>
            <a:pPr lvl="1"/>
            <a:r>
              <a:rPr lang="en-US" sz="2400" dirty="0">
                <a:latin typeface="Tahoma" panose="020B0604030504040204" pitchFamily="34" charset="0"/>
                <a:ea typeface="Tahoma" panose="020B0604030504040204" pitchFamily="34" charset="0"/>
                <a:cs typeface="Tahoma" panose="020B0604030504040204" pitchFamily="34" charset="0"/>
              </a:rPr>
              <a:t>What helps?!</a:t>
            </a:r>
            <a:endParaRPr lang="en-US" sz="2200" b="1"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Next</a:t>
            </a:r>
            <a:r>
              <a:rPr lang="en-US" sz="2400" dirty="0">
                <a:latin typeface="Tahoma" panose="020B0604030504040204" pitchFamily="34" charset="0"/>
                <a:ea typeface="Tahoma" panose="020B0604030504040204" pitchFamily="34" charset="0"/>
                <a:cs typeface="Tahoma" panose="020B0604030504040204" pitchFamily="34" charset="0"/>
              </a:rPr>
              <a:t> </a:t>
            </a:r>
          </a:p>
          <a:p>
            <a:pPr lvl="1"/>
            <a:r>
              <a:rPr lang="en-US" sz="2400" dirty="0">
                <a:latin typeface="Tahoma" panose="020B0604030504040204" pitchFamily="34" charset="0"/>
                <a:ea typeface="Tahoma" panose="020B0604030504040204" pitchFamily="34" charset="0"/>
                <a:cs typeface="Tahoma" panose="020B0604030504040204" pitchFamily="34" charset="0"/>
              </a:rPr>
              <a:t>Grief &amp; Loss 2</a:t>
            </a:r>
          </a:p>
          <a:p>
            <a:pPr lvl="2"/>
            <a:r>
              <a:rPr lang="en-US" sz="2400" dirty="0">
                <a:latin typeface="Tahoma"/>
                <a:ea typeface="Tahoma"/>
                <a:cs typeface="Tahoma"/>
                <a:sym typeface="Tahoma"/>
              </a:rPr>
              <a:t>What’s the problem with stages?</a:t>
            </a:r>
            <a:endParaRPr lang="en-US" dirty="0">
              <a:sym typeface="Tahoma"/>
            </a:endParaRPr>
          </a:p>
          <a:p>
            <a:pPr lvl="2"/>
            <a:r>
              <a:rPr lang="en-US" sz="2600" dirty="0">
                <a:latin typeface="Tahoma"/>
                <a:ea typeface="Tahoma"/>
                <a:cs typeface="Tahoma"/>
                <a:sym typeface="Tahoma"/>
              </a:rPr>
              <a:t>Some Cultural History</a:t>
            </a:r>
            <a:endParaRPr lang="en-US" dirty="0">
              <a:sym typeface="Tahoma"/>
            </a:endParaRPr>
          </a:p>
          <a:p>
            <a:pPr lvl="2"/>
            <a:r>
              <a:rPr lang="en-US" sz="2600" dirty="0">
                <a:latin typeface="Tahoma"/>
                <a:ea typeface="Tahoma"/>
                <a:cs typeface="Tahoma"/>
                <a:sym typeface="Tahoma"/>
              </a:rPr>
              <a:t>Some Worksheet or Something Like it</a:t>
            </a:r>
            <a:endParaRPr lang="en-US" sz="2200" b="1" dirty="0">
              <a:latin typeface="Tahoma"/>
              <a:ea typeface="Tahoma"/>
              <a:cs typeface="Tahoma"/>
            </a:endParaRPr>
          </a:p>
        </p:txBody>
      </p:sp>
      <p:pic>
        <p:nvPicPr>
          <p:cNvPr id="4" name="Picture 3">
            <a:extLst>
              <a:ext uri="{FF2B5EF4-FFF2-40B4-BE49-F238E27FC236}">
                <a16:creationId xmlns:a16="http://schemas.microsoft.com/office/drawing/2014/main" id="{93B9C8A3-1170-F3F0-577E-0074C8CC79E6}"/>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1">
            <a:extLst>
              <a:ext uri="{FF2B5EF4-FFF2-40B4-BE49-F238E27FC236}">
                <a16:creationId xmlns:a16="http://schemas.microsoft.com/office/drawing/2014/main" id="{1755B06D-A183-6910-BB8D-2EFE670DE3CB}"/>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rPr>
              <a:t>Summary and Next?</a:t>
            </a:r>
            <a:endParaRPr lang="en-US" sz="3800" dirty="0">
              <a:solidFill>
                <a:schemeClr val="tx1"/>
              </a:solidFill>
            </a:endParaRPr>
          </a:p>
        </p:txBody>
      </p:sp>
    </p:spTree>
    <p:extLst>
      <p:ext uri="{BB962C8B-B14F-4D97-AF65-F5344CB8AC3E}">
        <p14:creationId xmlns:p14="http://schemas.microsoft.com/office/powerpoint/2010/main" val="26249309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45638"/>
            <a:ext cx="10972800" cy="5517463"/>
          </a:xfrm>
        </p:spPr>
        <p:txBody>
          <a:bodyPr vert="horz" lIns="91440" tIns="45720" rIns="91440" bIns="45720" rtlCol="0" anchor="t">
            <a:normAutofit fontScale="85000" lnSpcReduction="20000"/>
          </a:bodyPr>
          <a:lstStyle/>
          <a:p>
            <a:r>
              <a:rPr lang="en-US" sz="3200" dirty="0">
                <a:latin typeface="Tahoma" panose="020B0604030504040204" pitchFamily="34" charset="0"/>
                <a:ea typeface="Tahoma" panose="020B0604030504040204" pitchFamily="34" charset="0"/>
                <a:cs typeface="Tahoma" panose="020B0604030504040204" pitchFamily="34" charset="0"/>
              </a:rPr>
              <a:t>Recap Last week:</a:t>
            </a:r>
          </a:p>
          <a:p>
            <a:pPr lvl="1"/>
            <a:r>
              <a:rPr lang="en-US" sz="2400" dirty="0">
                <a:latin typeface="Tahoma" panose="020B0604030504040204" pitchFamily="34" charset="0"/>
                <a:ea typeface="Tahoma" panose="020B0604030504040204" pitchFamily="34" charset="0"/>
                <a:cs typeface="Tahoma" panose="020B0604030504040204" pitchFamily="34" charset="0"/>
              </a:rPr>
              <a:t>Thought </a:t>
            </a:r>
            <a:r>
              <a:rPr lang="en-US" sz="2400" dirty="0" err="1">
                <a:latin typeface="Tahoma" panose="020B0604030504040204" pitchFamily="34" charset="0"/>
                <a:ea typeface="Tahoma" panose="020B0604030504040204" pitchFamily="34" charset="0"/>
                <a:cs typeface="Tahoma" panose="020B0604030504040204" pitchFamily="34" charset="0"/>
              </a:rPr>
              <a:t>Mapz</a:t>
            </a:r>
            <a:endParaRPr lang="en-US" sz="2400" dirty="0">
              <a:latin typeface="Tahoma" panose="020B0604030504040204" pitchFamily="34" charset="0"/>
              <a:ea typeface="Tahoma" panose="020B0604030504040204" pitchFamily="34" charset="0"/>
              <a:cs typeface="Tahoma" panose="020B0604030504040204" pitchFamily="34" charset="0"/>
            </a:endParaRPr>
          </a:p>
          <a:p>
            <a:pPr marL="857250" lvl="2" indent="0">
              <a:buNone/>
            </a:pPr>
            <a:r>
              <a:rPr lang="en-US" sz="1800" dirty="0">
                <a:latin typeface="Tahoma"/>
                <a:ea typeface="Tahoma"/>
                <a:cs typeface="Tahoma"/>
              </a:rPr>
              <a:t>Event ➡️ Thoughts ➡️ Behaviors</a:t>
            </a:r>
            <a:br>
              <a:rPr lang="en-US" sz="1800" dirty="0">
                <a:latin typeface="Tahoma"/>
                <a:ea typeface="Tahoma"/>
                <a:cs typeface="Tahoma"/>
              </a:rPr>
            </a:br>
            <a:endParaRPr lang="en-US" sz="1800" dirty="0">
              <a:latin typeface="Tahoma"/>
              <a:ea typeface="Tahoma"/>
              <a:cs typeface="Tahoma"/>
            </a:endParaRPr>
          </a:p>
          <a:p>
            <a:pPr marL="857250" lvl="2" indent="0">
              <a:buNone/>
            </a:pPr>
            <a:r>
              <a:rPr lang="en-US" sz="1800" dirty="0">
                <a:latin typeface="Tahoma"/>
                <a:ea typeface="Tahoma"/>
                <a:cs typeface="Tahoma"/>
              </a:rPr>
              <a:t>Event ➡️ Thoughts ➡️ Feelings</a:t>
            </a:r>
          </a:p>
          <a:p>
            <a:pPr marL="857250" lvl="2" indent="0">
              <a:buNone/>
            </a:pPr>
            <a:r>
              <a:rPr lang="en-US" sz="1800" dirty="0">
                <a:latin typeface="Tahoma"/>
                <a:ea typeface="Tahoma"/>
                <a:cs typeface="Tahoma"/>
              </a:rPr>
              <a:t>Feelings 🚫 ➡️ Behaviors</a:t>
            </a:r>
            <a:endParaRPr lang="en-US" sz="1800" dirty="0">
              <a:latin typeface="Tahoma" panose="020B0604030504040204" pitchFamily="34" charset="0"/>
              <a:ea typeface="Tahoma" panose="020B0604030504040204" pitchFamily="34" charset="0"/>
              <a:cs typeface="Tahoma" panose="020B0604030504040204" pitchFamily="34" charset="0"/>
            </a:endParaRPr>
          </a:p>
          <a:p>
            <a:pPr lvl="1"/>
            <a:r>
              <a:rPr lang="en-US" sz="2400" dirty="0">
                <a:latin typeface="Tahoma" panose="020B0604030504040204" pitchFamily="34" charset="0"/>
                <a:ea typeface="Tahoma" panose="020B0604030504040204" pitchFamily="34" charset="0"/>
                <a:cs typeface="Tahoma" panose="020B0604030504040204" pitchFamily="34" charset="0"/>
              </a:rPr>
              <a:t>Counter Your Negative Thoughts With Rational Ones </a:t>
            </a:r>
          </a:p>
          <a:p>
            <a:pPr lvl="2"/>
            <a:r>
              <a:rPr lang="en-US" sz="2000" dirty="0">
                <a:latin typeface="Tahoma"/>
                <a:ea typeface="Tahoma"/>
                <a:cs typeface="Tahoma"/>
              </a:rPr>
              <a:t>Use the Questions to make the most informed choice for you</a:t>
            </a:r>
          </a:p>
          <a:p>
            <a:r>
              <a:rPr lang="en-US" sz="3200" dirty="0">
                <a:latin typeface="Tahoma"/>
                <a:ea typeface="Tahoma"/>
                <a:cs typeface="Tahoma"/>
              </a:rPr>
              <a:t>This Week:</a:t>
            </a:r>
          </a:p>
          <a:p>
            <a:pPr lvl="1"/>
            <a:r>
              <a:rPr lang="en-US" sz="2400" dirty="0">
                <a:latin typeface="Tahoma"/>
                <a:ea typeface="Tahoma"/>
                <a:cs typeface="Tahoma"/>
              </a:rPr>
              <a:t>Grief</a:t>
            </a:r>
            <a:endParaRPr lang="en-US" sz="2400" dirty="0"/>
          </a:p>
          <a:p>
            <a:pPr lvl="2"/>
            <a:r>
              <a:rPr lang="en-US" sz="2600" dirty="0">
                <a:latin typeface="Tahoma" panose="020B0604030504040204" pitchFamily="34" charset="0"/>
                <a:ea typeface="Tahoma" panose="020B0604030504040204" pitchFamily="34" charset="0"/>
                <a:cs typeface="Tahoma" panose="020B0604030504040204" pitchFamily="34" charset="0"/>
              </a:rPr>
              <a:t>What does it mean?</a:t>
            </a:r>
          </a:p>
          <a:p>
            <a:pPr lvl="2"/>
            <a:r>
              <a:rPr lang="en-US" sz="2600" dirty="0">
                <a:latin typeface="Tahoma" panose="020B0604030504040204" pitchFamily="34" charset="0"/>
                <a:ea typeface="Tahoma" panose="020B0604030504040204" pitchFamily="34" charset="0"/>
                <a:cs typeface="Tahoma" panose="020B0604030504040204" pitchFamily="34" charset="0"/>
              </a:rPr>
              <a:t>Typical Responses</a:t>
            </a:r>
          </a:p>
          <a:p>
            <a:pPr lvl="2"/>
            <a:r>
              <a:rPr lang="en-US" sz="2600" dirty="0">
                <a:latin typeface="Tahoma" panose="020B0604030504040204" pitchFamily="34" charset="0"/>
                <a:ea typeface="Tahoma" panose="020B0604030504040204" pitchFamily="34" charset="0"/>
                <a:cs typeface="Tahoma" panose="020B0604030504040204" pitchFamily="34" charset="0"/>
              </a:rPr>
              <a:t>Some Stats</a:t>
            </a:r>
          </a:p>
          <a:p>
            <a:pPr lvl="2"/>
            <a:r>
              <a:rPr lang="en-US" sz="2600" dirty="0">
                <a:latin typeface="Tahoma" panose="020B0604030504040204" pitchFamily="34" charset="0"/>
                <a:ea typeface="Tahoma" panose="020B0604030504040204" pitchFamily="34" charset="0"/>
                <a:cs typeface="Tahoma" panose="020B0604030504040204" pitchFamily="34" charset="0"/>
              </a:rPr>
              <a:t>Misinformation</a:t>
            </a:r>
          </a:p>
          <a:p>
            <a:pPr lvl="2"/>
            <a:r>
              <a:rPr lang="en-US" sz="2600" dirty="0">
                <a:latin typeface="Tahoma" panose="020B0604030504040204" pitchFamily="34" charset="0"/>
                <a:ea typeface="Tahoma" panose="020B0604030504040204" pitchFamily="34" charset="0"/>
                <a:cs typeface="Tahoma" panose="020B0604030504040204" pitchFamily="34" charset="0"/>
              </a:rPr>
              <a:t>What helps?!</a:t>
            </a:r>
          </a:p>
          <a:p>
            <a:pPr lvl="1"/>
            <a:endParaRPr lang="en-US" dirty="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a:ea typeface="Tahoma"/>
              <a:cs typeface="Tahoma"/>
            </a:endParaRPr>
          </a:p>
        </p:txBody>
      </p:sp>
      <p:pic>
        <p:nvPicPr>
          <p:cNvPr id="4" name="Picture 3">
            <a:extLst>
              <a:ext uri="{FF2B5EF4-FFF2-40B4-BE49-F238E27FC236}">
                <a16:creationId xmlns:a16="http://schemas.microsoft.com/office/drawing/2014/main" id="{8AB51E85-41F2-42B7-085F-3BEE3E0618C9}"/>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D0F974CC-B28A-8C66-EC3E-F45E3000F492}"/>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Where We Going Today??</a:t>
            </a:r>
          </a:p>
        </p:txBody>
      </p:sp>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74228-18A9-FE56-275B-B85E5547DD3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DF00D56-C96E-71DF-57F7-2442BA3F2ABE}"/>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C3949037-80C4-B5EA-5E4A-DFE39D8DF182}"/>
              </a:ext>
            </a:extLst>
          </p:cNvPr>
          <p:cNvSpPr>
            <a:spLocks noGrp="1"/>
          </p:cNvSpPr>
          <p:nvPr>
            <p:ph type="title"/>
          </p:nvPr>
        </p:nvSpPr>
        <p:spPr>
          <a:xfrm>
            <a:off x="1511560" y="367943"/>
            <a:ext cx="8949612" cy="727788"/>
          </a:xfrm>
        </p:spPr>
        <p:txBody>
          <a:bodyPr>
            <a:normAutofit/>
          </a:bodyPr>
          <a:lstStyle/>
          <a:p>
            <a:r>
              <a:rPr lang="en-US" sz="3600" dirty="0">
                <a:solidFill>
                  <a:schemeClr val="tx1"/>
                </a:solidFill>
              </a:rPr>
              <a:t>Huh?!?</a:t>
            </a:r>
            <a:endParaRPr lang="en-US" dirty="0">
              <a:solidFill>
                <a:schemeClr val="tx1"/>
              </a:solidFill>
            </a:endParaRPr>
          </a:p>
        </p:txBody>
      </p:sp>
      <p:sp>
        <p:nvSpPr>
          <p:cNvPr id="20" name="Content Placeholder 2">
            <a:extLst>
              <a:ext uri="{FF2B5EF4-FFF2-40B4-BE49-F238E27FC236}">
                <a16:creationId xmlns:a16="http://schemas.microsoft.com/office/drawing/2014/main" id="{0B4D7664-40AB-BBC9-A412-189238389793}"/>
              </a:ext>
            </a:extLst>
          </p:cNvPr>
          <p:cNvSpPr>
            <a:spLocks noGrp="1"/>
          </p:cNvSpPr>
          <p:nvPr>
            <p:ph idx="1"/>
          </p:nvPr>
        </p:nvSpPr>
        <p:spPr>
          <a:xfrm>
            <a:off x="678237" y="1397730"/>
            <a:ext cx="10972800" cy="5365371"/>
          </a:xfrm>
        </p:spPr>
        <p:txBody>
          <a:bodyPr>
            <a:normAutofit/>
          </a:bodyPr>
          <a:lstStyle/>
          <a:p>
            <a:r>
              <a:rPr lang="en-US" sz="3200" dirty="0">
                <a:latin typeface="Tahoma" panose="020B0604030504040204" pitchFamily="34" charset="0"/>
                <a:ea typeface="Tahoma" panose="020B0604030504040204" pitchFamily="34" charset="0"/>
                <a:cs typeface="Tahoma" panose="020B0604030504040204" pitchFamily="34" charset="0"/>
              </a:rPr>
              <a:t>What is Grief?</a:t>
            </a:r>
          </a:p>
          <a:p>
            <a:pPr lvl="1">
              <a:lnSpc>
                <a:spcPct val="150000"/>
              </a:lnSpc>
            </a:pPr>
            <a:r>
              <a:rPr lang="en-US" sz="2400" dirty="0">
                <a:latin typeface="Tahoma" panose="020B0604030504040204" pitchFamily="34" charset="0"/>
                <a:ea typeface="Tahoma" panose="020B0604030504040204" pitchFamily="34" charset="0"/>
                <a:cs typeface="Tahoma" panose="020B0604030504040204" pitchFamily="34" charset="0"/>
              </a:rPr>
              <a:t>A </a:t>
            </a:r>
            <a:r>
              <a:rPr lang="en-US" sz="2400" b="1" u="sng" dirty="0">
                <a:latin typeface="Tahoma" panose="020B0604030504040204" pitchFamily="34" charset="0"/>
                <a:ea typeface="Tahoma" panose="020B0604030504040204" pitchFamily="34" charset="0"/>
                <a:cs typeface="Tahoma" panose="020B0604030504040204" pitchFamily="34" charset="0"/>
              </a:rPr>
              <a:t>natural </a:t>
            </a:r>
            <a:r>
              <a:rPr lang="en-US" sz="2400" dirty="0">
                <a:latin typeface="Tahoma" panose="020B0604030504040204" pitchFamily="34" charset="0"/>
                <a:ea typeface="Tahoma" panose="020B0604030504040204" pitchFamily="34" charset="0"/>
                <a:cs typeface="Tahoma" panose="020B0604030504040204" pitchFamily="34" charset="0"/>
              </a:rPr>
              <a:t>reaction to </a:t>
            </a:r>
            <a:r>
              <a:rPr lang="en-US" sz="2400" i="1" dirty="0">
                <a:latin typeface="Tahoma" panose="020B0604030504040204" pitchFamily="34" charset="0"/>
                <a:ea typeface="Tahoma" panose="020B0604030504040204" pitchFamily="34" charset="0"/>
                <a:cs typeface="Tahoma" panose="020B0604030504040204" pitchFamily="34" charset="0"/>
              </a:rPr>
              <a:t>significant emotional loss </a:t>
            </a:r>
            <a:r>
              <a:rPr lang="en-US" sz="2400" dirty="0">
                <a:latin typeface="Tahoma" panose="020B0604030504040204" pitchFamily="34" charset="0"/>
                <a:ea typeface="Tahoma" panose="020B0604030504040204" pitchFamily="34" charset="0"/>
                <a:cs typeface="Tahoma" panose="020B0604030504040204" pitchFamily="34" charset="0"/>
              </a:rPr>
              <a:t>of any kind.</a:t>
            </a:r>
          </a:p>
          <a:p>
            <a:pPr lvl="1">
              <a:lnSpc>
                <a:spcPct val="150000"/>
              </a:lnSpc>
            </a:pPr>
            <a:r>
              <a:rPr lang="en-US" sz="2400" dirty="0">
                <a:latin typeface="Tahoma" panose="020B0604030504040204" pitchFamily="34" charset="0"/>
                <a:ea typeface="Tahoma" panose="020B0604030504040204" pitchFamily="34" charset="0"/>
                <a:cs typeface="Tahoma" panose="020B0604030504040204" pitchFamily="34" charset="0"/>
              </a:rPr>
              <a:t>The </a:t>
            </a:r>
            <a:r>
              <a:rPr lang="en-US" sz="2400" b="1" u="sng" dirty="0">
                <a:latin typeface="Tahoma" panose="020B0604030504040204" pitchFamily="34" charset="0"/>
                <a:ea typeface="Tahoma" panose="020B0604030504040204" pitchFamily="34" charset="0"/>
                <a:cs typeface="Tahoma" panose="020B0604030504040204" pitchFamily="34" charset="0"/>
              </a:rPr>
              <a:t>conflicting feelings </a:t>
            </a:r>
            <a:r>
              <a:rPr lang="en-US" sz="2400" dirty="0">
                <a:latin typeface="Tahoma" panose="020B0604030504040204" pitchFamily="34" charset="0"/>
                <a:ea typeface="Tahoma" panose="020B0604030504040204" pitchFamily="34" charset="0"/>
                <a:cs typeface="Tahoma" panose="020B0604030504040204" pitchFamily="34" charset="0"/>
              </a:rPr>
              <a:t>caused by the </a:t>
            </a:r>
            <a:r>
              <a:rPr lang="en-US" sz="2400" i="1" dirty="0">
                <a:latin typeface="Tahoma" panose="020B0604030504040204" pitchFamily="34" charset="0"/>
                <a:ea typeface="Tahoma" panose="020B0604030504040204" pitchFamily="34" charset="0"/>
                <a:cs typeface="Tahoma" panose="020B0604030504040204" pitchFamily="34" charset="0"/>
              </a:rPr>
              <a:t>end of</a:t>
            </a:r>
            <a:r>
              <a:rPr lang="en-US" sz="2400" dirty="0">
                <a:latin typeface="Tahoma" panose="020B0604030504040204" pitchFamily="34" charset="0"/>
                <a:ea typeface="Tahoma" panose="020B0604030504040204" pitchFamily="34" charset="0"/>
                <a:cs typeface="Tahoma" panose="020B0604030504040204" pitchFamily="34" charset="0"/>
              </a:rPr>
              <a:t>, or </a:t>
            </a:r>
            <a:r>
              <a:rPr lang="en-US" sz="2400" i="1" dirty="0">
                <a:latin typeface="Tahoma" panose="020B0604030504040204" pitchFamily="34" charset="0"/>
                <a:ea typeface="Tahoma" panose="020B0604030504040204" pitchFamily="34" charset="0"/>
                <a:cs typeface="Tahoma" panose="020B0604030504040204" pitchFamily="34" charset="0"/>
              </a:rPr>
              <a:t>change in</a:t>
            </a:r>
            <a:r>
              <a:rPr lang="en-US" sz="2400" dirty="0">
                <a:latin typeface="Tahoma" panose="020B0604030504040204" pitchFamily="34" charset="0"/>
                <a:ea typeface="Tahoma" panose="020B0604030504040204" pitchFamily="34" charset="0"/>
                <a:cs typeface="Tahoma" panose="020B0604030504040204" pitchFamily="34" charset="0"/>
              </a:rPr>
              <a:t>, a familiar pattern of behavior.</a:t>
            </a:r>
          </a:p>
          <a:p>
            <a:pPr lvl="1">
              <a:lnSpc>
                <a:spcPct val="150000"/>
              </a:lnSpc>
            </a:pPr>
            <a:r>
              <a:rPr lang="en-US" sz="2400" dirty="0">
                <a:latin typeface="Tahoma" panose="020B0604030504040204" pitchFamily="34" charset="0"/>
                <a:ea typeface="Tahoma" panose="020B0604030504040204" pitchFamily="34" charset="0"/>
                <a:cs typeface="Tahoma" panose="020B0604030504040204" pitchFamily="34" charset="0"/>
              </a:rPr>
              <a:t>The </a:t>
            </a:r>
            <a:r>
              <a:rPr lang="en-US" sz="2400" b="1" u="sng" dirty="0">
                <a:latin typeface="Tahoma" panose="020B0604030504040204" pitchFamily="34" charset="0"/>
                <a:ea typeface="Tahoma" panose="020B0604030504040204" pitchFamily="34" charset="0"/>
                <a:cs typeface="Tahoma" panose="020B0604030504040204" pitchFamily="34" charset="0"/>
              </a:rPr>
              <a:t>feeling of reaching out </a:t>
            </a:r>
            <a:r>
              <a:rPr lang="en-US" sz="2400" dirty="0">
                <a:latin typeface="Tahoma" panose="020B0604030504040204" pitchFamily="34" charset="0"/>
                <a:ea typeface="Tahoma" panose="020B0604030504040204" pitchFamily="34" charset="0"/>
                <a:cs typeface="Tahoma" panose="020B0604030504040204" pitchFamily="34" charset="0"/>
              </a:rPr>
              <a:t>for </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someone who has always been there, </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only to find when you need them again, </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they are </a:t>
            </a:r>
            <a:r>
              <a:rPr lang="en-US" sz="2400" b="1" u="sng" dirty="0">
                <a:latin typeface="Tahoma" panose="020B0604030504040204" pitchFamily="34" charset="0"/>
                <a:ea typeface="Tahoma" panose="020B0604030504040204" pitchFamily="34" charset="0"/>
                <a:cs typeface="Tahoma" panose="020B0604030504040204" pitchFamily="34" charset="0"/>
              </a:rPr>
              <a:t>no longer there</a:t>
            </a:r>
            <a:r>
              <a:rPr lang="en-US" sz="2400" dirty="0">
                <a:latin typeface="Tahoma" panose="020B0604030504040204" pitchFamily="34" charset="0"/>
                <a:ea typeface="Tahoma" panose="020B0604030504040204" pitchFamily="34" charset="0"/>
                <a:cs typeface="Tahoma" panose="020B0604030504040204" pitchFamily="34" charset="0"/>
              </a:rPr>
              <a:t>.</a:t>
            </a:r>
          </a:p>
        </p:txBody>
      </p:sp>
      <p:pic>
        <p:nvPicPr>
          <p:cNvPr id="2" name="Picture 2" descr="Dealing with Grief">
            <a:extLst>
              <a:ext uri="{FF2B5EF4-FFF2-40B4-BE49-F238E27FC236}">
                <a16:creationId xmlns:a16="http://schemas.microsoft.com/office/drawing/2014/main" id="{67D95529-9F45-0FA3-34AF-A7791DFC2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535" y="3606283"/>
            <a:ext cx="4509246" cy="29028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7056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D0155-828A-8024-F357-7B9E447B5A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240243B-EADD-526B-3443-AE9D1E7A1F6C}"/>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919D3BB5-D73F-89C8-4F1B-4A4821F80D06}"/>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Respond &amp; Types??</a:t>
            </a:r>
          </a:p>
        </p:txBody>
      </p:sp>
      <p:sp>
        <p:nvSpPr>
          <p:cNvPr id="20" name="Content Placeholder 2">
            <a:extLst>
              <a:ext uri="{FF2B5EF4-FFF2-40B4-BE49-F238E27FC236}">
                <a16:creationId xmlns:a16="http://schemas.microsoft.com/office/drawing/2014/main" id="{41C4B4A6-85E4-27EC-AFE2-040EC87C1FAF}"/>
              </a:ext>
            </a:extLst>
          </p:cNvPr>
          <p:cNvSpPr>
            <a:spLocks noGrp="1"/>
          </p:cNvSpPr>
          <p:nvPr>
            <p:ph idx="1"/>
          </p:nvPr>
        </p:nvSpPr>
        <p:spPr>
          <a:xfrm>
            <a:off x="678237" y="1397730"/>
            <a:ext cx="10972800" cy="5365371"/>
          </a:xfrm>
        </p:spPr>
        <p:txBody>
          <a:bodyPr>
            <a:normAutofit fontScale="55000" lnSpcReduction="20000"/>
          </a:bodyPr>
          <a:lstStyle/>
          <a:p>
            <a:pPr marL="400050"/>
            <a:r>
              <a:rPr lang="en-US" sz="4000" dirty="0">
                <a:latin typeface="Tahoma" panose="020B0604030504040204" pitchFamily="34" charset="0"/>
                <a:ea typeface="Tahoma" panose="020B0604030504040204" pitchFamily="34" charset="0"/>
                <a:cs typeface="Tahoma" panose="020B0604030504040204" pitchFamily="34" charset="0"/>
              </a:rPr>
              <a:t>Typical Responses (griever)</a:t>
            </a:r>
          </a:p>
          <a:p>
            <a:pPr marL="514350" indent="-457200"/>
            <a:endParaRPr lang="en-US" sz="2800"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400050"/>
            <a:r>
              <a:rPr lang="en-US" sz="4000" dirty="0">
                <a:latin typeface="Tahoma" panose="020B0604030504040204" pitchFamily="34" charset="0"/>
                <a:ea typeface="Tahoma" panose="020B0604030504040204" pitchFamily="34" charset="0"/>
                <a:cs typeface="Tahoma" panose="020B0604030504040204" pitchFamily="34" charset="0"/>
              </a:rPr>
              <a:t>43 Losses Considered Grief</a:t>
            </a: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 indent="0">
              <a:buNone/>
            </a:pPr>
            <a:br>
              <a:rPr lang="en-US" sz="2800" dirty="0">
                <a:latin typeface="Tahoma" panose="020B0604030504040204" pitchFamily="34" charset="0"/>
                <a:ea typeface="Tahoma" panose="020B0604030504040204" pitchFamily="34" charset="0"/>
                <a:cs typeface="Tahoma" panose="020B0604030504040204" pitchFamily="34" charset="0"/>
              </a:rPr>
            </a:br>
            <a:endParaRPr lang="en-US" sz="2800" dirty="0">
              <a:latin typeface="Tahoma" panose="020B0604030504040204" pitchFamily="34" charset="0"/>
              <a:ea typeface="Tahoma" panose="020B0604030504040204" pitchFamily="34" charset="0"/>
              <a:cs typeface="Tahoma" panose="020B0604030504040204" pitchFamily="34" charset="0"/>
            </a:endParaRPr>
          </a:p>
          <a:p>
            <a:pPr marL="400050"/>
            <a:r>
              <a:rPr lang="en-US" sz="4000" dirty="0">
                <a:latin typeface="Tahoma" panose="020B0604030504040204" pitchFamily="34" charset="0"/>
                <a:ea typeface="Tahoma" panose="020B0604030504040204" pitchFamily="34" charset="0"/>
                <a:cs typeface="Tahoma" panose="020B0604030504040204" pitchFamily="34" charset="0"/>
              </a:rPr>
              <a:t>It’s unique to each person. </a:t>
            </a:r>
            <a:r>
              <a:rPr lang="en-US" sz="4000" b="1" dirty="0">
                <a:latin typeface="Tahoma" panose="020B0604030504040204" pitchFamily="34" charset="0"/>
                <a:ea typeface="Tahoma" panose="020B0604030504040204" pitchFamily="34" charset="0"/>
                <a:cs typeface="Tahoma" panose="020B0604030504040204" pitchFamily="34" charset="0"/>
              </a:rPr>
              <a:t>NO Stages of Grief</a:t>
            </a:r>
            <a:r>
              <a:rPr lang="en-US" sz="4000" dirty="0">
                <a:latin typeface="Tahoma" panose="020B0604030504040204" pitchFamily="34" charset="0"/>
                <a:ea typeface="Tahoma" panose="020B0604030504040204" pitchFamily="34" charset="0"/>
                <a:cs typeface="Tahoma" panose="020B0604030504040204" pitchFamily="34" charset="0"/>
              </a:rPr>
              <a:t>! Those are referring to death and dying</a:t>
            </a:r>
          </a:p>
          <a:p>
            <a:pPr marL="400050"/>
            <a:r>
              <a:rPr lang="en-US" sz="4000" dirty="0">
                <a:latin typeface="Tahoma" panose="020B0604030504040204" pitchFamily="34" charset="0"/>
                <a:ea typeface="Tahoma" panose="020B0604030504040204" pitchFamily="34" charset="0"/>
                <a:cs typeface="Tahoma" panose="020B0604030504040204" pitchFamily="34" charset="0"/>
              </a:rPr>
              <a:t>Mislabeled as ADHD, Depression or PTSD, to name a few</a:t>
            </a:r>
          </a:p>
        </p:txBody>
      </p:sp>
      <p:graphicFrame>
        <p:nvGraphicFramePr>
          <p:cNvPr id="2" name="Table 1">
            <a:extLst>
              <a:ext uri="{FF2B5EF4-FFF2-40B4-BE49-F238E27FC236}">
                <a16:creationId xmlns:a16="http://schemas.microsoft.com/office/drawing/2014/main" id="{5AB223E1-0A3C-6B78-A56F-12BE08CC5439}"/>
              </a:ext>
            </a:extLst>
          </p:cNvPr>
          <p:cNvGraphicFramePr>
            <a:graphicFrameLocks noGrp="1"/>
          </p:cNvGraphicFramePr>
          <p:nvPr>
            <p:extLst>
              <p:ext uri="{D42A27DB-BD31-4B8C-83A1-F6EECF244321}">
                <p14:modId xmlns:p14="http://schemas.microsoft.com/office/powerpoint/2010/main" val="2963204094"/>
              </p:ext>
            </p:extLst>
          </p:nvPr>
        </p:nvGraphicFramePr>
        <p:xfrm>
          <a:off x="1240921" y="1851714"/>
          <a:ext cx="8128000" cy="1112520"/>
        </p:xfrm>
        <a:graphic>
          <a:graphicData uri="http://schemas.openxmlformats.org/drawingml/2006/table">
            <a:tbl>
              <a:tblPr firstRow="1" bandRow="1">
                <a:tableStyleId>{8799B23B-EC83-4686-B30A-512413B5E67A}</a:tableStyleId>
              </a:tblPr>
              <a:tblGrid>
                <a:gridCol w="4064000">
                  <a:extLst>
                    <a:ext uri="{9D8B030D-6E8A-4147-A177-3AD203B41FA5}">
                      <a16:colId xmlns:a16="http://schemas.microsoft.com/office/drawing/2014/main" val="3324362241"/>
                    </a:ext>
                  </a:extLst>
                </a:gridCol>
                <a:gridCol w="4064000">
                  <a:extLst>
                    <a:ext uri="{9D8B030D-6E8A-4147-A177-3AD203B41FA5}">
                      <a16:colId xmlns:a16="http://schemas.microsoft.com/office/drawing/2014/main" val="4199261445"/>
                    </a:ext>
                  </a:extLst>
                </a:gridCol>
              </a:tblGrid>
              <a:tr h="370840">
                <a:tc>
                  <a:txBody>
                    <a:bodyPr/>
                    <a:lstStyle/>
                    <a:p>
                      <a:pPr marL="514350" indent="-457200"/>
                      <a:r>
                        <a:rPr lang="en-US" sz="1800" b="0" i="0" u="none" strike="noStrike" kern="1200" baseline="0" dirty="0">
                          <a:solidFill>
                            <a:schemeClr val="tx1"/>
                          </a:solidFill>
                          <a:latin typeface="Tahoma"/>
                          <a:ea typeface="+mn-ea"/>
                          <a:cs typeface="+mn-cs"/>
                        </a:rPr>
                        <a:t>Reduced Concentration</a:t>
                      </a:r>
                    </a:p>
                  </a:txBody>
                  <a:tcPr/>
                </a:tc>
                <a:tc>
                  <a:txBody>
                    <a:bodyPr/>
                    <a:lstStyle/>
                    <a:p>
                      <a:pPr marL="514350" indent="-457200"/>
                      <a:r>
                        <a:rPr lang="en-US" sz="1800" b="0" i="0" u="none" strike="noStrike" kern="1200" baseline="0" dirty="0">
                          <a:solidFill>
                            <a:schemeClr val="tx1"/>
                          </a:solidFill>
                          <a:latin typeface="Tahoma"/>
                          <a:ea typeface="+mn-ea"/>
                          <a:cs typeface="+mn-cs"/>
                        </a:rPr>
                        <a:t>Numb (not an actual feeling)</a:t>
                      </a:r>
                    </a:p>
                  </a:txBody>
                  <a:tcPr/>
                </a:tc>
                <a:extLst>
                  <a:ext uri="{0D108BD9-81ED-4DB2-BD59-A6C34878D82A}">
                    <a16:rowId xmlns:a16="http://schemas.microsoft.com/office/drawing/2014/main" val="1562279482"/>
                  </a:ext>
                </a:extLst>
              </a:tr>
              <a:tr h="370840">
                <a:tc>
                  <a:txBody>
                    <a:bodyPr/>
                    <a:lstStyle/>
                    <a:p>
                      <a:pPr marL="514350" indent="-457200"/>
                      <a:r>
                        <a:rPr lang="en-US" sz="1800" b="0" dirty="0">
                          <a:latin typeface="Tahoma" panose="020B0604030504040204" pitchFamily="34" charset="0"/>
                          <a:ea typeface="Tahoma" panose="020B0604030504040204" pitchFamily="34" charset="0"/>
                          <a:cs typeface="Tahoma" panose="020B0604030504040204" pitchFamily="34" charset="0"/>
                        </a:rPr>
                        <a:t>Sleeping issues</a:t>
                      </a:r>
                    </a:p>
                  </a:txBody>
                  <a:tcPr/>
                </a:tc>
                <a:tc>
                  <a:txBody>
                    <a:bodyPr/>
                    <a:lstStyle/>
                    <a:p>
                      <a:pPr marL="514350" indent="-457200"/>
                      <a:r>
                        <a:rPr lang="en-US" sz="1800" b="0" dirty="0">
                          <a:latin typeface="Tahoma" panose="020B0604030504040204" pitchFamily="34" charset="0"/>
                          <a:ea typeface="Tahoma" panose="020B0604030504040204" pitchFamily="34" charset="0"/>
                          <a:cs typeface="Tahoma" panose="020B0604030504040204" pitchFamily="34" charset="0"/>
                        </a:rPr>
                        <a:t>Eating issues</a:t>
                      </a:r>
                    </a:p>
                  </a:txBody>
                  <a:tcPr/>
                </a:tc>
                <a:extLst>
                  <a:ext uri="{0D108BD9-81ED-4DB2-BD59-A6C34878D82A}">
                    <a16:rowId xmlns:a16="http://schemas.microsoft.com/office/drawing/2014/main" val="29242120"/>
                  </a:ext>
                </a:extLst>
              </a:tr>
              <a:tr h="370840">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Roller Coaster of Emotions</a:t>
                      </a:r>
                      <a:endParaRPr lang="en-US" dirty="0"/>
                    </a:p>
                  </a:txBody>
                  <a:tcPr/>
                </a:tc>
                <a:tc>
                  <a:txBody>
                    <a:bodyPr/>
                    <a:lstStyle/>
                    <a:p>
                      <a:endParaRPr lang="en-US" dirty="0"/>
                    </a:p>
                  </a:txBody>
                  <a:tcPr/>
                </a:tc>
                <a:extLst>
                  <a:ext uri="{0D108BD9-81ED-4DB2-BD59-A6C34878D82A}">
                    <a16:rowId xmlns:a16="http://schemas.microsoft.com/office/drawing/2014/main" val="3256227577"/>
                  </a:ext>
                </a:extLst>
              </a:tr>
            </a:tbl>
          </a:graphicData>
        </a:graphic>
      </p:graphicFrame>
      <p:graphicFrame>
        <p:nvGraphicFramePr>
          <p:cNvPr id="5" name="Table 4">
            <a:extLst>
              <a:ext uri="{FF2B5EF4-FFF2-40B4-BE49-F238E27FC236}">
                <a16:creationId xmlns:a16="http://schemas.microsoft.com/office/drawing/2014/main" id="{3C5BB3F3-5FF0-40EC-02B2-BF5DB18701C2}"/>
              </a:ext>
            </a:extLst>
          </p:cNvPr>
          <p:cNvGraphicFramePr>
            <a:graphicFrameLocks noGrp="1"/>
          </p:cNvGraphicFramePr>
          <p:nvPr>
            <p:extLst>
              <p:ext uri="{D42A27DB-BD31-4B8C-83A1-F6EECF244321}">
                <p14:modId xmlns:p14="http://schemas.microsoft.com/office/powerpoint/2010/main" val="559871578"/>
              </p:ext>
            </p:extLst>
          </p:nvPr>
        </p:nvGraphicFramePr>
        <p:xfrm>
          <a:off x="1240921" y="3360224"/>
          <a:ext cx="8127999" cy="1483360"/>
        </p:xfrm>
        <a:graphic>
          <a:graphicData uri="http://schemas.openxmlformats.org/drawingml/2006/table">
            <a:tbl>
              <a:tblPr firstRow="1" bandRow="1">
                <a:tableStyleId>{8799B23B-EC83-4686-B30A-512413B5E67A}</a:tableStyleId>
              </a:tblPr>
              <a:tblGrid>
                <a:gridCol w="1884834">
                  <a:extLst>
                    <a:ext uri="{9D8B030D-6E8A-4147-A177-3AD203B41FA5}">
                      <a16:colId xmlns:a16="http://schemas.microsoft.com/office/drawing/2014/main" val="4010852461"/>
                    </a:ext>
                  </a:extLst>
                </a:gridCol>
                <a:gridCol w="3533832">
                  <a:extLst>
                    <a:ext uri="{9D8B030D-6E8A-4147-A177-3AD203B41FA5}">
                      <a16:colId xmlns:a16="http://schemas.microsoft.com/office/drawing/2014/main" val="1144930355"/>
                    </a:ext>
                  </a:extLst>
                </a:gridCol>
                <a:gridCol w="2709333">
                  <a:extLst>
                    <a:ext uri="{9D8B030D-6E8A-4147-A177-3AD203B41FA5}">
                      <a16:colId xmlns:a16="http://schemas.microsoft.com/office/drawing/2014/main" val="2813351372"/>
                    </a:ext>
                  </a:extLst>
                </a:gridCol>
              </a:tblGrid>
              <a:tr h="370840">
                <a:tc>
                  <a:txBody>
                    <a:bodyPr/>
                    <a:lstStyle/>
                    <a:p>
                      <a:r>
                        <a:rPr lang="en-US" sz="1800" b="0" i="0" u="none" strike="noStrike" kern="1200" baseline="0" dirty="0">
                          <a:solidFill>
                            <a:schemeClr val="tx1"/>
                          </a:solidFill>
                          <a:latin typeface="Tahoma"/>
                          <a:ea typeface="+mn-ea"/>
                          <a:cs typeface="+mn-cs"/>
                        </a:rPr>
                        <a:t>Death</a:t>
                      </a:r>
                    </a:p>
                  </a:txBody>
                  <a:tcPr/>
                </a:tc>
                <a:tc>
                  <a:txBody>
                    <a:bodyPr/>
                    <a:lstStyle/>
                    <a:p>
                      <a:r>
                        <a:rPr lang="en-US" sz="1800" b="0" i="0" u="none" strike="noStrike" kern="1200" baseline="0" dirty="0">
                          <a:solidFill>
                            <a:schemeClr val="tx1"/>
                          </a:solidFill>
                          <a:latin typeface="Tahoma"/>
                          <a:ea typeface="+mn-ea"/>
                          <a:cs typeface="+mn-cs"/>
                        </a:rPr>
                        <a:t>Divorce</a:t>
                      </a:r>
                    </a:p>
                  </a:txBody>
                  <a:tcPr/>
                </a:tc>
                <a:tc>
                  <a:txBody>
                    <a:bodyPr/>
                    <a:lstStyle/>
                    <a:p>
                      <a:r>
                        <a:rPr lang="en-US" sz="1800" b="0" i="0" u="none" strike="noStrike" kern="1200" baseline="0" dirty="0">
                          <a:solidFill>
                            <a:schemeClr val="tx1"/>
                          </a:solidFill>
                          <a:latin typeface="Tahoma"/>
                          <a:ea typeface="+mn-ea"/>
                          <a:cs typeface="+mn-cs"/>
                        </a:rPr>
                        <a:t>Retirement</a:t>
                      </a:r>
                    </a:p>
                  </a:txBody>
                  <a:tcPr/>
                </a:tc>
                <a:extLst>
                  <a:ext uri="{0D108BD9-81ED-4DB2-BD59-A6C34878D82A}">
                    <a16:rowId xmlns:a16="http://schemas.microsoft.com/office/drawing/2014/main" val="2525985267"/>
                  </a:ext>
                </a:extLst>
              </a:tr>
              <a:tr h="370840">
                <a:tc>
                  <a:txBody>
                    <a:bodyPr/>
                    <a:lstStyle/>
                    <a:p>
                      <a:r>
                        <a:rPr lang="en-US" sz="1800" b="0" i="0" u="none" strike="noStrike" kern="1200" baseline="0" dirty="0">
                          <a:solidFill>
                            <a:schemeClr val="tx1"/>
                          </a:solidFill>
                          <a:latin typeface="Tahoma"/>
                          <a:ea typeface="+mn-ea"/>
                          <a:cs typeface="+mn-cs"/>
                        </a:rPr>
                        <a:t>Moving</a:t>
                      </a:r>
                    </a:p>
                  </a:txBody>
                  <a:tcPr/>
                </a:tc>
                <a:tc>
                  <a:txBody>
                    <a:bodyPr/>
                    <a:lstStyle/>
                    <a:p>
                      <a:r>
                        <a:rPr lang="en-US" sz="1800" b="0" i="0" u="none" strike="noStrike" kern="1200" baseline="0" dirty="0">
                          <a:solidFill>
                            <a:schemeClr val="tx1"/>
                          </a:solidFill>
                          <a:latin typeface="Tahoma"/>
                          <a:ea typeface="+mn-ea"/>
                          <a:cs typeface="+mn-cs"/>
                        </a:rPr>
                        <a:t>Pet loss</a:t>
                      </a:r>
                    </a:p>
                  </a:txBody>
                  <a:tcPr/>
                </a:tc>
                <a:tc>
                  <a:txBody>
                    <a:bodyPr/>
                    <a:lstStyle/>
                    <a:p>
                      <a:r>
                        <a:rPr lang="en-US" sz="1800" b="0" i="0" u="none" strike="noStrike" kern="1200" baseline="0" dirty="0">
                          <a:solidFill>
                            <a:schemeClr val="tx1"/>
                          </a:solidFill>
                          <a:latin typeface="Tahoma"/>
                          <a:ea typeface="+mn-ea"/>
                          <a:cs typeface="+mn-cs"/>
                        </a:rPr>
                        <a:t>Loss of health</a:t>
                      </a:r>
                      <a:endParaRPr lang="en-US">
                        <a:latin typeface="Tahoma"/>
                      </a:endParaRPr>
                    </a:p>
                  </a:txBody>
                  <a:tcPr/>
                </a:tc>
                <a:extLst>
                  <a:ext uri="{0D108BD9-81ED-4DB2-BD59-A6C34878D82A}">
                    <a16:rowId xmlns:a16="http://schemas.microsoft.com/office/drawing/2014/main" val="934894257"/>
                  </a:ext>
                </a:extLst>
              </a:tr>
              <a:tr h="370840">
                <a:tc>
                  <a:txBody>
                    <a:bodyPr/>
                    <a:lstStyle/>
                    <a:p>
                      <a:r>
                        <a:rPr lang="en-US" sz="1800" b="0" i="0" u="none" strike="noStrike" kern="1200" baseline="0" dirty="0">
                          <a:solidFill>
                            <a:schemeClr val="tx1"/>
                          </a:solidFill>
                          <a:latin typeface="Tahoma"/>
                          <a:ea typeface="+mn-ea"/>
                          <a:cs typeface="+mn-cs"/>
                        </a:rPr>
                        <a:t>Legal Problems</a:t>
                      </a:r>
                    </a:p>
                  </a:txBody>
                  <a:tcPr/>
                </a:tc>
                <a:tc>
                  <a:txBody>
                    <a:bodyPr/>
                    <a:lstStyle/>
                    <a:p>
                      <a:r>
                        <a:rPr lang="en-US" sz="1800" b="0" i="0" u="none" strike="noStrike" kern="1200" baseline="0" dirty="0">
                          <a:solidFill>
                            <a:schemeClr val="tx1"/>
                          </a:solidFill>
                          <a:latin typeface="Tahoma"/>
                          <a:ea typeface="+mn-ea"/>
                          <a:cs typeface="+mn-cs"/>
                        </a:rPr>
                        <a:t>Empty Nest</a:t>
                      </a:r>
                    </a:p>
                  </a:txBody>
                  <a:tcPr/>
                </a:tc>
                <a:tc>
                  <a:txBody>
                    <a:bodyPr/>
                    <a:lstStyle/>
                    <a:p>
                      <a:r>
                        <a:rPr lang="en-US" sz="1800" b="0" i="0" u="none" strike="noStrike" kern="1200" baseline="0" dirty="0">
                          <a:solidFill>
                            <a:schemeClr val="tx1"/>
                          </a:solidFill>
                          <a:latin typeface="Tahoma"/>
                          <a:ea typeface="+mn-ea"/>
                          <a:cs typeface="+mn-cs"/>
                        </a:rPr>
                        <a:t>End of Addiction</a:t>
                      </a:r>
                    </a:p>
                  </a:txBody>
                  <a:tcPr/>
                </a:tc>
                <a:extLst>
                  <a:ext uri="{0D108BD9-81ED-4DB2-BD59-A6C34878D82A}">
                    <a16:rowId xmlns:a16="http://schemas.microsoft.com/office/drawing/2014/main" val="9630627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Tahoma"/>
                          <a:ea typeface="+mn-ea"/>
                          <a:cs typeface="+mn-cs"/>
                        </a:rPr>
                        <a:t>Financial change</a:t>
                      </a:r>
                    </a:p>
                  </a:txBody>
                  <a:tcPr/>
                </a:tc>
                <a:tc>
                  <a:txBody>
                    <a:bodyPr/>
                    <a:lstStyle/>
                    <a:p>
                      <a:r>
                        <a:rPr lang="en-US" sz="1800" b="0" i="0" u="none" strike="noStrike" kern="1200" baseline="0" dirty="0">
                          <a:solidFill>
                            <a:schemeClr val="tx1"/>
                          </a:solidFill>
                          <a:latin typeface="Tahoma"/>
                          <a:ea typeface="+mn-ea"/>
                          <a:cs typeface="+mn-cs"/>
                        </a:rPr>
                        <a:t>Increase or decrease in wealth</a:t>
                      </a:r>
                      <a:endParaRPr lang="en-US" dirty="0">
                        <a:latin typeface="Tahom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Tahoma"/>
                          <a:ea typeface="+mn-ea"/>
                          <a:cs typeface="+mn-cs"/>
                        </a:rPr>
                        <a:t>Starting School</a:t>
                      </a:r>
                      <a:endParaRPr lang="en-US" dirty="0">
                        <a:latin typeface="Tahoma"/>
                      </a:endParaRPr>
                    </a:p>
                  </a:txBody>
                  <a:tcPr/>
                </a:tc>
                <a:extLst>
                  <a:ext uri="{0D108BD9-81ED-4DB2-BD59-A6C34878D82A}">
                    <a16:rowId xmlns:a16="http://schemas.microsoft.com/office/drawing/2014/main" val="2986580242"/>
                  </a:ext>
                </a:extLst>
              </a:tr>
            </a:tbl>
          </a:graphicData>
        </a:graphic>
      </p:graphicFrame>
      <p:graphicFrame>
        <p:nvGraphicFramePr>
          <p:cNvPr id="7" name="Table 6">
            <a:extLst>
              <a:ext uri="{FF2B5EF4-FFF2-40B4-BE49-F238E27FC236}">
                <a16:creationId xmlns:a16="http://schemas.microsoft.com/office/drawing/2014/main" id="{E79696B9-20AA-C12F-9C65-047871555F82}"/>
              </a:ext>
            </a:extLst>
          </p:cNvPr>
          <p:cNvGraphicFramePr>
            <a:graphicFrameLocks noGrp="1"/>
          </p:cNvGraphicFramePr>
          <p:nvPr>
            <p:extLst>
              <p:ext uri="{D42A27DB-BD31-4B8C-83A1-F6EECF244321}">
                <p14:modId xmlns:p14="http://schemas.microsoft.com/office/powerpoint/2010/main" val="3353939442"/>
              </p:ext>
            </p:extLst>
          </p:nvPr>
        </p:nvGraphicFramePr>
        <p:xfrm>
          <a:off x="1240918" y="4850072"/>
          <a:ext cx="8128002" cy="370840"/>
        </p:xfrm>
        <a:graphic>
          <a:graphicData uri="http://schemas.openxmlformats.org/drawingml/2006/table">
            <a:tbl>
              <a:tblPr firstRow="1" bandRow="1">
                <a:tableStyleId>{8799B23B-EC83-4686-B30A-512413B5E67A}</a:tableStyleId>
              </a:tblPr>
              <a:tblGrid>
                <a:gridCol w="1354667">
                  <a:extLst>
                    <a:ext uri="{9D8B030D-6E8A-4147-A177-3AD203B41FA5}">
                      <a16:colId xmlns:a16="http://schemas.microsoft.com/office/drawing/2014/main" val="3476519909"/>
                    </a:ext>
                  </a:extLst>
                </a:gridCol>
                <a:gridCol w="1354667">
                  <a:extLst>
                    <a:ext uri="{9D8B030D-6E8A-4147-A177-3AD203B41FA5}">
                      <a16:colId xmlns:a16="http://schemas.microsoft.com/office/drawing/2014/main" val="3510284319"/>
                    </a:ext>
                  </a:extLst>
                </a:gridCol>
                <a:gridCol w="1354667">
                  <a:extLst>
                    <a:ext uri="{9D8B030D-6E8A-4147-A177-3AD203B41FA5}">
                      <a16:colId xmlns:a16="http://schemas.microsoft.com/office/drawing/2014/main" val="1270211157"/>
                    </a:ext>
                  </a:extLst>
                </a:gridCol>
                <a:gridCol w="1354667">
                  <a:extLst>
                    <a:ext uri="{9D8B030D-6E8A-4147-A177-3AD203B41FA5}">
                      <a16:colId xmlns:a16="http://schemas.microsoft.com/office/drawing/2014/main" val="4223100410"/>
                    </a:ext>
                  </a:extLst>
                </a:gridCol>
                <a:gridCol w="1354667">
                  <a:extLst>
                    <a:ext uri="{9D8B030D-6E8A-4147-A177-3AD203B41FA5}">
                      <a16:colId xmlns:a16="http://schemas.microsoft.com/office/drawing/2014/main" val="1044255943"/>
                    </a:ext>
                  </a:extLst>
                </a:gridCol>
                <a:gridCol w="1354667">
                  <a:extLst>
                    <a:ext uri="{9D8B030D-6E8A-4147-A177-3AD203B41FA5}">
                      <a16:colId xmlns:a16="http://schemas.microsoft.com/office/drawing/2014/main" val="152069003"/>
                    </a:ext>
                  </a:extLst>
                </a:gridCol>
              </a:tblGrid>
              <a:tr h="370840">
                <a:tc>
                  <a:txBody>
                    <a:bodyPr/>
                    <a:lstStyle/>
                    <a:p>
                      <a:r>
                        <a:rPr lang="en-US" sz="1800" b="1" i="0" u="none" strike="noStrike" kern="1200" baseline="0" dirty="0">
                          <a:solidFill>
                            <a:schemeClr val="tx1"/>
                          </a:solidFill>
                          <a:latin typeface="Tahoma"/>
                          <a:ea typeface="+mn-ea"/>
                          <a:cs typeface="+mn-cs"/>
                        </a:rPr>
                        <a:t>Loss of: </a:t>
                      </a:r>
                    </a:p>
                  </a:txBody>
                  <a:tcPr/>
                </a:tc>
                <a:tc>
                  <a:txBody>
                    <a:bodyPr/>
                    <a:lstStyle/>
                    <a:p>
                      <a:r>
                        <a:rPr lang="en-US" sz="1800" b="0" i="0" u="none" strike="noStrike" kern="1200" baseline="0" dirty="0">
                          <a:solidFill>
                            <a:schemeClr val="tx1"/>
                          </a:solidFill>
                          <a:latin typeface="Tahoma"/>
                          <a:ea typeface="+mn-ea"/>
                          <a:cs typeface="+mn-cs"/>
                        </a:rPr>
                        <a:t>Trust</a:t>
                      </a:r>
                    </a:p>
                  </a:txBody>
                  <a:tcPr/>
                </a:tc>
                <a:tc>
                  <a:txBody>
                    <a:bodyPr/>
                    <a:lstStyle/>
                    <a:p>
                      <a:r>
                        <a:rPr lang="en-US" sz="1800" b="0" i="0" u="none" strike="noStrike" kern="1200" baseline="0" dirty="0">
                          <a:solidFill>
                            <a:schemeClr val="tx1"/>
                          </a:solidFill>
                          <a:latin typeface="Tahoma"/>
                          <a:ea typeface="+mn-ea"/>
                          <a:cs typeface="+mn-cs"/>
                        </a:rPr>
                        <a:t> Safety</a:t>
                      </a:r>
                    </a:p>
                  </a:txBody>
                  <a:tcPr/>
                </a:tc>
                <a:tc>
                  <a:txBody>
                    <a:bodyPr/>
                    <a:lstStyle/>
                    <a:p>
                      <a:r>
                        <a:rPr lang="en-US" sz="1800" b="0" i="0" u="none" strike="noStrike" kern="1200" baseline="0" dirty="0">
                          <a:solidFill>
                            <a:schemeClr val="tx1"/>
                          </a:solidFill>
                          <a:latin typeface="Tahoma"/>
                          <a:ea typeface="+mn-ea"/>
                          <a:cs typeface="+mn-cs"/>
                        </a:rPr>
                        <a:t>Control</a:t>
                      </a:r>
                    </a:p>
                  </a:txBody>
                  <a:tcPr/>
                </a:tc>
                <a:tc>
                  <a:txBody>
                    <a:bodyPr/>
                    <a:lstStyle/>
                    <a:p>
                      <a:r>
                        <a:rPr lang="en-US" sz="1800" b="0" i="0" u="none" strike="noStrike" kern="1200" baseline="0" dirty="0">
                          <a:solidFill>
                            <a:schemeClr val="tx1"/>
                          </a:solidFill>
                          <a:latin typeface="Tahoma"/>
                          <a:ea typeface="+mn-ea"/>
                          <a:cs typeface="+mn-cs"/>
                        </a:rPr>
                        <a:t> Faith</a:t>
                      </a:r>
                    </a:p>
                  </a:txBody>
                  <a:tcPr/>
                </a:tc>
                <a:tc>
                  <a:txBody>
                    <a:bodyPr/>
                    <a:lstStyle/>
                    <a:p>
                      <a:r>
                        <a:rPr lang="en-US" sz="1800" b="0" i="0" u="none" strike="noStrike" kern="1200" baseline="0" dirty="0">
                          <a:solidFill>
                            <a:schemeClr val="tx1"/>
                          </a:solidFill>
                          <a:latin typeface="Tahoma"/>
                          <a:ea typeface="+mn-ea"/>
                          <a:cs typeface="+mn-cs"/>
                        </a:rPr>
                        <a:t>Fertility</a:t>
                      </a:r>
                    </a:p>
                  </a:txBody>
                  <a:tcPr/>
                </a:tc>
                <a:extLst>
                  <a:ext uri="{0D108BD9-81ED-4DB2-BD59-A6C34878D82A}">
                    <a16:rowId xmlns:a16="http://schemas.microsoft.com/office/drawing/2014/main" val="2731333689"/>
                  </a:ext>
                </a:extLst>
              </a:tr>
            </a:tbl>
          </a:graphicData>
        </a:graphic>
      </p:graphicFrame>
    </p:spTree>
    <p:extLst>
      <p:ext uri="{BB962C8B-B14F-4D97-AF65-F5344CB8AC3E}">
        <p14:creationId xmlns:p14="http://schemas.microsoft.com/office/powerpoint/2010/main" val="38088286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anim calcmode="lin" valueType="num">
                                      <p:cBhvr additive="base">
                                        <p:cTn id="19"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12" end="12"/>
                                            </p:txEl>
                                          </p:spTgt>
                                        </p:tgtEl>
                                        <p:attrNameLst>
                                          <p:attrName>style.visibility</p:attrName>
                                        </p:attrNameLst>
                                      </p:cBhvr>
                                      <p:to>
                                        <p:strVal val="visible"/>
                                      </p:to>
                                    </p:set>
                                    <p:anim calcmode="lin" valueType="num">
                                      <p:cBhvr additive="base">
                                        <p:cTn id="37" dur="500" fill="hold"/>
                                        <p:tgtEl>
                                          <p:spTgt spid="20">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13" end="13"/>
                                            </p:txEl>
                                          </p:spTgt>
                                        </p:tgtEl>
                                        <p:attrNameLst>
                                          <p:attrName>style.visibility</p:attrName>
                                        </p:attrNameLst>
                                      </p:cBhvr>
                                      <p:to>
                                        <p:strVal val="visible"/>
                                      </p:to>
                                    </p:set>
                                    <p:anim calcmode="lin" valueType="num">
                                      <p:cBhvr additive="base">
                                        <p:cTn id="43" dur="500" fill="hold"/>
                                        <p:tgtEl>
                                          <p:spTgt spid="20">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CB215-75E1-7C96-EEC8-36FA70BCEBC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38EA3F8-DD8F-8C66-C409-1C61B5A69723}"/>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4386F751-E4D3-A49A-72A3-68E5EA1B39A9}"/>
              </a:ext>
            </a:extLst>
          </p:cNvPr>
          <p:cNvSpPr>
            <a:spLocks noGrp="1"/>
          </p:cNvSpPr>
          <p:nvPr>
            <p:ph type="title"/>
          </p:nvPr>
        </p:nvSpPr>
        <p:spPr>
          <a:xfrm>
            <a:off x="1511560" y="367943"/>
            <a:ext cx="8949612" cy="727788"/>
          </a:xfrm>
        </p:spPr>
        <p:txBody>
          <a:bodyPr>
            <a:normAutofit fontScale="90000"/>
          </a:bodyPr>
          <a:lstStyle/>
          <a:p>
            <a:r>
              <a:rPr lang="en-US" dirty="0"/>
              <a:t>#</a:t>
            </a:r>
            <a:r>
              <a:rPr lang="en-US" dirty="0">
                <a:solidFill>
                  <a:schemeClr val="tx1"/>
                </a:solidFill>
              </a:rPr>
              <a:t>Knowledge</a:t>
            </a:r>
          </a:p>
        </p:txBody>
      </p:sp>
      <p:sp>
        <p:nvSpPr>
          <p:cNvPr id="20" name="Content Placeholder 2">
            <a:extLst>
              <a:ext uri="{FF2B5EF4-FFF2-40B4-BE49-F238E27FC236}">
                <a16:creationId xmlns:a16="http://schemas.microsoft.com/office/drawing/2014/main" id="{C8C261B6-A8C4-7823-DE8A-604666434272}"/>
              </a:ext>
            </a:extLst>
          </p:cNvPr>
          <p:cNvSpPr>
            <a:spLocks noGrp="1"/>
          </p:cNvSpPr>
          <p:nvPr>
            <p:ph idx="1"/>
          </p:nvPr>
        </p:nvSpPr>
        <p:spPr>
          <a:xfrm>
            <a:off x="678237" y="1397730"/>
            <a:ext cx="10972800" cy="5365371"/>
          </a:xfrm>
        </p:spPr>
        <p:txBody>
          <a:bodyPr>
            <a:noAutofit/>
          </a:bodyPr>
          <a:lstStyle/>
          <a:p>
            <a:pPr marL="57150" indent="0">
              <a:buNone/>
            </a:pPr>
            <a:r>
              <a:rPr lang="en-US" sz="3200" dirty="0">
                <a:latin typeface="Tahoma" panose="020B0604030504040204" pitchFamily="34" charset="0"/>
                <a:ea typeface="Tahoma" panose="020B0604030504040204" pitchFamily="34" charset="0"/>
                <a:cs typeface="Tahoma" panose="020B0604030504040204" pitchFamily="34" charset="0"/>
              </a:rPr>
              <a:t>How do I know if I haven’t Grieved?</a:t>
            </a:r>
          </a:p>
          <a:p>
            <a:pPr>
              <a:lnSpc>
                <a:spcPct val="150000"/>
              </a:lnSpc>
            </a:pPr>
            <a:r>
              <a:rPr lang="en-US" dirty="0">
                <a:latin typeface="Tahoma" panose="020B0604030504040204" pitchFamily="34" charset="0"/>
                <a:ea typeface="Tahoma" panose="020B0604030504040204" pitchFamily="34" charset="0"/>
                <a:cs typeface="Tahoma" panose="020B0604030504040204" pitchFamily="34" charset="0"/>
              </a:rPr>
              <a:t>If you are </a:t>
            </a:r>
            <a:r>
              <a:rPr lang="en-US" b="1" u="sng" dirty="0">
                <a:latin typeface="Tahoma" panose="020B0604030504040204" pitchFamily="34" charset="0"/>
                <a:ea typeface="Tahoma" panose="020B0604030504040204" pitchFamily="34" charset="0"/>
                <a:cs typeface="Tahoma" panose="020B0604030504040204" pitchFamily="34" charset="0"/>
              </a:rPr>
              <a:t>unwilling</a:t>
            </a:r>
            <a:r>
              <a:rPr lang="en-US" dirty="0">
                <a:latin typeface="Tahoma" panose="020B0604030504040204" pitchFamily="34" charset="0"/>
                <a:ea typeface="Tahoma" panose="020B0604030504040204" pitchFamily="34" charset="0"/>
                <a:cs typeface="Tahoma" panose="020B0604030504040204" pitchFamily="34" charset="0"/>
              </a:rPr>
              <a:t> to think about or talk about someone who has died, or express feelings about any other losses</a:t>
            </a:r>
          </a:p>
          <a:p>
            <a:pPr>
              <a:lnSpc>
                <a:spcPct val="150000"/>
              </a:lnSpc>
            </a:pPr>
            <a:r>
              <a:rPr lang="en-US" dirty="0">
                <a:latin typeface="Tahoma" panose="020B0604030504040204" pitchFamily="34" charset="0"/>
                <a:ea typeface="Tahoma" panose="020B0604030504040204" pitchFamily="34" charset="0"/>
                <a:cs typeface="Tahoma" panose="020B0604030504040204" pitchFamily="34" charset="0"/>
              </a:rPr>
              <a:t>If </a:t>
            </a:r>
            <a:r>
              <a:rPr lang="en-US" b="1" u="sng" dirty="0">
                <a:latin typeface="Tahoma" panose="020B0604030504040204" pitchFamily="34" charset="0"/>
                <a:ea typeface="Tahoma" panose="020B0604030504040204" pitchFamily="34" charset="0"/>
                <a:cs typeface="Tahoma" panose="020B0604030504040204" pitchFamily="34" charset="0"/>
              </a:rPr>
              <a:t>fond memories</a:t>
            </a:r>
            <a:r>
              <a:rPr lang="en-US" dirty="0">
                <a:latin typeface="Tahoma" panose="020B0604030504040204" pitchFamily="34" charset="0"/>
                <a:ea typeface="Tahoma" panose="020B0604030504040204" pitchFamily="34" charset="0"/>
                <a:cs typeface="Tahoma" panose="020B0604030504040204" pitchFamily="34" charset="0"/>
              </a:rPr>
              <a:t> turn painful, you may be experiencing unresolved Grief</a:t>
            </a:r>
          </a:p>
          <a:p>
            <a:pPr>
              <a:lnSpc>
                <a:spcPct val="150000"/>
              </a:lnSpc>
            </a:pPr>
            <a:r>
              <a:rPr lang="en-US" dirty="0">
                <a:latin typeface="Tahoma" panose="020B0604030504040204" pitchFamily="34" charset="0"/>
                <a:ea typeface="Tahoma" panose="020B0604030504040204" pitchFamily="34" charset="0"/>
                <a:cs typeface="Tahoma" panose="020B0604030504040204" pitchFamily="34" charset="0"/>
              </a:rPr>
              <a:t>If you </a:t>
            </a:r>
            <a:r>
              <a:rPr lang="en-US" b="1" dirty="0">
                <a:latin typeface="Tahoma" panose="020B0604030504040204" pitchFamily="34" charset="0"/>
                <a:ea typeface="Tahoma" panose="020B0604030504040204" pitchFamily="34" charset="0"/>
                <a:cs typeface="Tahoma" panose="020B0604030504040204" pitchFamily="34" charset="0"/>
              </a:rPr>
              <a:t>only </a:t>
            </a:r>
            <a:r>
              <a:rPr lang="en-US" dirty="0">
                <a:latin typeface="Tahoma" panose="020B0604030504040204" pitchFamily="34" charset="0"/>
                <a:ea typeface="Tahoma" panose="020B0604030504040204" pitchFamily="34" charset="0"/>
                <a:cs typeface="Tahoma" panose="020B0604030504040204" pitchFamily="34" charset="0"/>
              </a:rPr>
              <a:t>want to </a:t>
            </a:r>
            <a:r>
              <a:rPr lang="en-US" u="sng" dirty="0">
                <a:latin typeface="Tahoma" panose="020B0604030504040204" pitchFamily="34" charset="0"/>
                <a:ea typeface="Tahoma" panose="020B0604030504040204" pitchFamily="34" charset="0"/>
                <a:cs typeface="Tahoma" panose="020B0604030504040204" pitchFamily="34" charset="0"/>
              </a:rPr>
              <a:t>talk about the positive</a:t>
            </a:r>
            <a:r>
              <a:rPr lang="en-US" dirty="0">
                <a:latin typeface="Tahoma" panose="020B0604030504040204" pitchFamily="34" charset="0"/>
                <a:ea typeface="Tahoma" panose="020B0604030504040204" pitchFamily="34" charset="0"/>
                <a:cs typeface="Tahoma" panose="020B0604030504040204" pitchFamily="34" charset="0"/>
              </a:rPr>
              <a:t> aspects of the relationship, you may be incomplete</a:t>
            </a:r>
          </a:p>
          <a:p>
            <a:pPr>
              <a:lnSpc>
                <a:spcPct val="150000"/>
              </a:lnSpc>
            </a:pPr>
            <a:r>
              <a:rPr lang="en-US" dirty="0">
                <a:latin typeface="Tahoma" panose="020B0604030504040204" pitchFamily="34" charset="0"/>
                <a:ea typeface="Tahoma" panose="020B0604030504040204" pitchFamily="34" charset="0"/>
                <a:cs typeface="Tahoma" panose="020B0604030504040204" pitchFamily="34" charset="0"/>
              </a:rPr>
              <a:t>Wanting to </a:t>
            </a:r>
            <a:r>
              <a:rPr lang="en-US" b="1" dirty="0">
                <a:latin typeface="Tahoma" panose="020B0604030504040204" pitchFamily="34" charset="0"/>
                <a:ea typeface="Tahoma" panose="020B0604030504040204" pitchFamily="34" charset="0"/>
                <a:cs typeface="Tahoma" panose="020B0604030504040204" pitchFamily="34" charset="0"/>
              </a:rPr>
              <a:t>only </a:t>
            </a:r>
            <a:r>
              <a:rPr lang="en-US" u="sng" dirty="0">
                <a:latin typeface="Tahoma" panose="020B0604030504040204" pitchFamily="34" charset="0"/>
                <a:ea typeface="Tahoma" panose="020B0604030504040204" pitchFamily="34" charset="0"/>
                <a:cs typeface="Tahoma" panose="020B0604030504040204" pitchFamily="34" charset="0"/>
              </a:rPr>
              <a:t>talk about the negative</a:t>
            </a:r>
            <a:r>
              <a:rPr lang="en-US" dirty="0">
                <a:latin typeface="Tahoma" panose="020B0604030504040204" pitchFamily="34" charset="0"/>
                <a:ea typeface="Tahoma" panose="020B0604030504040204" pitchFamily="34" charset="0"/>
                <a:cs typeface="Tahoma" panose="020B0604030504040204" pitchFamily="34" charset="0"/>
              </a:rPr>
              <a:t> aspects of the relationship, might be unresolved Grief</a:t>
            </a:r>
          </a:p>
          <a:p>
            <a:pPr>
              <a:lnSpc>
                <a:spcPct val="150000"/>
              </a:lnSpc>
            </a:pPr>
            <a:r>
              <a:rPr lang="en-US" dirty="0">
                <a:latin typeface="Tahoma" panose="020B0604030504040204" pitchFamily="34" charset="0"/>
                <a:ea typeface="Tahoma" panose="020B0604030504040204" pitchFamily="34" charset="0"/>
                <a:cs typeface="Tahoma" panose="020B0604030504040204" pitchFamily="34" charset="0"/>
              </a:rPr>
              <a:t>Unresolved Grief may be at the </a:t>
            </a:r>
            <a:r>
              <a:rPr lang="en-US" u="sng" dirty="0">
                <a:latin typeface="Tahoma" panose="020B0604030504040204" pitchFamily="34" charset="0"/>
                <a:ea typeface="Tahoma" panose="020B0604030504040204" pitchFamily="34" charset="0"/>
                <a:cs typeface="Tahoma" panose="020B0604030504040204" pitchFamily="34" charset="0"/>
              </a:rPr>
              <a:t>root</a:t>
            </a:r>
            <a:r>
              <a:rPr lang="en-US" dirty="0">
                <a:latin typeface="Tahoma" panose="020B0604030504040204" pitchFamily="34" charset="0"/>
                <a:ea typeface="Tahoma" panose="020B0604030504040204" pitchFamily="34" charset="0"/>
                <a:cs typeface="Tahoma" panose="020B0604030504040204" pitchFamily="34" charset="0"/>
              </a:rPr>
              <a:t> of any </a:t>
            </a:r>
            <a:r>
              <a:rPr lang="en-US" u="sng" dirty="0">
                <a:latin typeface="Tahoma" panose="020B0604030504040204" pitchFamily="34" charset="0"/>
                <a:ea typeface="Tahoma" panose="020B0604030504040204" pitchFamily="34" charset="0"/>
                <a:cs typeface="Tahoma" panose="020B0604030504040204" pitchFamily="34" charset="0"/>
              </a:rPr>
              <a:t>fear</a:t>
            </a:r>
            <a:r>
              <a:rPr lang="en-US" dirty="0">
                <a:latin typeface="Tahoma" panose="020B0604030504040204" pitchFamily="34" charset="0"/>
                <a:ea typeface="Tahoma" panose="020B0604030504040204" pitchFamily="34" charset="0"/>
                <a:cs typeface="Tahoma" panose="020B0604030504040204" pitchFamily="34" charset="0"/>
              </a:rPr>
              <a:t> associated with thoughts or feelings about a relationship</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6137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 calcmode="lin" valueType="num">
                                      <p:cBhvr additive="base">
                                        <p:cTn id="3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C198A-7540-1DBD-B3C1-E053890F9B7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8C0932F-CCEA-E3BB-C723-20231F7390B8}"/>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9F1AEC49-F1A4-23BB-5BC1-C1A3C98252B9}"/>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#Truth</a:t>
            </a:r>
          </a:p>
        </p:txBody>
      </p:sp>
      <p:sp>
        <p:nvSpPr>
          <p:cNvPr id="20" name="Content Placeholder 2">
            <a:extLst>
              <a:ext uri="{FF2B5EF4-FFF2-40B4-BE49-F238E27FC236}">
                <a16:creationId xmlns:a16="http://schemas.microsoft.com/office/drawing/2014/main" id="{38938627-F377-A099-3E2F-24CE6CF00EF8}"/>
              </a:ext>
            </a:extLst>
          </p:cNvPr>
          <p:cNvSpPr>
            <a:spLocks noGrp="1"/>
          </p:cNvSpPr>
          <p:nvPr>
            <p:ph idx="1"/>
          </p:nvPr>
        </p:nvSpPr>
        <p:spPr>
          <a:xfrm>
            <a:off x="678237" y="1397730"/>
            <a:ext cx="10972800" cy="5365371"/>
          </a:xfrm>
        </p:spPr>
        <p:txBody>
          <a:bodyPr vert="horz" lIns="91440" tIns="45720" rIns="91440" bIns="45720" rtlCol="0" anchor="t">
            <a:noAutofit/>
          </a:bodyPr>
          <a:lstStyle/>
          <a:p>
            <a:pPr marL="57150" indent="0">
              <a:buNone/>
            </a:pPr>
            <a:r>
              <a:rPr lang="en-US" sz="3200" b="1" dirty="0">
                <a:latin typeface="Tahoma"/>
                <a:ea typeface="Tahoma"/>
                <a:cs typeface="Tahoma"/>
              </a:rPr>
              <a:t>Some Statistics </a:t>
            </a:r>
            <a:r>
              <a:rPr lang="en-US" sz="3200" dirty="0">
                <a:latin typeface="Tahoma"/>
                <a:ea typeface="Tahoma"/>
                <a:cs typeface="Tahoma"/>
              </a:rPr>
              <a:t>(</a:t>
            </a:r>
            <a:r>
              <a:rPr lang="en-US" sz="3200" i="1" dirty="0">
                <a:latin typeface="Tahoma"/>
                <a:ea typeface="Tahoma"/>
                <a:cs typeface="Tahoma"/>
              </a:rPr>
              <a:t>Annually in the U.S.</a:t>
            </a:r>
            <a:r>
              <a:rPr lang="en-US" sz="3200" dirty="0">
                <a:latin typeface="Tahoma"/>
                <a:ea typeface="Tahoma"/>
                <a:cs typeface="Tahoma"/>
              </a:rPr>
              <a:t>)</a:t>
            </a:r>
            <a:endParaRPr lang="en-US" sz="3200" dirty="0">
              <a:latin typeface="Tahoma" panose="020B0604030504040204" pitchFamily="34" charset="0"/>
              <a:ea typeface="Tahoma" panose="020B0604030504040204" pitchFamily="34" charset="0"/>
              <a:cs typeface="Tahoma" panose="020B0604030504040204" pitchFamily="34" charset="0"/>
            </a:endParaRPr>
          </a:p>
          <a:p>
            <a:pPr marL="400050"/>
            <a:r>
              <a:rPr lang="en-US" sz="2200" dirty="0">
                <a:latin typeface="Tahoma"/>
                <a:ea typeface="Tahoma"/>
                <a:cs typeface="Tahoma"/>
              </a:rPr>
              <a:t>~13 Million Grievers, due to Death (with 5 grievers per death on average)</a:t>
            </a:r>
            <a:br>
              <a:rPr lang="en-US" sz="2200" dirty="0">
                <a:latin typeface="Tahoma" panose="020B0604030504040204" pitchFamily="34" charset="0"/>
                <a:ea typeface="Tahoma" panose="020B0604030504040204" pitchFamily="34" charset="0"/>
                <a:cs typeface="Tahoma" panose="020B0604030504040204" pitchFamily="34" charset="0"/>
              </a:rPr>
            </a:br>
            <a:endParaRPr lang="en-US" sz="2200" dirty="0">
              <a:latin typeface="Tahoma" panose="020B0604030504040204" pitchFamily="34" charset="0"/>
              <a:ea typeface="Tahoma" panose="020B0604030504040204" pitchFamily="34" charset="0"/>
              <a:cs typeface="Tahoma" panose="020B0604030504040204" pitchFamily="34" charset="0"/>
            </a:endParaRPr>
          </a:p>
          <a:p>
            <a:pPr marL="400050"/>
            <a:r>
              <a:rPr lang="en-US" sz="2200" dirty="0">
                <a:latin typeface="Tahoma"/>
                <a:ea typeface="Tahoma"/>
                <a:cs typeface="Tahoma"/>
              </a:rPr>
              <a:t>~2.5 Million Grievers, due to Divorce (does not include the children)</a:t>
            </a:r>
            <a:br>
              <a:rPr lang="en-US" sz="2200" dirty="0">
                <a:latin typeface="Tahoma" panose="020B0604030504040204" pitchFamily="34" charset="0"/>
                <a:ea typeface="Tahoma" panose="020B0604030504040204" pitchFamily="34" charset="0"/>
                <a:cs typeface="Tahoma" panose="020B0604030504040204" pitchFamily="34" charset="0"/>
              </a:rPr>
            </a:br>
            <a:endParaRPr lang="en-US" sz="2200" dirty="0">
              <a:latin typeface="Tahoma" panose="020B0604030504040204" pitchFamily="34" charset="0"/>
              <a:ea typeface="Tahoma" panose="020B0604030504040204" pitchFamily="34" charset="0"/>
              <a:cs typeface="Tahoma" panose="020B0604030504040204" pitchFamily="34" charset="0"/>
            </a:endParaRPr>
          </a:p>
          <a:p>
            <a:pPr marL="400050"/>
            <a:r>
              <a:rPr lang="en-US" sz="2200" dirty="0">
                <a:latin typeface="Tahoma" panose="020B0604030504040204" pitchFamily="34" charset="0"/>
                <a:ea typeface="Tahoma" panose="020B0604030504040204" pitchFamily="34" charset="0"/>
                <a:cs typeface="Tahoma" panose="020B0604030504040204" pitchFamily="34" charset="0"/>
              </a:rPr>
              <a:t>15.6 Million Grievers Due to Romantic Breakup</a:t>
            </a:r>
            <a:br>
              <a:rPr lang="en-US" sz="2200" dirty="0">
                <a:latin typeface="Tahoma" panose="020B0604030504040204" pitchFamily="34" charset="0"/>
                <a:ea typeface="Tahoma" panose="020B0604030504040204" pitchFamily="34" charset="0"/>
                <a:cs typeface="Tahoma" panose="020B0604030504040204" pitchFamily="34" charset="0"/>
              </a:rPr>
            </a:br>
            <a:endParaRPr lang="en-US" sz="2200" dirty="0">
              <a:latin typeface="Tahoma" panose="020B0604030504040204" pitchFamily="34" charset="0"/>
              <a:ea typeface="Tahoma" panose="020B0604030504040204" pitchFamily="34" charset="0"/>
              <a:cs typeface="Tahoma" panose="020B0604030504040204" pitchFamily="34" charset="0"/>
            </a:endParaRPr>
          </a:p>
          <a:p>
            <a:r>
              <a:rPr lang="en-US" sz="2200" dirty="0">
                <a:latin typeface="Tahoma"/>
                <a:ea typeface="Tahoma"/>
                <a:cs typeface="Tahoma"/>
              </a:rPr>
              <a:t>Study of ~96k people, who lost a spouse, found that the overall death rate for the surviving spouse is 2x within the first week after the loss</a:t>
            </a:r>
          </a:p>
          <a:p>
            <a:pPr lvl="1">
              <a:buClr>
                <a:srgbClr val="AFC5B9"/>
              </a:buClr>
            </a:pPr>
            <a:r>
              <a:rPr lang="en-US" sz="2000" dirty="0">
                <a:latin typeface="Tahoma"/>
                <a:ea typeface="Tahoma"/>
                <a:cs typeface="Tahoma"/>
              </a:rPr>
              <a:t>In one study the heart attack rates more than 2x for </a:t>
            </a:r>
            <a:r>
              <a:rPr lang="en-US" sz="2000" u="sng" dirty="0">
                <a:latin typeface="Tahoma"/>
                <a:ea typeface="Tahoma"/>
                <a:cs typeface="Tahoma"/>
              </a:rPr>
              <a:t>male</a:t>
            </a:r>
            <a:r>
              <a:rPr lang="en-US" sz="2000" dirty="0">
                <a:latin typeface="Tahoma"/>
                <a:ea typeface="Tahoma"/>
                <a:cs typeface="Tahoma"/>
              </a:rPr>
              <a:t> survivors and more than 3x for </a:t>
            </a:r>
            <a:r>
              <a:rPr lang="en-US" sz="2000" u="sng" dirty="0">
                <a:latin typeface="Tahoma"/>
                <a:ea typeface="Tahoma"/>
                <a:cs typeface="Tahoma"/>
              </a:rPr>
              <a:t>woman</a:t>
            </a:r>
            <a:endParaRPr lang="en-US" sz="2000" dirty="0">
              <a:latin typeface="Tahoma"/>
              <a:ea typeface="Tahoma"/>
              <a:cs typeface="Tahoma"/>
            </a:endParaRPr>
          </a:p>
          <a:p>
            <a:pPr lvl="1"/>
            <a:r>
              <a:rPr lang="en-US" sz="2200" dirty="0">
                <a:latin typeface="Tahoma"/>
                <a:ea typeface="Tahoma"/>
                <a:cs typeface="Tahoma"/>
              </a:rPr>
              <a:t>Survivor Spouse: 93% more likely to be in fatal car accident.  Suicide Rate up 242%!</a:t>
            </a:r>
          </a:p>
        </p:txBody>
      </p:sp>
    </p:spTree>
    <p:extLst>
      <p:ext uri="{BB962C8B-B14F-4D97-AF65-F5344CB8AC3E}">
        <p14:creationId xmlns:p14="http://schemas.microsoft.com/office/powerpoint/2010/main" val="16380461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 calcmode="lin" valueType="num">
                                      <p:cBhvr additive="base">
                                        <p:cTn id="3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6" end="6"/>
                                            </p:txEl>
                                          </p:spTgt>
                                        </p:tgtEl>
                                        <p:attrNameLst>
                                          <p:attrName>style.visibility</p:attrName>
                                        </p:attrNameLst>
                                      </p:cBhvr>
                                      <p:to>
                                        <p:strVal val="visible"/>
                                      </p:to>
                                    </p:set>
                                    <p:anim calcmode="lin" valueType="num">
                                      <p:cBhvr additive="base">
                                        <p:cTn id="43"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A5692-B362-D0D1-CAB6-D6601B22C9D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5F77181-3496-BB77-A211-DBC62529528B}"/>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35B992FA-04EF-145B-7E66-B966D1618961}"/>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Uhm, Nope!!</a:t>
            </a:r>
          </a:p>
        </p:txBody>
      </p:sp>
      <p:sp>
        <p:nvSpPr>
          <p:cNvPr id="20" name="Content Placeholder 2">
            <a:extLst>
              <a:ext uri="{FF2B5EF4-FFF2-40B4-BE49-F238E27FC236}">
                <a16:creationId xmlns:a16="http://schemas.microsoft.com/office/drawing/2014/main" id="{10CDA09D-345F-3F47-0478-916682DAE854}"/>
              </a:ext>
            </a:extLst>
          </p:cNvPr>
          <p:cNvSpPr>
            <a:spLocks noGrp="1"/>
          </p:cNvSpPr>
          <p:nvPr>
            <p:ph idx="1"/>
          </p:nvPr>
        </p:nvSpPr>
        <p:spPr>
          <a:xfrm>
            <a:off x="678237" y="1234445"/>
            <a:ext cx="10972800" cy="5562673"/>
          </a:xfrm>
        </p:spPr>
        <p:txBody>
          <a:bodyPr vert="horz" lIns="91440" tIns="45720" rIns="91440" bIns="45720" rtlCol="0" anchor="t">
            <a:noAutofit/>
          </a:bodyPr>
          <a:lstStyle/>
          <a:p>
            <a:pPr marL="57150" indent="0">
              <a:buNone/>
            </a:pPr>
            <a:r>
              <a:rPr lang="en-US" sz="2400" dirty="0">
                <a:latin typeface="Tahoma"/>
                <a:ea typeface="Tahoma"/>
                <a:cs typeface="Tahoma"/>
              </a:rPr>
              <a:t>It’s just not true (</a:t>
            </a:r>
            <a:r>
              <a:rPr lang="en-US" sz="2400" i="1" dirty="0">
                <a:latin typeface="Tahoma"/>
                <a:ea typeface="Tahoma"/>
                <a:cs typeface="Tahoma"/>
              </a:rPr>
              <a:t>Grief Myths</a:t>
            </a:r>
            <a:r>
              <a:rPr lang="en-US" sz="2400" dirty="0">
                <a:latin typeface="Tahoma"/>
                <a:ea typeface="Tahoma"/>
                <a:cs typeface="Tahoma"/>
              </a:rPr>
              <a:t>)</a:t>
            </a:r>
            <a:endParaRPr lang="en-US" sz="2400" dirty="0">
              <a:latin typeface="Tahoma" panose="020B0604030504040204" pitchFamily="34" charset="0"/>
              <a:ea typeface="Tahoma" panose="020B0604030504040204" pitchFamily="34" charset="0"/>
              <a:cs typeface="Tahoma" panose="020B0604030504040204" pitchFamily="34" charset="0"/>
            </a:endParaRPr>
          </a:p>
          <a:p>
            <a:pPr marL="400050"/>
            <a:r>
              <a:rPr lang="en-US" sz="1800" b="1" dirty="0">
                <a:latin typeface="Tahoma"/>
                <a:ea typeface="Tahoma"/>
                <a:cs typeface="Tahoma"/>
              </a:rPr>
              <a:t>Time heals (</a:t>
            </a:r>
            <a:r>
              <a:rPr lang="en-US" sz="1800" i="1" dirty="0">
                <a:latin typeface="Tahoma"/>
                <a:ea typeface="Tahoma"/>
                <a:cs typeface="Tahoma"/>
              </a:rPr>
              <a:t>"...all wounds"</a:t>
            </a:r>
            <a:r>
              <a:rPr lang="en-US" sz="1800" b="1" dirty="0">
                <a:latin typeface="Tahoma"/>
                <a:ea typeface="Tahoma"/>
                <a:cs typeface="Tahoma"/>
              </a:rPr>
              <a:t>)</a:t>
            </a:r>
            <a:endParaRPr lang="en-US" sz="1800" b="1" dirty="0">
              <a:latin typeface="Tahoma" panose="020B0604030504040204" pitchFamily="34" charset="0"/>
              <a:ea typeface="Tahoma" panose="020B0604030504040204" pitchFamily="34" charset="0"/>
              <a:cs typeface="Tahoma" panose="020B0604030504040204" pitchFamily="34" charset="0"/>
            </a:endParaRPr>
          </a:p>
          <a:p>
            <a:pPr marL="800100" lvl="1"/>
            <a:r>
              <a:rPr lang="en-US" dirty="0">
                <a:latin typeface="Tahoma"/>
                <a:ea typeface="Tahoma"/>
                <a:cs typeface="Tahoma"/>
              </a:rPr>
              <a:t>Action towards healing, along with time, helps to heal</a:t>
            </a:r>
          </a:p>
          <a:p>
            <a:pPr marL="400050"/>
            <a:r>
              <a:rPr lang="en-US" sz="1800" b="1" dirty="0">
                <a:latin typeface="Tahoma"/>
                <a:ea typeface="Tahoma"/>
                <a:cs typeface="Tahoma"/>
              </a:rPr>
              <a:t>Grieve Alone (</a:t>
            </a:r>
            <a:r>
              <a:rPr lang="en-US" dirty="0">
                <a:latin typeface="Tahoma"/>
                <a:ea typeface="Tahoma"/>
                <a:cs typeface="Tahoma"/>
              </a:rPr>
              <a:t>“Give her some space” or “He just needs a few minutes in the other room”)</a:t>
            </a:r>
            <a:endParaRPr lang="en-US" sz="1800" b="1" dirty="0">
              <a:latin typeface="Tahoma" panose="020B0604030504040204" pitchFamily="34" charset="0"/>
              <a:ea typeface="Tahoma" panose="020B0604030504040204" pitchFamily="34" charset="0"/>
              <a:cs typeface="Tahoma" panose="020B0604030504040204" pitchFamily="34" charset="0"/>
            </a:endParaRPr>
          </a:p>
          <a:p>
            <a:pPr marL="800100" lvl="1"/>
            <a:r>
              <a:rPr lang="en-US" dirty="0">
                <a:latin typeface="Tahoma"/>
                <a:ea typeface="Tahoma"/>
                <a:cs typeface="Tahoma"/>
              </a:rPr>
              <a:t>Leads kids (and probably adults) to believe they should hide their negative feels</a:t>
            </a:r>
          </a:p>
          <a:p>
            <a:pPr marL="400050"/>
            <a:r>
              <a:rPr lang="en-US" sz="1800" b="1" dirty="0">
                <a:latin typeface="Tahoma"/>
                <a:ea typeface="Tahoma"/>
                <a:cs typeface="Tahoma"/>
              </a:rPr>
              <a:t>Be Strong (</a:t>
            </a:r>
            <a:r>
              <a:rPr lang="en-US" dirty="0">
                <a:latin typeface="Tahoma"/>
                <a:ea typeface="Tahoma"/>
                <a:cs typeface="Tahoma"/>
              </a:rPr>
              <a:t>“You have to be strong for ________" etc.  Or “Be Strong for Your Children”)</a:t>
            </a:r>
            <a:endParaRPr lang="en-US" sz="1800" b="1" dirty="0">
              <a:latin typeface="Tahoma" panose="020B0604030504040204" pitchFamily="34" charset="0"/>
              <a:ea typeface="Tahoma" panose="020B0604030504040204" pitchFamily="34" charset="0"/>
              <a:cs typeface="Tahoma" panose="020B0604030504040204" pitchFamily="34" charset="0"/>
            </a:endParaRPr>
          </a:p>
          <a:p>
            <a:pPr lvl="1">
              <a:buClr>
                <a:srgbClr val="AFC5B9"/>
              </a:buClr>
            </a:pPr>
            <a:r>
              <a:rPr lang="en-US" dirty="0">
                <a:latin typeface="Tahoma"/>
                <a:ea typeface="Tahoma"/>
                <a:cs typeface="Tahoma"/>
              </a:rPr>
              <a:t>"Grief doesn't ask for your strength; it asks for your honesty"</a:t>
            </a:r>
          </a:p>
          <a:p>
            <a:pPr marL="400050"/>
            <a:r>
              <a:rPr lang="en-US" sz="1800" b="1" dirty="0">
                <a:latin typeface="Tahoma"/>
                <a:ea typeface="Tahoma"/>
                <a:cs typeface="Tahoma"/>
              </a:rPr>
              <a:t>Don’t Feel Bad (</a:t>
            </a:r>
            <a:r>
              <a:rPr lang="en-US" dirty="0">
                <a:latin typeface="Tahoma"/>
                <a:ea typeface="Tahoma"/>
                <a:cs typeface="Tahoma"/>
              </a:rPr>
              <a:t>“...his suffering is over.” or “...at least you knew her as long as you did.”)</a:t>
            </a:r>
          </a:p>
          <a:p>
            <a:pPr marL="628650">
              <a:buClr>
                <a:srgbClr val="AFC5B9"/>
              </a:buClr>
              <a:buFont typeface="Wingdings 3"/>
            </a:pPr>
            <a:r>
              <a:rPr lang="en-US" dirty="0">
                <a:latin typeface="Tahoma"/>
                <a:ea typeface="Tahoma"/>
                <a:cs typeface="Tahoma"/>
              </a:rPr>
              <a:t>Grief is NOT a mistake to be corrected; </a:t>
            </a:r>
            <a:r>
              <a:rPr lang="en-US">
                <a:latin typeface="Tahoma"/>
                <a:ea typeface="Tahoma"/>
                <a:cs typeface="Tahoma"/>
              </a:rPr>
              <a:t>it is </a:t>
            </a:r>
            <a:r>
              <a:rPr lang="en-US" dirty="0" err="1">
                <a:latin typeface="Tahoma"/>
                <a:ea typeface="Tahoma"/>
                <a:cs typeface="Tahoma"/>
              </a:rPr>
              <a:t>a</a:t>
            </a:r>
            <a:r>
              <a:rPr lang="en-US" dirty="0">
                <a:latin typeface="Tahoma"/>
                <a:ea typeface="Tahoma"/>
                <a:cs typeface="Tahoma"/>
              </a:rPr>
              <a:t> loss to be honored"​</a:t>
            </a:r>
          </a:p>
          <a:p>
            <a:r>
              <a:rPr lang="en-US" sz="1800" b="1" dirty="0">
                <a:latin typeface="Tahoma"/>
                <a:ea typeface="Tahoma"/>
                <a:cs typeface="Tahoma"/>
              </a:rPr>
              <a:t>Replace the Loss</a:t>
            </a:r>
          </a:p>
          <a:p>
            <a:pPr lvl="1">
              <a:buClr>
                <a:srgbClr val="AFC5B9"/>
              </a:buClr>
            </a:pPr>
            <a:r>
              <a:rPr lang="en-US" dirty="0">
                <a:latin typeface="Tahoma"/>
                <a:ea typeface="Tahoma"/>
                <a:cs typeface="Tahoma"/>
              </a:rPr>
              <a:t>“Grief isn't a vacancy to be filled; it's a connection to be honored.”</a:t>
            </a:r>
            <a:endParaRPr lang="en-US" dirty="0"/>
          </a:p>
          <a:p>
            <a:r>
              <a:rPr lang="en-US" sz="1800" b="1" dirty="0">
                <a:latin typeface="Tahoma" panose="020B0604030504040204" pitchFamily="34" charset="0"/>
                <a:ea typeface="Tahoma" panose="020B0604030504040204" pitchFamily="34" charset="0"/>
                <a:cs typeface="Tahoma" panose="020B0604030504040204" pitchFamily="34" charset="0"/>
              </a:rPr>
              <a:t>Keep Busy</a:t>
            </a:r>
            <a:r>
              <a:rPr lang="en-US" sz="1800" dirty="0">
                <a:latin typeface="Tahoma" panose="020B0604030504040204" pitchFamily="34" charset="0"/>
                <a:ea typeface="Tahoma" panose="020B0604030504040204" pitchFamily="34" charset="0"/>
                <a:cs typeface="Tahoma" panose="020B0604030504040204" pitchFamily="34" charset="0"/>
              </a:rPr>
              <a:t> </a:t>
            </a:r>
          </a:p>
          <a:p>
            <a:pPr lvl="1"/>
            <a:r>
              <a:rPr lang="en-US" dirty="0">
                <a:latin typeface="Tahoma"/>
                <a:ea typeface="Tahoma"/>
                <a:cs typeface="Tahoma"/>
              </a:rPr>
              <a:t>“Activity is NOT recovery. Exhaustion is NOT healing.”</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21403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 calcmode="lin" valueType="num">
                                      <p:cBhvr additive="base">
                                        <p:cTn id="3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6" end="6"/>
                                            </p:txEl>
                                          </p:spTgt>
                                        </p:tgtEl>
                                        <p:attrNameLst>
                                          <p:attrName>style.visibility</p:attrName>
                                        </p:attrNameLst>
                                      </p:cBhvr>
                                      <p:to>
                                        <p:strVal val="visible"/>
                                      </p:to>
                                    </p:set>
                                    <p:anim calcmode="lin" valueType="num">
                                      <p:cBhvr additive="base">
                                        <p:cTn id="43"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xEl>
                                              <p:pRg st="7" end="7"/>
                                            </p:txEl>
                                          </p:spTgt>
                                        </p:tgtEl>
                                        <p:attrNameLst>
                                          <p:attrName>style.visibility</p:attrName>
                                        </p:attrNameLst>
                                      </p:cBhvr>
                                      <p:to>
                                        <p:strVal val="visible"/>
                                      </p:to>
                                    </p:set>
                                    <p:anim calcmode="lin" valueType="num">
                                      <p:cBhvr additive="base">
                                        <p:cTn id="4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xEl>
                                              <p:pRg st="8" end="8"/>
                                            </p:txEl>
                                          </p:spTgt>
                                        </p:tgtEl>
                                        <p:attrNameLst>
                                          <p:attrName>style.visibility</p:attrName>
                                        </p:attrNameLst>
                                      </p:cBhvr>
                                      <p:to>
                                        <p:strVal val="visible"/>
                                      </p:to>
                                    </p:set>
                                    <p:anim calcmode="lin" valueType="num">
                                      <p:cBhvr additive="base">
                                        <p:cTn id="55" dur="500" fill="hold"/>
                                        <p:tgtEl>
                                          <p:spTgt spid="2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
                                            <p:txEl>
                                              <p:pRg st="9" end="9"/>
                                            </p:txEl>
                                          </p:spTgt>
                                        </p:tgtEl>
                                        <p:attrNameLst>
                                          <p:attrName>style.visibility</p:attrName>
                                        </p:attrNameLst>
                                      </p:cBhvr>
                                      <p:to>
                                        <p:strVal val="visible"/>
                                      </p:to>
                                    </p:set>
                                    <p:anim calcmode="lin" valueType="num">
                                      <p:cBhvr additive="base">
                                        <p:cTn id="61"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
                                            <p:txEl>
                                              <p:pRg st="10" end="10"/>
                                            </p:txEl>
                                          </p:spTgt>
                                        </p:tgtEl>
                                        <p:attrNameLst>
                                          <p:attrName>style.visibility</p:attrName>
                                        </p:attrNameLst>
                                      </p:cBhvr>
                                      <p:to>
                                        <p:strVal val="visible"/>
                                      </p:to>
                                    </p:set>
                                    <p:anim calcmode="lin" valueType="num">
                                      <p:cBhvr additive="base">
                                        <p:cTn id="67" dur="500" fill="hold"/>
                                        <p:tgtEl>
                                          <p:spTgt spid="20">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0">
                                            <p:txEl>
                                              <p:pRg st="11" end="11"/>
                                            </p:txEl>
                                          </p:spTgt>
                                        </p:tgtEl>
                                        <p:attrNameLst>
                                          <p:attrName>style.visibility</p:attrName>
                                        </p:attrNameLst>
                                      </p:cBhvr>
                                      <p:to>
                                        <p:strVal val="visible"/>
                                      </p:to>
                                    </p:set>
                                    <p:anim calcmode="lin" valueType="num">
                                      <p:cBhvr additive="base">
                                        <p:cTn id="73" dur="500" fill="hold"/>
                                        <p:tgtEl>
                                          <p:spTgt spid="20">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0">
                                            <p:txEl>
                                              <p:pRg st="12" end="12"/>
                                            </p:txEl>
                                          </p:spTgt>
                                        </p:tgtEl>
                                        <p:attrNameLst>
                                          <p:attrName>style.visibility</p:attrName>
                                        </p:attrNameLst>
                                      </p:cBhvr>
                                      <p:to>
                                        <p:strVal val="visible"/>
                                      </p:to>
                                    </p:set>
                                    <p:anim calcmode="lin" valueType="num">
                                      <p:cBhvr additive="base">
                                        <p:cTn id="79" dur="500" fill="hold"/>
                                        <p:tgtEl>
                                          <p:spTgt spid="20">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2C2B7-42F0-B227-D8D6-D918C5738C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C623B31-49AB-42B2-A33D-EC0311DA2723}"/>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3261BB85-273D-1DF4-AF3B-CFCB524B5F2F}"/>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Griever’s Helpline!</a:t>
            </a:r>
          </a:p>
        </p:txBody>
      </p:sp>
      <p:sp>
        <p:nvSpPr>
          <p:cNvPr id="20" name="Content Placeholder 2">
            <a:extLst>
              <a:ext uri="{FF2B5EF4-FFF2-40B4-BE49-F238E27FC236}">
                <a16:creationId xmlns:a16="http://schemas.microsoft.com/office/drawing/2014/main" id="{A322CF7A-06B6-58C4-996A-931733A67263}"/>
              </a:ext>
            </a:extLst>
          </p:cNvPr>
          <p:cNvSpPr>
            <a:spLocks noGrp="1"/>
          </p:cNvSpPr>
          <p:nvPr>
            <p:ph idx="1"/>
          </p:nvPr>
        </p:nvSpPr>
        <p:spPr>
          <a:xfrm>
            <a:off x="678237" y="1397730"/>
            <a:ext cx="10972800" cy="5365371"/>
          </a:xfrm>
        </p:spPr>
        <p:txBody>
          <a:bodyPr>
            <a:noAutofit/>
          </a:bodyPr>
          <a:lstStyle/>
          <a:p>
            <a:pPr marL="57150" indent="0">
              <a:buNone/>
            </a:pPr>
            <a:r>
              <a:rPr lang="en-US" sz="2800" b="1" dirty="0">
                <a:latin typeface="Tahoma"/>
                <a:ea typeface="Tahoma"/>
                <a:cs typeface="Tahoma"/>
              </a:rPr>
              <a:t>What Can I say if I can’t say “I’m Sorry”?:</a:t>
            </a:r>
          </a:p>
          <a:p>
            <a:pPr marL="400050">
              <a:lnSpc>
                <a:spcPct val="150000"/>
              </a:lnSpc>
              <a:spcBef>
                <a:spcPts val="1400"/>
              </a:spcBef>
            </a:pPr>
            <a:r>
              <a:rPr lang="en-US" dirty="0">
                <a:latin typeface="Tahoma"/>
                <a:ea typeface="Tahoma"/>
                <a:cs typeface="Tahoma"/>
              </a:rPr>
              <a:t>“I can’t imagine how you feel” or “…how painful this must be”</a:t>
            </a:r>
          </a:p>
          <a:p>
            <a:pPr marL="800100" lvl="1"/>
            <a:r>
              <a:rPr lang="en-US" sz="2200" dirty="0">
                <a:latin typeface="Tahoma"/>
                <a:ea typeface="Tahoma"/>
                <a:cs typeface="Tahoma"/>
              </a:rPr>
              <a:t>If you’ve had a similar loss. You might be able to add ….”when I lost my mother,…..”</a:t>
            </a:r>
          </a:p>
          <a:p>
            <a:pPr marL="400050"/>
            <a:r>
              <a:rPr lang="en-US" dirty="0">
                <a:latin typeface="Tahoma"/>
                <a:ea typeface="Tahoma"/>
                <a:cs typeface="Tahoma"/>
              </a:rPr>
              <a:t>Listen with your heart, not your brains</a:t>
            </a:r>
          </a:p>
          <a:p>
            <a:pPr marL="400050"/>
            <a:r>
              <a:rPr lang="en-US" dirty="0">
                <a:latin typeface="Tahoma"/>
                <a:ea typeface="Tahoma"/>
                <a:cs typeface="Tahoma"/>
              </a:rPr>
              <a:t>Ask!! “What happened?”</a:t>
            </a:r>
          </a:p>
          <a:p>
            <a:pPr marL="800100" lvl="1"/>
            <a:r>
              <a:rPr lang="en-US" sz="2200" dirty="0">
                <a:latin typeface="Tahoma"/>
                <a:ea typeface="Tahoma"/>
                <a:cs typeface="Tahoma"/>
              </a:rPr>
              <a:t>It’s isolating to not have someone “join” you in the grief</a:t>
            </a:r>
          </a:p>
          <a:p>
            <a:pPr marL="400050"/>
            <a:r>
              <a:rPr lang="en-US" dirty="0">
                <a:latin typeface="Tahoma"/>
                <a:ea typeface="Tahoma"/>
                <a:cs typeface="Tahoma"/>
              </a:rPr>
              <a:t>Be Mindful/Present</a:t>
            </a:r>
          </a:p>
          <a:p>
            <a:pPr marL="800100" lvl="1"/>
            <a:r>
              <a:rPr lang="en-US" sz="2200" dirty="0">
                <a:latin typeface="Tahoma"/>
                <a:ea typeface="Tahoma"/>
                <a:cs typeface="Tahoma"/>
              </a:rPr>
              <a:t>If you leave, even for a second, you’re no longer a safe person to allow in</a:t>
            </a:r>
          </a:p>
          <a:p>
            <a:pPr marL="400050"/>
            <a:r>
              <a:rPr lang="en-US" dirty="0">
                <a:latin typeface="Tahoma"/>
                <a:ea typeface="Tahoma"/>
                <a:cs typeface="Tahoma"/>
              </a:rPr>
              <a:t>Empathy</a:t>
            </a:r>
          </a:p>
          <a:p>
            <a:pPr marL="800100" lvl="1"/>
            <a:r>
              <a:rPr lang="en-US" sz="2200" dirty="0">
                <a:latin typeface="Tahoma"/>
                <a:ea typeface="Tahoma"/>
                <a:cs typeface="Tahoma"/>
              </a:rPr>
              <a:t>Be you…if you tear up, don’t try to stop it, allow it to be there with them</a:t>
            </a:r>
          </a:p>
          <a:p>
            <a:pPr marL="5715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48466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 calcmode="lin" valueType="num">
                                      <p:cBhvr additive="base">
                                        <p:cTn id="3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6" end="6"/>
                                            </p:txEl>
                                          </p:spTgt>
                                        </p:tgtEl>
                                        <p:attrNameLst>
                                          <p:attrName>style.visibility</p:attrName>
                                        </p:attrNameLst>
                                      </p:cBhvr>
                                      <p:to>
                                        <p:strVal val="visible"/>
                                      </p:to>
                                    </p:set>
                                    <p:anim calcmode="lin" valueType="num">
                                      <p:cBhvr additive="base">
                                        <p:cTn id="43"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xEl>
                                              <p:pRg st="7" end="7"/>
                                            </p:txEl>
                                          </p:spTgt>
                                        </p:tgtEl>
                                        <p:attrNameLst>
                                          <p:attrName>style.visibility</p:attrName>
                                        </p:attrNameLst>
                                      </p:cBhvr>
                                      <p:to>
                                        <p:strVal val="visible"/>
                                      </p:to>
                                    </p:set>
                                    <p:anim calcmode="lin" valueType="num">
                                      <p:cBhvr additive="base">
                                        <p:cTn id="4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xEl>
                                              <p:pRg st="8" end="8"/>
                                            </p:txEl>
                                          </p:spTgt>
                                        </p:tgtEl>
                                        <p:attrNameLst>
                                          <p:attrName>style.visibility</p:attrName>
                                        </p:attrNameLst>
                                      </p:cBhvr>
                                      <p:to>
                                        <p:strVal val="visible"/>
                                      </p:to>
                                    </p:set>
                                    <p:anim calcmode="lin" valueType="num">
                                      <p:cBhvr additive="base">
                                        <p:cTn id="55" dur="500" fill="hold"/>
                                        <p:tgtEl>
                                          <p:spTgt spid="2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
                                            <p:txEl>
                                              <p:pRg st="9" end="9"/>
                                            </p:txEl>
                                          </p:spTgt>
                                        </p:tgtEl>
                                        <p:attrNameLst>
                                          <p:attrName>style.visibility</p:attrName>
                                        </p:attrNameLst>
                                      </p:cBhvr>
                                      <p:to>
                                        <p:strVal val="visible"/>
                                      </p:to>
                                    </p:set>
                                    <p:anim calcmode="lin" valueType="num">
                                      <p:cBhvr additive="base">
                                        <p:cTn id="61"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9D972-CEBC-090D-929D-2BDB8EEFF47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56417A-D6DD-5FC4-C61F-825547D46C06}"/>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F2A2BEB3-1351-5972-9339-0E45E77D8646}"/>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The Other “G”</a:t>
            </a:r>
          </a:p>
        </p:txBody>
      </p:sp>
      <p:sp>
        <p:nvSpPr>
          <p:cNvPr id="20" name="Content Placeholder 2">
            <a:extLst>
              <a:ext uri="{FF2B5EF4-FFF2-40B4-BE49-F238E27FC236}">
                <a16:creationId xmlns:a16="http://schemas.microsoft.com/office/drawing/2014/main" id="{D0DCCF4D-7F84-15BE-C223-E200DA1C1F3F}"/>
              </a:ext>
            </a:extLst>
          </p:cNvPr>
          <p:cNvSpPr>
            <a:spLocks noGrp="1"/>
          </p:cNvSpPr>
          <p:nvPr>
            <p:ph idx="1"/>
          </p:nvPr>
        </p:nvSpPr>
        <p:spPr>
          <a:xfrm>
            <a:off x="678237" y="1397730"/>
            <a:ext cx="10972800" cy="5365371"/>
          </a:xfrm>
        </p:spPr>
        <p:txBody>
          <a:bodyPr>
            <a:noAutofit/>
          </a:bodyPr>
          <a:lstStyle/>
          <a:p>
            <a:pPr marL="57150" indent="0">
              <a:buNone/>
            </a:pPr>
            <a:r>
              <a:rPr lang="en-US" sz="2400" dirty="0">
                <a:latin typeface="Tahoma" panose="020B0604030504040204" pitchFamily="34" charset="0"/>
                <a:ea typeface="Tahoma" panose="020B0604030504040204" pitchFamily="34" charset="0"/>
                <a:cs typeface="Tahoma" panose="020B0604030504040204" pitchFamily="34" charset="0"/>
              </a:rPr>
              <a:t>What’s the Other “G”? </a:t>
            </a:r>
          </a:p>
          <a:p>
            <a:r>
              <a:rPr lang="en-US" sz="2200" u="sng" dirty="0">
                <a:latin typeface="Sentinel-Book"/>
              </a:rPr>
              <a:t>Griever</a:t>
            </a:r>
            <a:r>
              <a:rPr lang="en-US" sz="2200" dirty="0">
                <a:latin typeface="Sentinel-Book"/>
              </a:rPr>
              <a:t>: My son committed suicide; I feel so guilty.</a:t>
            </a:r>
          </a:p>
          <a:p>
            <a:r>
              <a:rPr lang="en-US" sz="2200" u="sng" dirty="0">
                <a:latin typeface="Sentinel-Book"/>
              </a:rPr>
              <a:t>Grief Recovery Specialist</a:t>
            </a:r>
            <a:r>
              <a:rPr lang="en-US" sz="2200" dirty="0">
                <a:latin typeface="Sentinel-Book"/>
              </a:rPr>
              <a:t>: Did you ever do anything with intent to harm your son?</a:t>
            </a:r>
          </a:p>
          <a:p>
            <a:r>
              <a:rPr lang="en-US" sz="2200" u="sng" dirty="0">
                <a:latin typeface="Sentinel-Book"/>
              </a:rPr>
              <a:t>Griever</a:t>
            </a:r>
            <a:r>
              <a:rPr lang="en-US" sz="2200" dirty="0">
                <a:latin typeface="Sentinel-Book"/>
              </a:rPr>
              <a:t>: No. (This is an almost universal response.)</a:t>
            </a:r>
          </a:p>
          <a:p>
            <a:r>
              <a:rPr lang="en-US" sz="2200" u="sng" dirty="0">
                <a:latin typeface="Sentinel-Book"/>
              </a:rPr>
              <a:t>Grief Recovery Specialist</a:t>
            </a:r>
            <a:r>
              <a:rPr lang="en-US" sz="2200" dirty="0">
                <a:latin typeface="Sentinel-Book"/>
              </a:rPr>
              <a:t>: The dictionary definition of guilt implies intent to harm. Since you had no intent to harm, can you put the “G” word back in the dictionary…You are probably devastated enough by the death of your son, you don’t need to add to it by hurting yourself with an incorrect word that distorts your feelings.</a:t>
            </a:r>
          </a:p>
          <a:p>
            <a:r>
              <a:rPr lang="en-US" sz="2200" u="sng" dirty="0">
                <a:latin typeface="Sentinel-Book"/>
              </a:rPr>
              <a:t>Griever</a:t>
            </a:r>
            <a:r>
              <a:rPr lang="en-US" sz="2200" dirty="0">
                <a:latin typeface="Sentinel-Book"/>
              </a:rPr>
              <a:t>: Really? I never thought of it that way.</a:t>
            </a:r>
          </a:p>
          <a:p>
            <a:r>
              <a:rPr lang="en-US" sz="2200" u="sng" dirty="0">
                <a:latin typeface="Sentinel-Book"/>
              </a:rPr>
              <a:t>Grief Recovery Specialist</a:t>
            </a:r>
            <a:r>
              <a:rPr lang="en-US" sz="2200" dirty="0">
                <a:latin typeface="Sentinel-Book"/>
              </a:rPr>
              <a:t>: Are there some things that you wish had been different, better, or more?</a:t>
            </a:r>
          </a:p>
          <a:p>
            <a:r>
              <a:rPr lang="en-US" sz="2200" u="sng" dirty="0">
                <a:latin typeface="Sentinel-Book"/>
              </a:rPr>
              <a:t>Griever</a:t>
            </a:r>
            <a:r>
              <a:rPr lang="en-US" sz="2200" dirty="0">
                <a:latin typeface="Sentinel-Book"/>
              </a:rPr>
              <a:t>: Oh, yes.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72665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 calcmode="lin" valueType="num">
                                      <p:cBhvr additive="base">
                                        <p:cTn id="3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6" end="6"/>
                                            </p:txEl>
                                          </p:spTgt>
                                        </p:tgtEl>
                                        <p:attrNameLst>
                                          <p:attrName>style.visibility</p:attrName>
                                        </p:attrNameLst>
                                      </p:cBhvr>
                                      <p:to>
                                        <p:strVal val="visible"/>
                                      </p:to>
                                    </p:set>
                                    <p:anim calcmode="lin" valueType="num">
                                      <p:cBhvr additive="base">
                                        <p:cTn id="43"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xEl>
                                              <p:pRg st="7" end="7"/>
                                            </p:txEl>
                                          </p:spTgt>
                                        </p:tgtEl>
                                        <p:attrNameLst>
                                          <p:attrName>style.visibility</p:attrName>
                                        </p:attrNameLst>
                                      </p:cBhvr>
                                      <p:to>
                                        <p:strVal val="visible"/>
                                      </p:to>
                                    </p:set>
                                    <p:anim calcmode="lin" valueType="num">
                                      <p:cBhvr additive="base">
                                        <p:cTn id="4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77836</TotalTime>
  <Words>1079</Words>
  <Application>Microsoft Office PowerPoint</Application>
  <PresentationFormat>Widescreen</PresentationFormat>
  <Paragraphs>133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Century Gothic</vt:lpstr>
      <vt:lpstr>Palatino Linotype</vt:lpstr>
      <vt:lpstr>Sentinel-Book</vt:lpstr>
      <vt:lpstr>Tahoma</vt:lpstr>
      <vt:lpstr>Trebuchet MS</vt:lpstr>
      <vt:lpstr>Wingdings 3</vt:lpstr>
      <vt:lpstr>Ion</vt:lpstr>
      <vt:lpstr>PowerPoint Presentation</vt:lpstr>
      <vt:lpstr>Where We Going Today??</vt:lpstr>
      <vt:lpstr>Huh?!?</vt:lpstr>
      <vt:lpstr>Respond &amp; Types??</vt:lpstr>
      <vt:lpstr>#Knowledge</vt:lpstr>
      <vt:lpstr>#Truth</vt:lpstr>
      <vt:lpstr>Uhm, Nope!!</vt:lpstr>
      <vt:lpstr>Griever’s Helpline!</vt:lpstr>
      <vt:lpstr>The Other “G”</vt:lpstr>
      <vt:lpstr>Am I Done Yet??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#Codependency  (Self Love Deficit Disorder): Week 2</dc:title>
  <dc:creator>Mchael Noll</dc:creator>
  <cp:lastModifiedBy>Michael Noll Counseling</cp:lastModifiedBy>
  <cp:revision>273</cp:revision>
  <dcterms:created xsi:type="dcterms:W3CDTF">2021-11-16T04:49:44Z</dcterms:created>
  <dcterms:modified xsi:type="dcterms:W3CDTF">2026-05-27T14:23:08Z</dcterms:modified>
</cp:coreProperties>
</file>