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0"/>
  </p:notesMasterIdLst>
  <p:handoutMasterIdLst>
    <p:handoutMasterId r:id="rId11"/>
  </p:handoutMasterIdLst>
  <p:sldIdLst>
    <p:sldId id="340" r:id="rId2"/>
    <p:sldId id="271" r:id="rId3"/>
    <p:sldId id="345" r:id="rId4"/>
    <p:sldId id="352" r:id="rId5"/>
    <p:sldId id="353" r:id="rId6"/>
    <p:sldId id="354" r:id="rId7"/>
    <p:sldId id="355" r:id="rId8"/>
    <p:sldId id="35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340"/>
            <p14:sldId id="271"/>
            <p14:sldId id="345"/>
            <p14:sldId id="352"/>
            <p14:sldId id="353"/>
            <p14:sldId id="354"/>
            <p14:sldId id="355"/>
            <p14:sldId id="3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82" y="7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5/27/2025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5/27/2025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443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5/27/2025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95455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5/27/2025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061045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5/27/2025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229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5/27/2025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443504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5/27/2025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51885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5/27/2025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715741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5/27/2025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354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5/27/2025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821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5/27/2025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44991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5/27/2025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8984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5/27/2025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296296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5/27/2025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62653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5/27/2025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860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5/27/2025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9940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5/27/2025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72469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5/27/2025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9509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5/27/2025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5620859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E61341C-BA1B-B70D-A0F4-9028755A245B}"/>
              </a:ext>
            </a:extLst>
          </p:cNvPr>
          <p:cNvSpPr txBox="1">
            <a:spLocks/>
          </p:cNvSpPr>
          <p:nvPr/>
        </p:nvSpPr>
        <p:spPr>
          <a:xfrm>
            <a:off x="0" y="239707"/>
            <a:ext cx="12191999" cy="2962106"/>
          </a:xfrm>
          <a:prstGeom prst="rect">
            <a:avLst/>
          </a:prstGeom>
        </p:spPr>
        <p:txBody>
          <a:bodyPr vert="horz" lIns="91440" tIns="45720" rIns="91440" bIns="45720" rtlCol="0" anchor="b">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2400"/>
              </a:spcBef>
            </a:pPr>
            <a:r>
              <a:rPr lang="en-US" sz="8800" dirty="0">
                <a:solidFill>
                  <a:schemeClr val="tx1"/>
                </a:solidFill>
              </a:rPr>
              <a:t>#</a:t>
            </a:r>
            <a:r>
              <a:rPr lang="en-US" sz="8000" dirty="0">
                <a:solidFill>
                  <a:schemeClr val="tx1"/>
                </a:solidFill>
              </a:rPr>
              <a:t>ThoughtMapz</a:t>
            </a:r>
          </a:p>
          <a:p>
            <a:pPr algn="ctr">
              <a:spcBef>
                <a:spcPts val="2400"/>
              </a:spcBef>
            </a:pPr>
            <a:r>
              <a:rPr lang="en-US" sz="8000" dirty="0">
                <a:solidFill>
                  <a:schemeClr val="tx1"/>
                </a:solidFill>
              </a:rPr>
              <a:t>Week 2</a:t>
            </a:r>
          </a:p>
        </p:txBody>
      </p:sp>
      <p:sp>
        <p:nvSpPr>
          <p:cNvPr id="5" name="Content Placeholder 2">
            <a:extLst>
              <a:ext uri="{FF2B5EF4-FFF2-40B4-BE49-F238E27FC236}">
                <a16:creationId xmlns:a16="http://schemas.microsoft.com/office/drawing/2014/main" id="{BB1FB9D3-9D2B-1EF8-ED1C-FF3733A39BE3}"/>
              </a:ext>
            </a:extLst>
          </p:cNvPr>
          <p:cNvSpPr txBox="1">
            <a:spLocks/>
          </p:cNvSpPr>
          <p:nvPr/>
        </p:nvSpPr>
        <p:spPr>
          <a:xfrm>
            <a:off x="0" y="4035720"/>
            <a:ext cx="12191999" cy="236589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en-US" sz="3200" dirty="0">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marL="0" indent="0" algn="ctr">
              <a:buNone/>
            </a:pPr>
            <a:r>
              <a:rPr lang="en-US" sz="3200" i="1" dirty="0">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latin typeface="Trebuchet MS" panose="020B0603020202020204" pitchFamily="34" charset="0"/>
              <a:ea typeface="Microsoft JhengHei Light" panose="020B0304030504040204" pitchFamily="34" charset="-120"/>
            </a:endParaRPr>
          </a:p>
        </p:txBody>
      </p:sp>
      <p:pic>
        <p:nvPicPr>
          <p:cNvPr id="6" name="Picture 5">
            <a:extLst>
              <a:ext uri="{FF2B5EF4-FFF2-40B4-BE49-F238E27FC236}">
                <a16:creationId xmlns:a16="http://schemas.microsoft.com/office/drawing/2014/main" id="{F822DB2C-2708-035F-8AD3-4319AC444555}"/>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167401" y="3656188"/>
            <a:ext cx="1243263" cy="121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69524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45638"/>
            <a:ext cx="10972800" cy="5517463"/>
          </a:xfrm>
        </p:spPr>
        <p:txBody>
          <a:bodyPr vert="horz" lIns="91440" tIns="45720" rIns="91440" bIns="45720" rtlCol="0" anchor="t">
            <a:normAutofit lnSpcReduction="10000"/>
          </a:bodyPr>
          <a:lstStyle/>
          <a:p>
            <a:r>
              <a:rPr lang="en-US" sz="3200" dirty="0">
                <a:latin typeface="Tahoma"/>
                <a:ea typeface="Tahoma"/>
                <a:cs typeface="Tahoma"/>
              </a:rPr>
              <a:t>Recap Last week:</a:t>
            </a:r>
          </a:p>
          <a:p>
            <a:pPr lvl="1"/>
            <a:r>
              <a:rPr lang="en-US" sz="2800" b="1" dirty="0">
                <a:latin typeface="Tahoma"/>
                <a:ea typeface="Tahoma"/>
                <a:cs typeface="Tahoma"/>
              </a:rPr>
              <a:t>Thought </a:t>
            </a:r>
            <a:r>
              <a:rPr lang="en-US" sz="2800" b="1" dirty="0" err="1">
                <a:latin typeface="Tahoma"/>
                <a:ea typeface="Tahoma"/>
                <a:cs typeface="Tahoma"/>
              </a:rPr>
              <a:t>Mapz</a:t>
            </a:r>
            <a:r>
              <a:rPr lang="en-US" sz="2800" b="1" dirty="0">
                <a:latin typeface="Tahoma"/>
                <a:ea typeface="Tahoma"/>
                <a:cs typeface="Tahoma"/>
              </a:rPr>
              <a:t>:</a:t>
            </a:r>
            <a:endParaRPr lang="en-US" sz="2800" dirty="0">
              <a:latin typeface="Tahoma"/>
              <a:ea typeface="Tahoma"/>
              <a:cs typeface="Tahoma"/>
            </a:endParaRPr>
          </a:p>
          <a:p>
            <a:pPr lvl="2"/>
            <a:r>
              <a:rPr lang="en-US" sz="2400" dirty="0">
                <a:latin typeface="Tahoma"/>
                <a:ea typeface="Tahoma"/>
                <a:cs typeface="Tahoma"/>
              </a:rPr>
              <a:t>Over time, millions of thought maps are formed in response to events experienced.  These include how we behave, feel and think.  While the original thought map (TM</a:t>
            </a:r>
            <a:r>
              <a:rPr lang="en-US" sz="2400" baseline="-25000" dirty="0">
                <a:latin typeface="Tahoma"/>
                <a:ea typeface="Tahoma"/>
                <a:cs typeface="Tahoma"/>
              </a:rPr>
              <a:t>0</a:t>
            </a:r>
            <a:r>
              <a:rPr lang="en-US" sz="2400" dirty="0">
                <a:latin typeface="Tahoma"/>
                <a:ea typeface="Tahoma"/>
                <a:cs typeface="Tahoma"/>
              </a:rPr>
              <a:t>) never goes away, it is no longer the default response. </a:t>
            </a:r>
          </a:p>
          <a:p>
            <a:pPr lvl="2"/>
            <a:r>
              <a:rPr lang="en-US" sz="2400" dirty="0">
                <a:latin typeface="Tahoma"/>
                <a:ea typeface="Tahoma"/>
                <a:cs typeface="Tahoma"/>
              </a:rPr>
              <a:t>This model gives insight into what steps need to be taken to achieve positive, lasting change.  It should be noted, however, that change is not easy and it needs to be nurtured to help the individual not fall back into the old or recycled way of thinking.</a:t>
            </a:r>
          </a:p>
          <a:p>
            <a:r>
              <a:rPr lang="en-US" sz="3200" dirty="0">
                <a:latin typeface="Tahoma"/>
                <a:ea typeface="Tahoma"/>
                <a:cs typeface="Tahoma"/>
              </a:rPr>
              <a:t>Thought </a:t>
            </a:r>
            <a:r>
              <a:rPr lang="en-US" sz="3200" dirty="0" err="1">
                <a:latin typeface="Tahoma"/>
                <a:ea typeface="Tahoma"/>
                <a:cs typeface="Tahoma"/>
              </a:rPr>
              <a:t>Mapz</a:t>
            </a:r>
            <a:r>
              <a:rPr lang="en-US" sz="3200" dirty="0">
                <a:latin typeface="Tahoma"/>
                <a:ea typeface="Tahoma"/>
                <a:cs typeface="Tahoma"/>
              </a:rPr>
              <a:t> Continued</a:t>
            </a:r>
          </a:p>
          <a:p>
            <a:pPr lvl="1"/>
            <a:r>
              <a:rPr lang="en-US" sz="2400" dirty="0">
                <a:latin typeface="Tahoma"/>
                <a:ea typeface="Tahoma"/>
                <a:cs typeface="Tahoma"/>
              </a:rPr>
              <a:t>Negative Thinking </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2400" dirty="0">
                <a:latin typeface="Tahoma"/>
                <a:ea typeface="Tahoma"/>
                <a:cs typeface="Tahoma"/>
              </a:rPr>
              <a:t>Rational Thoughts</a:t>
            </a:r>
          </a:p>
          <a:p>
            <a:endParaRPr lang="en-US"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8AB51E85-41F2-42B7-085F-3BEE3E0618C9}"/>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D0F974CC-B28A-8C66-EC3E-F45E3000F492}"/>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Where We Going Today??</a:t>
            </a:r>
          </a:p>
        </p:txBody>
      </p:sp>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74228-18A9-FE56-275B-B85E5547DD3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DF00D56-C96E-71DF-57F7-2442BA3F2ABE}"/>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C3949037-80C4-B5EA-5E4A-DFE39D8DF182}"/>
              </a:ext>
            </a:extLst>
          </p:cNvPr>
          <p:cNvSpPr>
            <a:spLocks noGrp="1"/>
          </p:cNvSpPr>
          <p:nvPr>
            <p:ph type="title"/>
          </p:nvPr>
        </p:nvSpPr>
        <p:spPr>
          <a:xfrm>
            <a:off x="1511560" y="367943"/>
            <a:ext cx="8949612" cy="727788"/>
          </a:xfrm>
        </p:spPr>
        <p:txBody>
          <a:bodyPr>
            <a:normAutofit fontScale="90000"/>
          </a:bodyPr>
          <a:lstStyle/>
          <a:p>
            <a:r>
              <a:rPr lang="en-US" sz="3600" dirty="0">
                <a:solidFill>
                  <a:schemeClr val="tx1"/>
                </a:solidFill>
              </a:rPr>
              <a:t>What’s this Cognitive Behavioral </a:t>
            </a:r>
            <a:r>
              <a:rPr lang="en-US" sz="3600" dirty="0" err="1">
                <a:solidFill>
                  <a:schemeClr val="tx1"/>
                </a:solidFill>
              </a:rPr>
              <a:t>Schtuff</a:t>
            </a:r>
            <a:r>
              <a:rPr lang="en-US" sz="3600" dirty="0">
                <a:solidFill>
                  <a:schemeClr val="tx1"/>
                </a:solidFill>
              </a:rPr>
              <a:t>?!</a:t>
            </a:r>
            <a:endParaRPr lang="en-US" dirty="0">
              <a:solidFill>
                <a:schemeClr val="tx1"/>
              </a:solidFill>
            </a:endParaRPr>
          </a:p>
        </p:txBody>
      </p:sp>
      <p:sp>
        <p:nvSpPr>
          <p:cNvPr id="20" name="Content Placeholder 2">
            <a:extLst>
              <a:ext uri="{FF2B5EF4-FFF2-40B4-BE49-F238E27FC236}">
                <a16:creationId xmlns:a16="http://schemas.microsoft.com/office/drawing/2014/main" id="{0B4D7664-40AB-BBC9-A412-189238389793}"/>
              </a:ext>
            </a:extLst>
          </p:cNvPr>
          <p:cNvSpPr>
            <a:spLocks noGrp="1"/>
          </p:cNvSpPr>
          <p:nvPr>
            <p:ph idx="1"/>
          </p:nvPr>
        </p:nvSpPr>
        <p:spPr>
          <a:xfrm>
            <a:off x="678237" y="1397730"/>
            <a:ext cx="10972800" cy="5365371"/>
          </a:xfrm>
        </p:spPr>
        <p:txBody>
          <a:bodyPr>
            <a:normAutofit lnSpcReduction="10000"/>
          </a:bodyPr>
          <a:lstStyle/>
          <a:p>
            <a:pPr fontAlgn="base"/>
            <a:r>
              <a:rPr lang="en-US" dirty="0">
                <a:latin typeface="Tahoma"/>
                <a:ea typeface="Tahoma"/>
                <a:cs typeface="Tahoma"/>
              </a:rPr>
              <a:t>Cognitive: </a:t>
            </a:r>
            <a:endParaRPr lang="en-US" dirty="0">
              <a:latin typeface="Tahoma" panose="020B0604030504040204" pitchFamily="34" charset="0"/>
              <a:ea typeface="Tahoma" panose="020B0604030504040204" pitchFamily="34" charset="0"/>
              <a:cs typeface="Tahoma" panose="020B0604030504040204" pitchFamily="34" charset="0"/>
            </a:endParaRPr>
          </a:p>
          <a:p>
            <a:pPr lvl="1" fontAlgn="base"/>
            <a:r>
              <a:rPr lang="en-US" b="1" dirty="0">
                <a:latin typeface="Tahoma"/>
                <a:ea typeface="Tahoma"/>
                <a:cs typeface="Tahoma"/>
              </a:rPr>
              <a:t>1: </a:t>
            </a:r>
            <a:r>
              <a:rPr lang="en-US" dirty="0">
                <a:latin typeface="Tahoma"/>
                <a:ea typeface="Tahoma"/>
                <a:cs typeface="Tahoma"/>
              </a:rPr>
              <a:t>of, relating to, being, or involving conscious intellectual activity (such as thinking, reasoning, or remembering) </a:t>
            </a:r>
            <a:r>
              <a:rPr lang="en-US" i="1" dirty="0">
                <a:latin typeface="Tahoma"/>
                <a:ea typeface="Tahoma"/>
                <a:cs typeface="Tahoma"/>
              </a:rPr>
              <a:t>cognitive</a:t>
            </a:r>
            <a:r>
              <a:rPr lang="en-US" dirty="0">
                <a:latin typeface="Tahoma"/>
                <a:ea typeface="Tahoma"/>
                <a:cs typeface="Tahoma"/>
              </a:rPr>
              <a:t> impairment</a:t>
            </a:r>
          </a:p>
          <a:p>
            <a:pPr lvl="1" fontAlgn="base"/>
            <a:r>
              <a:rPr lang="en-US" b="1" dirty="0">
                <a:latin typeface="Tahoma"/>
                <a:ea typeface="Tahoma"/>
                <a:cs typeface="Tahoma"/>
              </a:rPr>
              <a:t>2: </a:t>
            </a:r>
            <a:r>
              <a:rPr lang="en-US" dirty="0">
                <a:latin typeface="Tahoma"/>
                <a:ea typeface="Tahoma"/>
                <a:cs typeface="Tahoma"/>
              </a:rPr>
              <a:t>based on or capable of being reduced to empirical factual knowledge</a:t>
            </a:r>
          </a:p>
          <a:p>
            <a:pPr fontAlgn="base"/>
            <a:r>
              <a:rPr lang="en-US" dirty="0">
                <a:latin typeface="Tahoma"/>
                <a:ea typeface="Tahoma"/>
                <a:cs typeface="Tahoma"/>
              </a:rPr>
              <a:t>Behavioral:</a:t>
            </a:r>
          </a:p>
          <a:p>
            <a:pPr lvl="1" fontAlgn="base"/>
            <a:r>
              <a:rPr lang="en-US" b="1" dirty="0">
                <a:latin typeface="Tahoma"/>
                <a:ea typeface="Tahoma"/>
                <a:cs typeface="Tahoma"/>
              </a:rPr>
              <a:t>1: </a:t>
            </a:r>
            <a:r>
              <a:rPr lang="en-US" dirty="0">
                <a:latin typeface="Tahoma"/>
                <a:ea typeface="Tahoma"/>
                <a:cs typeface="Tahoma"/>
              </a:rPr>
              <a:t>of or relating to behavior </a:t>
            </a:r>
            <a:r>
              <a:rPr lang="en-US" b="1" dirty="0">
                <a:latin typeface="Tahoma"/>
                <a:ea typeface="Tahoma"/>
                <a:cs typeface="Tahoma"/>
              </a:rPr>
              <a:t>: </a:t>
            </a:r>
            <a:r>
              <a:rPr lang="en-US" dirty="0">
                <a:latin typeface="Tahoma"/>
                <a:ea typeface="Tahoma"/>
                <a:cs typeface="Tahoma"/>
              </a:rPr>
              <a:t>pertaining to reactions made in response to social stimuli</a:t>
            </a:r>
          </a:p>
          <a:p>
            <a:pPr lvl="1" fontAlgn="base"/>
            <a:r>
              <a:rPr lang="en-US" b="1" dirty="0">
                <a:latin typeface="Tahoma"/>
                <a:ea typeface="Tahoma"/>
                <a:cs typeface="Tahoma"/>
              </a:rPr>
              <a:t>2: </a:t>
            </a:r>
            <a:r>
              <a:rPr lang="en-US" dirty="0">
                <a:latin typeface="Tahoma"/>
                <a:ea typeface="Tahoma"/>
                <a:cs typeface="Tahoma"/>
              </a:rPr>
              <a:t>relating to or concerned with the social, psychological, and emotional factors that affect financial decisions and behavior</a:t>
            </a:r>
          </a:p>
          <a:p>
            <a:pPr fontAlgn="base"/>
            <a:r>
              <a:rPr lang="en-US" dirty="0">
                <a:latin typeface="Tahoma"/>
                <a:ea typeface="Tahoma"/>
                <a:cs typeface="Tahoma"/>
              </a:rPr>
              <a:t>Cognitive Behavioral Therapy:</a:t>
            </a:r>
          </a:p>
          <a:p>
            <a:pPr lvl="1" fontAlgn="base"/>
            <a:r>
              <a:rPr lang="en-US" sz="2000" b="1" dirty="0">
                <a:latin typeface="Tahoma"/>
                <a:ea typeface="Tahoma"/>
                <a:cs typeface="Tahoma"/>
              </a:rPr>
              <a:t>: </a:t>
            </a:r>
            <a:r>
              <a:rPr lang="en-US" sz="2000" dirty="0">
                <a:latin typeface="Tahoma"/>
                <a:ea typeface="Tahoma"/>
                <a:cs typeface="Tahoma"/>
              </a:rPr>
              <a:t>psychotherapy that combines ”cognitive therapy” with ”behavior therapy” by identifying faulty or maladaptive patterns of thinking, emotional response, or behavior and substituting them with desirable patterns of thinking, emotional response, or behavior —abbreviation </a:t>
            </a:r>
            <a:r>
              <a:rPr lang="en-US" sz="2000" i="1" dirty="0">
                <a:latin typeface="Tahoma"/>
                <a:ea typeface="Tahoma"/>
                <a:cs typeface="Tahoma"/>
              </a:rPr>
              <a:t>CBT</a:t>
            </a:r>
            <a:endParaRPr lang="en-US" sz="2000" b="1" i="1" cap="all" dirty="0">
              <a:latin typeface="Tahoma"/>
              <a:ea typeface="Tahoma"/>
              <a:cs typeface="Tahoma"/>
            </a:endParaRPr>
          </a:p>
          <a:p>
            <a:pPr marL="457200" lvl="1" indent="0" fontAlgn="base">
              <a:buNone/>
            </a:pPr>
            <a:r>
              <a:rPr lang="en-US" sz="2000" b="1" cap="all" dirty="0">
                <a:latin typeface="Tahoma"/>
                <a:ea typeface="Tahoma"/>
                <a:cs typeface="Tahoma"/>
              </a:rPr>
              <a:t>NOTE</a:t>
            </a:r>
            <a:r>
              <a:rPr lang="en-US" sz="2000" cap="all" dirty="0">
                <a:latin typeface="Tahoma"/>
                <a:ea typeface="Tahoma"/>
                <a:cs typeface="Tahoma"/>
              </a:rPr>
              <a:t>:</a:t>
            </a:r>
            <a:r>
              <a:rPr lang="en-US" sz="2000" dirty="0">
                <a:latin typeface="Tahoma"/>
                <a:ea typeface="Tahoma"/>
                <a:cs typeface="Tahoma"/>
              </a:rPr>
              <a:t> Cognitive behavioral therapy is used in the treatment of various mental and emotional 	disorders including depression, anxiety, anorexia, and substance abuse. </a:t>
            </a:r>
            <a:r>
              <a:rPr lang="en-US" sz="2000" i="1" dirty="0">
                <a:latin typeface="Tahoma"/>
                <a:ea typeface="Tahoma"/>
                <a:cs typeface="Tahoma"/>
              </a:rPr>
              <a:t>Cognitive therapy</a:t>
            </a:r>
            <a:r>
              <a:rPr lang="en-US" sz="2000" dirty="0">
                <a:latin typeface="Tahoma"/>
                <a:ea typeface="Tahoma"/>
                <a:cs typeface="Tahoma"/>
              </a:rPr>
              <a:t> and </a:t>
            </a:r>
            <a:r>
              <a:rPr lang="en-US" sz="2000" i="1" dirty="0">
                <a:latin typeface="Tahoma"/>
                <a:ea typeface="Tahoma"/>
                <a:cs typeface="Tahoma"/>
              </a:rPr>
              <a:t>cognitive behavioral therapy</a:t>
            </a:r>
            <a:r>
              <a:rPr lang="en-US" sz="2000" dirty="0">
                <a:latin typeface="Tahoma"/>
                <a:ea typeface="Tahoma"/>
                <a:cs typeface="Tahoma"/>
              </a:rPr>
              <a:t> are often used interchangeably.</a:t>
            </a:r>
          </a:p>
          <a:p>
            <a:pPr fontAlgn="base"/>
            <a:endParaRPr lang="en-US" sz="2800" dirty="0">
              <a:latin typeface="Tahoma" panose="020B0604030504040204" pitchFamily="34" charset="0"/>
              <a:ea typeface="Tahoma" panose="020B0604030504040204" pitchFamily="34" charset="0"/>
              <a:cs typeface="Tahoma" panose="020B0604030504040204" pitchFamily="34" charset="0"/>
            </a:endParaRPr>
          </a:p>
          <a:p>
            <a:pPr lvl="1" fontAlgn="base"/>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57056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anim calcmode="lin" valueType="num">
                                      <p:cBhvr additive="base">
                                        <p:cTn id="1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anim calcmode="lin" valueType="num">
                                      <p:cBhvr additive="base">
                                        <p:cTn id="1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anim calcmode="lin" valueType="num">
                                      <p:cBhvr additive="base">
                                        <p:cTn id="2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anim calcmode="lin" valueType="num">
                                      <p:cBhvr additive="base">
                                        <p:cTn id="3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5" end="5"/>
                                            </p:txEl>
                                          </p:spTgt>
                                        </p:tgtEl>
                                        <p:attrNameLst>
                                          <p:attrName>style.visibility</p:attrName>
                                        </p:attrNameLst>
                                      </p:cBhvr>
                                      <p:to>
                                        <p:strVal val="visible"/>
                                      </p:to>
                                    </p:set>
                                    <p:anim calcmode="lin" valueType="num">
                                      <p:cBhvr additive="base">
                                        <p:cTn id="3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6" end="6"/>
                                            </p:txEl>
                                          </p:spTgt>
                                        </p:tgtEl>
                                        <p:attrNameLst>
                                          <p:attrName>style.visibility</p:attrName>
                                        </p:attrNameLst>
                                      </p:cBhvr>
                                      <p:to>
                                        <p:strVal val="visible"/>
                                      </p:to>
                                    </p:set>
                                    <p:anim calcmode="lin" valueType="num">
                                      <p:cBhvr additive="base">
                                        <p:cTn id="4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0">
                                            <p:txEl>
                                              <p:pRg st="7" end="7"/>
                                            </p:txEl>
                                          </p:spTgt>
                                        </p:tgtEl>
                                        <p:attrNameLst>
                                          <p:attrName>style.visibility</p:attrName>
                                        </p:attrNameLst>
                                      </p:cBhvr>
                                      <p:to>
                                        <p:strVal val="visible"/>
                                      </p:to>
                                    </p:set>
                                    <p:anim calcmode="lin" valueType="num">
                                      <p:cBhvr additive="base">
                                        <p:cTn id="4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0">
                                            <p:txEl>
                                              <p:pRg st="8" end="8"/>
                                            </p:txEl>
                                          </p:spTgt>
                                        </p:tgtEl>
                                        <p:attrNameLst>
                                          <p:attrName>style.visibility</p:attrName>
                                        </p:attrNameLst>
                                      </p:cBhvr>
                                      <p:to>
                                        <p:strVal val="visible"/>
                                      </p:to>
                                    </p:set>
                                    <p:anim calcmode="lin" valueType="num">
                                      <p:cBhvr additive="base">
                                        <p:cTn id="55"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68BD0-E42B-A69B-1005-06D27ADDC23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B4E1566-3A97-A296-43C4-C4BFC46A4F77}"/>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2BB598D4-2139-2A42-9758-FAE82AF4575F}"/>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Ok, So What?!</a:t>
            </a:r>
          </a:p>
        </p:txBody>
      </p:sp>
      <p:pic>
        <p:nvPicPr>
          <p:cNvPr id="5" name="Content Placeholder 5">
            <a:extLst>
              <a:ext uri="{FF2B5EF4-FFF2-40B4-BE49-F238E27FC236}">
                <a16:creationId xmlns:a16="http://schemas.microsoft.com/office/drawing/2014/main" id="{9F9A2ADD-FBE7-6E64-0C06-F9FF08D62AEF}"/>
              </a:ext>
            </a:extLst>
          </p:cNvPr>
          <p:cNvPicPr>
            <a:picLocks noChangeAspect="1"/>
          </p:cNvPicPr>
          <p:nvPr/>
        </p:nvPicPr>
        <p:blipFill rotWithShape="1">
          <a:blip r:embed="rId3"/>
          <a:srcRect l="10751" t="18322" r="15696" b="-1711"/>
          <a:stretch/>
        </p:blipFill>
        <p:spPr>
          <a:xfrm>
            <a:off x="1262688" y="1210002"/>
            <a:ext cx="8749553" cy="52697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331373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824FD-3408-2C3E-1EAE-197EC65DF42F}"/>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5A862BF-FB69-A8CC-F714-3DA24DD124EF}"/>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1F043739-0303-431B-ED78-0372130B4399}"/>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Examples? Please and Thank You!</a:t>
            </a:r>
          </a:p>
        </p:txBody>
      </p:sp>
      <p:sp>
        <p:nvSpPr>
          <p:cNvPr id="2" name="Content Placeholder 6">
            <a:extLst>
              <a:ext uri="{FF2B5EF4-FFF2-40B4-BE49-F238E27FC236}">
                <a16:creationId xmlns:a16="http://schemas.microsoft.com/office/drawing/2014/main" id="{891C5BB4-4916-3AE3-B340-1A086059B86C}"/>
              </a:ext>
            </a:extLst>
          </p:cNvPr>
          <p:cNvSpPr txBox="1">
            <a:spLocks/>
          </p:cNvSpPr>
          <p:nvPr/>
        </p:nvSpPr>
        <p:spPr>
          <a:xfrm>
            <a:off x="272527" y="1573306"/>
            <a:ext cx="11370833" cy="4648073"/>
          </a:xfrm>
          <a:prstGeom prst="rect">
            <a:avLst/>
          </a:prstGeom>
        </p:spPr>
        <p:txBody>
          <a:bodyPr>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1800" dirty="0">
                <a:latin typeface="Tahoma" panose="020B0604030504040204" pitchFamily="34" charset="0"/>
                <a:ea typeface="Tahoma" panose="020B0604030504040204" pitchFamily="34" charset="0"/>
                <a:cs typeface="Tahoma" panose="020B0604030504040204" pitchFamily="34" charset="0"/>
              </a:rPr>
              <a:t>2 Ways Different People Experience the Same Situation:</a:t>
            </a:r>
          </a:p>
          <a:p>
            <a:pPr marL="0" indent="0">
              <a:buFont typeface="Wingdings 3" charset="2"/>
              <a:buNone/>
            </a:pPr>
            <a:r>
              <a:rPr lang="en-US" sz="1800" dirty="0">
                <a:latin typeface="Tahoma" panose="020B0604030504040204" pitchFamily="34" charset="0"/>
                <a:ea typeface="Tahoma" panose="020B0604030504040204" pitchFamily="34" charset="0"/>
                <a:cs typeface="Tahoma" panose="020B0604030504040204" pitchFamily="34" charset="0"/>
              </a:rPr>
              <a:t>Situation: Jason and Kurt receive negative eval’s at work</a:t>
            </a:r>
          </a:p>
        </p:txBody>
      </p:sp>
      <p:sp>
        <p:nvSpPr>
          <p:cNvPr id="11" name="Speech Bubble: Oval 10">
            <a:extLst>
              <a:ext uri="{FF2B5EF4-FFF2-40B4-BE49-F238E27FC236}">
                <a16:creationId xmlns:a16="http://schemas.microsoft.com/office/drawing/2014/main" id="{6879CC2A-78E0-B554-04CE-609A0D95A5A2}"/>
              </a:ext>
            </a:extLst>
          </p:cNvPr>
          <p:cNvSpPr/>
          <p:nvPr/>
        </p:nvSpPr>
        <p:spPr>
          <a:xfrm>
            <a:off x="169162" y="2339792"/>
            <a:ext cx="5769866" cy="3810001"/>
          </a:xfrm>
          <a:prstGeom prst="wedgeEllipseCallout">
            <a:avLst/>
          </a:prstGeom>
          <a:solidFill>
            <a:schemeClr val="accent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latin typeface="Tahoma" panose="020B0604030504040204" pitchFamily="34" charset="0"/>
                <a:ea typeface="Tahoma" panose="020B0604030504040204" pitchFamily="34" charset="0"/>
                <a:cs typeface="Tahoma" panose="020B0604030504040204" pitchFamily="34" charset="0"/>
              </a:rPr>
              <a:t>Jason</a:t>
            </a:r>
            <a:endParaRPr lang="en-US" b="1" u="sng" dirty="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Negative Thought</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 can’t do anything right. I bet I get fired because of this!” 	</a:t>
            </a:r>
            <a:br>
              <a:rPr lang="en-US" dirty="0">
                <a:latin typeface="Tahoma" panose="020B0604030504040204" pitchFamily="34" charset="0"/>
                <a:ea typeface="Tahoma" panose="020B0604030504040204" pitchFamily="34" charset="0"/>
                <a:cs typeface="Tahoma" panose="020B0604030504040204" pitchFamily="34" charset="0"/>
              </a:rPr>
            </a:b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Emotion</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Depressed and nervous.</a:t>
            </a:r>
          </a:p>
          <a:p>
            <a:pPr algn="ctr"/>
            <a:endParaRPr lang="en-US" dirty="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Behavior</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Jason avoids his boss because he believes he’s in trouble. He feels nervous the next time he’s confronted with challenging work,      </a:t>
            </a:r>
          </a:p>
          <a:p>
            <a:r>
              <a:rPr lang="en-US" dirty="0">
                <a:latin typeface="Tahoma" panose="020B0604030504040204" pitchFamily="34" charset="0"/>
                <a:ea typeface="Tahoma" panose="020B0604030504040204" pitchFamily="34" charset="0"/>
                <a:cs typeface="Tahoma" panose="020B0604030504040204" pitchFamily="34" charset="0"/>
              </a:rPr>
              <a:t>           and performs poorly.</a:t>
            </a:r>
          </a:p>
        </p:txBody>
      </p:sp>
      <p:sp>
        <p:nvSpPr>
          <p:cNvPr id="13" name="Speech Bubble: Oval 12">
            <a:extLst>
              <a:ext uri="{FF2B5EF4-FFF2-40B4-BE49-F238E27FC236}">
                <a16:creationId xmlns:a16="http://schemas.microsoft.com/office/drawing/2014/main" id="{3D2C03EE-9F7F-1FA8-6955-FE3E51C60DF6}"/>
              </a:ext>
            </a:extLst>
          </p:cNvPr>
          <p:cNvSpPr/>
          <p:nvPr/>
        </p:nvSpPr>
        <p:spPr>
          <a:xfrm>
            <a:off x="6096000" y="2312894"/>
            <a:ext cx="5823473" cy="3720354"/>
          </a:xfrm>
          <a:prstGeom prst="wedgeEllipseCallout">
            <a:avLst/>
          </a:prstGeom>
          <a:solidFill>
            <a:schemeClr val="accent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latin typeface="Tahoma" panose="020B0604030504040204" pitchFamily="34" charset="0"/>
                <a:ea typeface="Tahoma" panose="020B0604030504040204" pitchFamily="34" charset="0"/>
                <a:cs typeface="Tahoma" panose="020B0604030504040204" pitchFamily="34" charset="0"/>
              </a:rPr>
              <a:t>        </a:t>
            </a:r>
          </a:p>
          <a:p>
            <a:pPr algn="ctr"/>
            <a:r>
              <a:rPr lang="en-US" b="1" dirty="0">
                <a:latin typeface="Tahoma" panose="020B0604030504040204" pitchFamily="34" charset="0"/>
                <a:ea typeface="Tahoma" panose="020B0604030504040204" pitchFamily="34" charset="0"/>
                <a:cs typeface="Tahoma" panose="020B0604030504040204" pitchFamily="34" charset="0"/>
              </a:rPr>
              <a:t>   </a:t>
            </a:r>
            <a:r>
              <a:rPr lang="en-US" sz="2800" b="1" u="sng" dirty="0">
                <a:latin typeface="Tahoma" panose="020B0604030504040204" pitchFamily="34" charset="0"/>
                <a:ea typeface="Tahoma" panose="020B0604030504040204" pitchFamily="34" charset="0"/>
                <a:cs typeface="Tahoma" panose="020B0604030504040204" pitchFamily="34" charset="0"/>
              </a:rPr>
              <a:t>Kurt</a:t>
            </a:r>
            <a:br>
              <a:rPr lang="en-US" b="1" dirty="0">
                <a:latin typeface="Tahoma" panose="020B0604030504040204" pitchFamily="34" charset="0"/>
                <a:ea typeface="Tahoma" panose="020B0604030504040204" pitchFamily="34" charset="0"/>
                <a:cs typeface="Tahoma" panose="020B0604030504040204" pitchFamily="34" charset="0"/>
              </a:rPr>
            </a:br>
            <a:r>
              <a:rPr lang="en-US" b="1" u="sng" dirty="0">
                <a:latin typeface="Tahoma" panose="020B0604030504040204" pitchFamily="34" charset="0"/>
                <a:ea typeface="Tahoma" panose="020B0604030504040204" pitchFamily="34" charset="0"/>
                <a:cs typeface="Tahoma" panose="020B0604030504040204" pitchFamily="34" charset="0"/>
              </a:rPr>
              <a:t>Rational Thought</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 guess I didn’t work hard enough—I’ll have to come up with a better plan for next time.” 	</a:t>
            </a:r>
          </a:p>
          <a:p>
            <a:pPr algn="ctr"/>
            <a:r>
              <a:rPr lang="en-US" b="1" u="sng" dirty="0">
                <a:latin typeface="Tahoma" panose="020B0604030504040204" pitchFamily="34" charset="0"/>
                <a:ea typeface="Tahoma" panose="020B0604030504040204" pitchFamily="34" charset="0"/>
                <a:cs typeface="Tahoma" panose="020B0604030504040204" pitchFamily="34" charset="0"/>
              </a:rPr>
              <a:t>Emotion</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Disappointed but motivated.</a:t>
            </a:r>
          </a:p>
          <a:p>
            <a:pPr algn="ctr"/>
            <a:endParaRPr lang="en-US" b="1" u="sng" dirty="0">
              <a:latin typeface="Tahoma" panose="020B0604030504040204" pitchFamily="34" charset="0"/>
              <a:ea typeface="Tahoma" panose="020B0604030504040204" pitchFamily="34" charset="0"/>
              <a:cs typeface="Tahoma" panose="020B0604030504040204" pitchFamily="34" charset="0"/>
            </a:endParaRPr>
          </a:p>
          <a:p>
            <a:pPr algn="ctr"/>
            <a:r>
              <a:rPr lang="en-US" b="1" u="sng" dirty="0">
                <a:latin typeface="Tahoma" panose="020B0604030504040204" pitchFamily="34" charset="0"/>
                <a:ea typeface="Tahoma" panose="020B0604030504040204" pitchFamily="34" charset="0"/>
                <a:cs typeface="Tahoma" panose="020B0604030504040204" pitchFamily="34" charset="0"/>
              </a:rPr>
              <a:t>Behavior</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Kurt seeks out his boss to talk about how he can improve. He approaches his next task as a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challenge and gradually improves.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	</a:t>
            </a:r>
          </a:p>
          <a:p>
            <a:pPr algn="ctr"/>
            <a:endParaRPr lang="en-US" dirty="0" err="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45754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Effect transition="in" filter="fade">
                                      <p:cBhvr>
                                        <p:cTn id="24" dur="500"/>
                                        <p:tgtEl>
                                          <p:spTgt spid="1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fade">
                                      <p:cBhvr>
                                        <p:cTn id="29" dur="500"/>
                                        <p:tgtEl>
                                          <p:spTgt spid="1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fade">
                                      <p:cBhvr>
                                        <p:cTn id="34" dur="500"/>
                                        <p:tgtEl>
                                          <p:spTgt spid="1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xEl>
                                              <p:pRg st="4" end="4"/>
                                            </p:txEl>
                                          </p:spTgt>
                                        </p:tgtEl>
                                        <p:attrNameLst>
                                          <p:attrName>style.visibility</p:attrName>
                                        </p:attrNameLst>
                                      </p:cBhvr>
                                      <p:to>
                                        <p:strVal val="visible"/>
                                      </p:to>
                                    </p:set>
                                    <p:animEffect transition="in" filter="fade">
                                      <p:cBhvr>
                                        <p:cTn id="39" dur="500"/>
                                        <p:tgtEl>
                                          <p:spTgt spid="11">
                                            <p:txEl>
                                              <p:pRg st="4" end="4"/>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xEl>
                                              <p:pRg st="5" end="5"/>
                                            </p:txEl>
                                          </p:spTgt>
                                        </p:tgtEl>
                                        <p:attrNameLst>
                                          <p:attrName>style.visibility</p:attrName>
                                        </p:attrNameLst>
                                      </p:cBhvr>
                                      <p:to>
                                        <p:strVal val="visible"/>
                                      </p:to>
                                    </p:set>
                                    <p:animEffect transition="in" filter="fade">
                                      <p:cBhvr>
                                        <p:cTn id="42" dur="500"/>
                                        <p:tgtEl>
                                          <p:spTgt spid="1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500"/>
                                        <p:tgtEl>
                                          <p:spTgt spid="13">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2" end="2"/>
                                            </p:txEl>
                                          </p:spTgt>
                                        </p:tgtEl>
                                        <p:attrNameLst>
                                          <p:attrName>style.visibility</p:attrName>
                                        </p:attrNameLst>
                                      </p:cBhvr>
                                      <p:to>
                                        <p:strVal val="visible"/>
                                      </p:to>
                                    </p:set>
                                    <p:animEffect transition="in" filter="fade">
                                      <p:cBhvr>
                                        <p:cTn id="57" dur="500"/>
                                        <p:tgtEl>
                                          <p:spTgt spid="13">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4" end="4"/>
                                            </p:txEl>
                                          </p:spTgt>
                                        </p:tgtEl>
                                        <p:attrNameLst>
                                          <p:attrName>style.visibility</p:attrName>
                                        </p:attrNameLst>
                                      </p:cBhvr>
                                      <p:to>
                                        <p:strVal val="visible"/>
                                      </p:to>
                                    </p:set>
                                    <p:animEffect transition="in" filter="fade">
                                      <p:cBhvr>
                                        <p:cTn id="6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F3EF1-7B8A-A927-6728-BF16E2A26BDE}"/>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60EB759-DFA7-2937-4C94-EBD7F5C968C3}"/>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66D3A951-0D1B-5399-2BC7-F8D87FE56F98}"/>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Okey? Your Turn! ;)</a:t>
            </a:r>
          </a:p>
        </p:txBody>
      </p:sp>
      <p:sp>
        <p:nvSpPr>
          <p:cNvPr id="20" name="Content Placeholder 2">
            <a:extLst>
              <a:ext uri="{FF2B5EF4-FFF2-40B4-BE49-F238E27FC236}">
                <a16:creationId xmlns:a16="http://schemas.microsoft.com/office/drawing/2014/main" id="{C152BF0D-30F6-D905-4C24-02BC60B1D517}"/>
              </a:ext>
            </a:extLst>
          </p:cNvPr>
          <p:cNvSpPr>
            <a:spLocks noGrp="1"/>
          </p:cNvSpPr>
          <p:nvPr>
            <p:ph idx="1"/>
          </p:nvPr>
        </p:nvSpPr>
        <p:spPr>
          <a:xfrm>
            <a:off x="678237" y="1397730"/>
            <a:ext cx="10972800" cy="5365371"/>
          </a:xfrm>
        </p:spPr>
        <p:txBody>
          <a:bodyPr>
            <a:normAutofit/>
          </a:bodyPr>
          <a:lstStyle/>
          <a:p>
            <a:r>
              <a:rPr lang="en-US" sz="2800" dirty="0"/>
              <a:t>Situation: You are invited to a party by an acquaintance.</a:t>
            </a:r>
          </a:p>
          <a:p>
            <a:endParaRPr lang="en-US" sz="2800" dirty="0"/>
          </a:p>
        </p:txBody>
      </p:sp>
      <p:sp>
        <p:nvSpPr>
          <p:cNvPr id="2" name="Speech Bubble: Oval 1">
            <a:extLst>
              <a:ext uri="{FF2B5EF4-FFF2-40B4-BE49-F238E27FC236}">
                <a16:creationId xmlns:a16="http://schemas.microsoft.com/office/drawing/2014/main" id="{D005D945-84F3-63CC-D2DD-67B14235639F}"/>
              </a:ext>
            </a:extLst>
          </p:cNvPr>
          <p:cNvSpPr/>
          <p:nvPr/>
        </p:nvSpPr>
        <p:spPr>
          <a:xfrm>
            <a:off x="169162" y="2204583"/>
            <a:ext cx="6083810" cy="3810001"/>
          </a:xfrm>
          <a:prstGeom prst="wedgeEllipseCallout">
            <a:avLst/>
          </a:prstGeom>
          <a:solidFill>
            <a:schemeClr val="accent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sz="1400" dirty="0"/>
          </a:p>
          <a:p>
            <a:pPr algn="ctr"/>
            <a:r>
              <a:rPr lang="en-US" sz="2800" b="1" u="sng" dirty="0"/>
              <a:t>You:</a:t>
            </a:r>
            <a:endParaRPr lang="en-US" b="1" u="sng" dirty="0"/>
          </a:p>
          <a:p>
            <a:pPr algn="ctr"/>
            <a:r>
              <a:rPr lang="en-US" b="1" dirty="0"/>
              <a:t>Negative Thought: </a:t>
            </a:r>
            <a:r>
              <a:rPr lang="en-US" dirty="0"/>
              <a:t>“I won’t know anyone at this party and I’ll just seem out of place. They probably invited me because they felt obligated” 	</a:t>
            </a:r>
            <a:br>
              <a:rPr lang="en-US" dirty="0"/>
            </a:br>
            <a:endParaRPr lang="en-US" dirty="0"/>
          </a:p>
          <a:p>
            <a:pPr algn="ctr"/>
            <a:r>
              <a:rPr lang="en-US" b="1" dirty="0"/>
              <a:t>Emotion: </a:t>
            </a:r>
            <a:r>
              <a:rPr lang="en-US" dirty="0"/>
              <a:t>Sad and anxious.</a:t>
            </a:r>
          </a:p>
          <a:p>
            <a:pPr algn="ctr"/>
            <a:endParaRPr lang="en-US" dirty="0"/>
          </a:p>
          <a:p>
            <a:pPr algn="ctr"/>
            <a:r>
              <a:rPr lang="en-US" b="1" dirty="0"/>
              <a:t>Behavior: You </a:t>
            </a:r>
            <a:r>
              <a:rPr lang="en-US" dirty="0"/>
              <a:t>lie and tell them you already have plans for the night of their party. You fail to develop their friendship 	</a:t>
            </a:r>
          </a:p>
          <a:p>
            <a:pPr algn="ctr"/>
            <a:endParaRPr lang="en-US" dirty="0"/>
          </a:p>
        </p:txBody>
      </p:sp>
      <p:sp>
        <p:nvSpPr>
          <p:cNvPr id="3" name="Speech Bubble: Oval 2">
            <a:extLst>
              <a:ext uri="{FF2B5EF4-FFF2-40B4-BE49-F238E27FC236}">
                <a16:creationId xmlns:a16="http://schemas.microsoft.com/office/drawing/2014/main" id="{A7DA3025-5555-79B8-8032-238A108C1197}"/>
              </a:ext>
            </a:extLst>
          </p:cNvPr>
          <p:cNvSpPr/>
          <p:nvPr/>
        </p:nvSpPr>
        <p:spPr>
          <a:xfrm>
            <a:off x="6252972" y="2456329"/>
            <a:ext cx="5769866" cy="3810001"/>
          </a:xfrm>
          <a:prstGeom prst="wedgeEllipseCallout">
            <a:avLst/>
          </a:prstGeom>
          <a:solidFill>
            <a:schemeClr val="accent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a:t>You:</a:t>
            </a:r>
            <a:endParaRPr lang="en-US" b="1" u="sng" dirty="0"/>
          </a:p>
          <a:p>
            <a:r>
              <a:rPr lang="en-US" b="1" dirty="0"/>
              <a:t>Rational Thought: </a:t>
            </a:r>
            <a:r>
              <a:rPr lang="en-US" dirty="0"/>
              <a:t>	</a:t>
            </a:r>
            <a:br>
              <a:rPr lang="en-US" dirty="0"/>
            </a:br>
            <a:endParaRPr lang="en-US" dirty="0"/>
          </a:p>
          <a:p>
            <a:endParaRPr lang="en-US" b="1" dirty="0"/>
          </a:p>
          <a:p>
            <a:r>
              <a:rPr lang="en-US" b="1" dirty="0"/>
              <a:t>Emotion:</a:t>
            </a:r>
            <a:endParaRPr lang="en-US" dirty="0"/>
          </a:p>
          <a:p>
            <a:endParaRPr lang="en-US" dirty="0"/>
          </a:p>
          <a:p>
            <a:endParaRPr lang="en-US" b="1" dirty="0"/>
          </a:p>
          <a:p>
            <a:r>
              <a:rPr lang="en-US" b="1" dirty="0"/>
              <a:t>Behavior:</a:t>
            </a:r>
          </a:p>
          <a:p>
            <a:endParaRPr lang="en-US" b="1" dirty="0"/>
          </a:p>
          <a:p>
            <a:endParaRPr lang="en-US" b="1" dirty="0"/>
          </a:p>
          <a:p>
            <a:r>
              <a:rPr lang="en-US" dirty="0"/>
              <a:t>	</a:t>
            </a:r>
          </a:p>
        </p:txBody>
      </p:sp>
    </p:spTree>
    <p:extLst>
      <p:ext uri="{BB962C8B-B14F-4D97-AF65-F5344CB8AC3E}">
        <p14:creationId xmlns:p14="http://schemas.microsoft.com/office/powerpoint/2010/main" val="20398918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fade">
                                      <p:cBhvr>
                                        <p:cTn id="34" dur="500"/>
                                        <p:tgtEl>
                                          <p:spTgt spid="2">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additive="base">
                                        <p:cTn id="4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 end="1"/>
                                            </p:txEl>
                                          </p:spTgt>
                                        </p:tgtEl>
                                        <p:attrNameLst>
                                          <p:attrName>style.visibility</p:attrName>
                                        </p:attrNameLst>
                                      </p:cBhvr>
                                      <p:to>
                                        <p:strVal val="visible"/>
                                      </p:to>
                                    </p:set>
                                    <p:animEffect transition="in" filter="fade">
                                      <p:cBhvr>
                                        <p:cTn id="50" dur="500"/>
                                        <p:tgtEl>
                                          <p:spTgt spid="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Effect transition="in" filter="fade">
                                      <p:cBhvr>
                                        <p:cTn id="55" dur="500"/>
                                        <p:tgtEl>
                                          <p:spTgt spid="3">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500"/>
                                        <p:tgtEl>
                                          <p:spTgt spid="3">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D0155-828A-8024-F357-7B9E447B5A9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40243B-EADD-526B-3443-AE9D1E7A1F6C}"/>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a:extLst>
              <a:ext uri="{FF2B5EF4-FFF2-40B4-BE49-F238E27FC236}">
                <a16:creationId xmlns:a16="http://schemas.microsoft.com/office/drawing/2014/main" id="{919D3BB5-D73F-89C8-4F1B-4A4821F80D06}"/>
              </a:ext>
            </a:extLst>
          </p:cNvPr>
          <p:cNvSpPr>
            <a:spLocks noGrp="1"/>
          </p:cNvSpPr>
          <p:nvPr>
            <p:ph type="title"/>
          </p:nvPr>
        </p:nvSpPr>
        <p:spPr>
          <a:xfrm>
            <a:off x="1511560" y="367943"/>
            <a:ext cx="8949612" cy="727788"/>
          </a:xfrm>
        </p:spPr>
        <p:txBody>
          <a:bodyPr>
            <a:normAutofit fontScale="90000"/>
          </a:bodyPr>
          <a:lstStyle/>
          <a:p>
            <a:r>
              <a:rPr lang="en-US" dirty="0">
                <a:solidFill>
                  <a:schemeClr val="tx1"/>
                </a:solidFill>
              </a:rPr>
              <a:t>Challenge Time! </a:t>
            </a:r>
          </a:p>
        </p:txBody>
      </p:sp>
      <p:sp>
        <p:nvSpPr>
          <p:cNvPr id="20" name="Content Placeholder 2">
            <a:extLst>
              <a:ext uri="{FF2B5EF4-FFF2-40B4-BE49-F238E27FC236}">
                <a16:creationId xmlns:a16="http://schemas.microsoft.com/office/drawing/2014/main" id="{41C4B4A6-85E4-27EC-AFE2-040EC87C1FAF}"/>
              </a:ext>
            </a:extLst>
          </p:cNvPr>
          <p:cNvSpPr>
            <a:spLocks noGrp="1"/>
          </p:cNvSpPr>
          <p:nvPr>
            <p:ph idx="1"/>
          </p:nvPr>
        </p:nvSpPr>
        <p:spPr>
          <a:xfrm>
            <a:off x="678237" y="1397730"/>
            <a:ext cx="10972800" cy="5365371"/>
          </a:xfrm>
        </p:spPr>
        <p:txBody>
          <a:bodyPr>
            <a:normAutofit fontScale="92500" lnSpcReduction="10000"/>
          </a:bodyPr>
          <a:lstStyle/>
          <a:p>
            <a:r>
              <a:rPr lang="en-US" sz="2800" dirty="0">
                <a:latin typeface="Tahoma"/>
                <a:ea typeface="Tahoma"/>
                <a:cs typeface="Tahoma"/>
              </a:rPr>
              <a:t>Answer the following questions to assess your thought</a:t>
            </a:r>
          </a:p>
          <a:p>
            <a:endParaRPr lang="en-US" sz="28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a:latin typeface="Tahoma"/>
                <a:ea typeface="Tahoma"/>
                <a:cs typeface="Tahoma"/>
              </a:rPr>
              <a:t>What is the (Is there) evidence for my thought(s)?</a:t>
            </a:r>
          </a:p>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a:latin typeface="Tahoma"/>
                <a:ea typeface="Tahoma"/>
                <a:cs typeface="Tahoma"/>
              </a:rPr>
              <a:t>Is there any evidence contrary to my thought?(s)</a:t>
            </a:r>
          </a:p>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a:latin typeface="Tahoma"/>
                <a:ea typeface="Tahoma"/>
                <a:cs typeface="Tahoma"/>
              </a:rPr>
              <a:t>Am I attempting to see this situation without all the evidence?</a:t>
            </a:r>
          </a:p>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a:latin typeface="Tahoma"/>
                <a:ea typeface="Tahoma"/>
                <a:cs typeface="Tahoma"/>
              </a:rPr>
              <a:t>If I look at this positively, how will it change?</a:t>
            </a:r>
          </a:p>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a:latin typeface="Tahoma"/>
                <a:ea typeface="Tahoma"/>
                <a:cs typeface="Tahoma"/>
              </a:rPr>
              <a:t>Will this matter a year from now? Five years?</a:t>
            </a:r>
          </a:p>
          <a:p>
            <a:pPr marL="457200" lvl="1"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sz="2000" dirty="0">
                <a:latin typeface="Tahoma"/>
                <a:ea typeface="Tahoma"/>
                <a:cs typeface="Tahoma"/>
              </a:rPr>
              <a:t>What would I say to a friend? An acquaintance? </a:t>
            </a:r>
            <a:endParaRPr lang="en-US" sz="20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088286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 calcmode="lin" valueType="num">
                                      <p:cBhvr additive="base">
                                        <p:cTn id="1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 calcmode="lin" valueType="num">
                                      <p:cBhvr additive="base">
                                        <p:cTn id="1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anim calcmode="lin" valueType="num">
                                      <p:cBhvr additive="base">
                                        <p:cTn id="25"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
                                            <p:txEl>
                                              <p:pRg st="8" end="8"/>
                                            </p:txEl>
                                          </p:spTgt>
                                        </p:tgtEl>
                                        <p:attrNameLst>
                                          <p:attrName>style.visibility</p:attrName>
                                        </p:attrNameLst>
                                      </p:cBhvr>
                                      <p:to>
                                        <p:strVal val="visible"/>
                                      </p:to>
                                    </p:set>
                                    <p:anim calcmode="lin" valueType="num">
                                      <p:cBhvr additive="base">
                                        <p:cTn id="31" dur="500" fill="hold"/>
                                        <p:tgtEl>
                                          <p:spTgt spid="2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xEl>
                                              <p:pRg st="10" end="10"/>
                                            </p:txEl>
                                          </p:spTgt>
                                        </p:tgtEl>
                                        <p:attrNameLst>
                                          <p:attrName>style.visibility</p:attrName>
                                        </p:attrNameLst>
                                      </p:cBhvr>
                                      <p:to>
                                        <p:strVal val="visible"/>
                                      </p:to>
                                    </p:set>
                                    <p:anim calcmode="lin" valueType="num">
                                      <p:cBhvr additive="base">
                                        <p:cTn id="37" dur="500" fill="hold"/>
                                        <p:tgtEl>
                                          <p:spTgt spid="2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xEl>
                                              <p:pRg st="12" end="12"/>
                                            </p:txEl>
                                          </p:spTgt>
                                        </p:tgtEl>
                                        <p:attrNameLst>
                                          <p:attrName>style.visibility</p:attrName>
                                        </p:attrNameLst>
                                      </p:cBhvr>
                                      <p:to>
                                        <p:strVal val="visible"/>
                                      </p:to>
                                    </p:set>
                                    <p:anim calcmode="lin" valueType="num">
                                      <p:cBhvr additive="base">
                                        <p:cTn id="43" dur="500" fill="hold"/>
                                        <p:tgtEl>
                                          <p:spTgt spid="20">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BD4EF-0D7D-B87C-D7F7-FE0F490E91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D547E5-65C5-8D35-D68C-1750CEEA5B10}"/>
              </a:ext>
            </a:extLst>
          </p:cNvPr>
          <p:cNvSpPr>
            <a:spLocks noGrp="1"/>
          </p:cNvSpPr>
          <p:nvPr>
            <p:ph idx="1"/>
          </p:nvPr>
        </p:nvSpPr>
        <p:spPr>
          <a:xfrm>
            <a:off x="499966" y="1229004"/>
            <a:ext cx="10972800" cy="5261053"/>
          </a:xfrm>
        </p:spPr>
        <p:txBody>
          <a:bodyPr vert="horz" lIns="91440" tIns="45720" rIns="91440" bIns="45720" rtlCol="0" anchor="t">
            <a:noAutofit/>
          </a:bodyPr>
          <a:lstStyle/>
          <a:p>
            <a:r>
              <a:rPr lang="en-US" sz="2400" b="1" dirty="0">
                <a:latin typeface="Tahoma" panose="020B0604030504040204" pitchFamily="34" charset="0"/>
                <a:ea typeface="Tahoma" panose="020B0604030504040204" pitchFamily="34" charset="0"/>
                <a:cs typeface="Tahoma" panose="020B0604030504040204" pitchFamily="34" charset="0"/>
              </a:rPr>
              <a:t>Summary:</a:t>
            </a:r>
          </a:p>
          <a:p>
            <a:pPr lvl="1"/>
            <a:r>
              <a:rPr lang="en-US" dirty="0">
                <a:latin typeface="Tahoma" panose="020B0604030504040204" pitchFamily="34" charset="0"/>
                <a:ea typeface="Tahoma" panose="020B0604030504040204" pitchFamily="34" charset="0"/>
                <a:cs typeface="Tahoma" panose="020B0604030504040204" pitchFamily="34" charset="0"/>
              </a:rPr>
              <a:t>Event ➡️ Thoughts ➡️ Behaviors</a:t>
            </a:r>
          </a:p>
          <a:p>
            <a:pPr lvl="1"/>
            <a:r>
              <a:rPr lang="en-US" dirty="0">
                <a:latin typeface="Tahoma" panose="020B0604030504040204" pitchFamily="34" charset="0"/>
                <a:ea typeface="Tahoma" panose="020B0604030504040204" pitchFamily="34" charset="0"/>
                <a:cs typeface="Tahoma" panose="020B0604030504040204" pitchFamily="34" charset="0"/>
              </a:rPr>
              <a:t>Event ➡️ Thoughts ➡️ Feelings</a:t>
            </a:r>
          </a:p>
          <a:p>
            <a:pPr lvl="1"/>
            <a:r>
              <a:rPr lang="en-US" dirty="0">
                <a:latin typeface="Tahoma" panose="020B0604030504040204" pitchFamily="34" charset="0"/>
                <a:ea typeface="Tahoma" panose="020B0604030504040204" pitchFamily="34" charset="0"/>
                <a:cs typeface="Tahoma" panose="020B0604030504040204" pitchFamily="34" charset="0"/>
              </a:rPr>
              <a:t>Feelings 🚫 ➡️ Behaviors</a:t>
            </a:r>
          </a:p>
          <a:p>
            <a:r>
              <a:rPr lang="en-US" dirty="0">
                <a:latin typeface="Tahoma" panose="020B0604030504040204" pitchFamily="34" charset="0"/>
                <a:ea typeface="Tahoma" panose="020B0604030504040204" pitchFamily="34" charset="0"/>
                <a:cs typeface="Tahoma" panose="020B0604030504040204" pitchFamily="34" charset="0"/>
              </a:rPr>
              <a:t>Counter Your Negative Thoughts With Rational Ones	</a:t>
            </a:r>
          </a:p>
          <a:p>
            <a:pPr lvl="1"/>
            <a:r>
              <a:rPr lang="en-US" sz="1600" dirty="0">
                <a:latin typeface="Tahoma" panose="020B0604030504040204" pitchFamily="34" charset="0"/>
                <a:ea typeface="Tahoma" panose="020B0604030504040204" pitchFamily="34" charset="0"/>
                <a:cs typeface="Tahoma" panose="020B0604030504040204" pitchFamily="34" charset="0"/>
              </a:rPr>
              <a:t>Use the Questions to make the most informed choice for you</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What is the (Is there) evidence for my thought(s)?</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Is there any evidence contrary to my thought?(s)</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Am I attempting to see this situation without all the evidence?</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If I look at this positively, how will it change?</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Will this matter a year from now? Five years?</a:t>
            </a:r>
          </a:p>
          <a:p>
            <a:pPr marL="857250" lvl="2" indent="0">
              <a:buNone/>
            </a:pPr>
            <a:r>
              <a:rPr lang="en-US" i="1" dirty="0">
                <a:latin typeface="Tahoma" panose="020B0604030504040204" pitchFamily="34" charset="0"/>
                <a:ea typeface="Tahoma" panose="020B0604030504040204" pitchFamily="34" charset="0"/>
                <a:cs typeface="Tahoma" panose="020B0604030504040204" pitchFamily="34" charset="0"/>
              </a:rPr>
              <a:t>What would I say to a friend? An acquaintance? </a:t>
            </a:r>
            <a:endParaRPr lang="en-US" sz="26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Next </a:t>
            </a:r>
          </a:p>
          <a:p>
            <a:pPr lvl="1"/>
            <a:r>
              <a:rPr lang="en-US" dirty="0">
                <a:latin typeface="Tahoma" panose="020B0604030504040204" pitchFamily="34" charset="0"/>
                <a:ea typeface="Tahoma" panose="020B0604030504040204" pitchFamily="34" charset="0"/>
                <a:cs typeface="Tahoma" panose="020B0604030504040204" pitchFamily="34" charset="0"/>
              </a:rPr>
              <a:t>Grief &amp; Loss</a:t>
            </a:r>
          </a:p>
        </p:txBody>
      </p:sp>
      <p:pic>
        <p:nvPicPr>
          <p:cNvPr id="4" name="Picture 3">
            <a:extLst>
              <a:ext uri="{FF2B5EF4-FFF2-40B4-BE49-F238E27FC236}">
                <a16:creationId xmlns:a16="http://schemas.microsoft.com/office/drawing/2014/main" id="{93B9C8A3-1170-F3F0-577E-0074C8CC79E6}"/>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itle 1">
            <a:extLst>
              <a:ext uri="{FF2B5EF4-FFF2-40B4-BE49-F238E27FC236}">
                <a16:creationId xmlns:a16="http://schemas.microsoft.com/office/drawing/2014/main" id="{1755B06D-A183-6910-BB8D-2EFE670DE3CB}"/>
              </a:ext>
            </a:extLst>
          </p:cNvPr>
          <p:cNvSpPr txBox="1">
            <a:spLocks/>
          </p:cNvSpPr>
          <p:nvPr/>
        </p:nvSpPr>
        <p:spPr>
          <a:xfrm>
            <a:off x="1511560" y="367943"/>
            <a:ext cx="8949612" cy="727788"/>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solidFill>
                  <a:schemeClr val="tx1"/>
                </a:solidFill>
              </a:rPr>
              <a:t>Summary and Next?</a:t>
            </a:r>
            <a:endParaRPr lang="en-US" sz="3800" dirty="0">
              <a:solidFill>
                <a:schemeClr val="tx1"/>
              </a:solidFill>
            </a:endParaRPr>
          </a:p>
        </p:txBody>
      </p:sp>
    </p:spTree>
    <p:extLst>
      <p:ext uri="{BB962C8B-B14F-4D97-AF65-F5344CB8AC3E}">
        <p14:creationId xmlns:p14="http://schemas.microsoft.com/office/powerpoint/2010/main" val="262493093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77757</TotalTime>
  <Words>749</Words>
  <Application>Microsoft Office PowerPoint</Application>
  <PresentationFormat>Widescreen</PresentationFormat>
  <Paragraphs>87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Century Gothic</vt:lpstr>
      <vt:lpstr>Palatino Linotype</vt:lpstr>
      <vt:lpstr>Tahoma</vt:lpstr>
      <vt:lpstr>Trebuchet MS</vt:lpstr>
      <vt:lpstr>Wingdings 3</vt:lpstr>
      <vt:lpstr>Ion</vt:lpstr>
      <vt:lpstr>PowerPoint Presentation</vt:lpstr>
      <vt:lpstr>Where We Going Today??</vt:lpstr>
      <vt:lpstr>What’s this Cognitive Behavioral Schtuff?!</vt:lpstr>
      <vt:lpstr>Ok, So What?!</vt:lpstr>
      <vt:lpstr>Examples? Please and Thank You!</vt:lpstr>
      <vt:lpstr>Okey? Your Turn! ;)</vt:lpstr>
      <vt:lpstr>Challenge Time!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Michael Noll Counseling</cp:lastModifiedBy>
  <cp:revision>175</cp:revision>
  <dcterms:created xsi:type="dcterms:W3CDTF">2021-11-16T04:49:44Z</dcterms:created>
  <dcterms:modified xsi:type="dcterms:W3CDTF">2025-05-27T21:22:46Z</dcterms:modified>
</cp:coreProperties>
</file>