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handoutMasterIdLst>
    <p:handoutMasterId r:id="rId11"/>
  </p:handoutMasterIdLst>
  <p:sldIdLst>
    <p:sldId id="340" r:id="rId2"/>
    <p:sldId id="271" r:id="rId3"/>
    <p:sldId id="319" r:id="rId4"/>
    <p:sldId id="341" r:id="rId5"/>
    <p:sldId id="342" r:id="rId6"/>
    <p:sldId id="343" r:id="rId7"/>
    <p:sldId id="344" r:id="rId8"/>
    <p:sldId id="30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19"/>
            <p14:sldId id="341"/>
            <p14:sldId id="342"/>
            <p14:sldId id="343"/>
            <p14:sldId id="344"/>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2" d="100"/>
          <a:sy n="82" d="100"/>
        </p:scale>
        <p:origin x="110" y="6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3/19/2025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3/19/2025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3/19/2025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3/19/2025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3/19/2025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3/19/2025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3.0/"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elrincondelosnumeros1.blogspot.com/2015/04/conocemos-los-atributos-ligero-y-pesado.html" TargetMode="External"/><Relationship Id="rId5" Type="http://schemas.openxmlformats.org/officeDocument/2006/relationships/image" Target="../media/image9.png"/><Relationship Id="rId4" Type="http://schemas.openxmlformats.org/officeDocument/2006/relationships/hyperlink" Target="https://svgsilh.com/pt/image/1734977.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625151" y="239706"/>
            <a:ext cx="10652448" cy="3216675"/>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2400"/>
              </a:spcBef>
            </a:pPr>
            <a:r>
              <a:rPr lang="en-US" sz="8800" i="1" dirty="0">
                <a:solidFill>
                  <a:schemeClr val="tx1"/>
                </a:solidFill>
              </a:rPr>
              <a:t>#Self-Esteem Part 3</a:t>
            </a: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171627"/>
          </a:xfrm>
        </p:spPr>
        <p:txBody>
          <a:bodyPr>
            <a:normAutofit/>
          </a:bodyPr>
          <a:lstStyle/>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La	</a:t>
            </a:r>
            <a:r>
              <a:rPr lang="en-US" sz="3200" dirty="0" err="1">
                <a:latin typeface="Tahoma" panose="020B0604030504040204" pitchFamily="34" charset="0"/>
                <a:ea typeface="Tahoma" panose="020B0604030504040204" pitchFamily="34" charset="0"/>
                <a:cs typeface="Tahoma" panose="020B0604030504040204" pitchFamily="34" charset="0"/>
              </a:rPr>
              <a:t>st</a:t>
            </a:r>
            <a:r>
              <a:rPr lang="en-US" sz="3200" dirty="0">
                <a:latin typeface="Tahoma" panose="020B0604030504040204" pitchFamily="34" charset="0"/>
                <a:ea typeface="Tahoma" panose="020B0604030504040204" pitchFamily="34" charset="0"/>
                <a:cs typeface="Tahoma" panose="020B0604030504040204" pitchFamily="34" charset="0"/>
              </a:rPr>
              <a:t> Time</a:t>
            </a:r>
          </a:p>
          <a:p>
            <a:r>
              <a:rPr lang="en-US" sz="3000" dirty="0">
                <a:latin typeface="Tahoma"/>
                <a:ea typeface="Tahoma"/>
                <a:cs typeface="Tahoma"/>
              </a:rPr>
              <a:t>How to Build Self-Esteem</a:t>
            </a:r>
          </a:p>
          <a:p>
            <a:pPr lvl="1"/>
            <a:r>
              <a:rPr lang="en-US" sz="2600" dirty="0">
                <a:latin typeface="Tahoma" panose="020B0604030504040204" pitchFamily="34" charset="0"/>
                <a:ea typeface="Tahoma" panose="020B0604030504040204" pitchFamily="34" charset="0"/>
                <a:cs typeface="Tahoma" panose="020B0604030504040204" pitchFamily="34" charset="0"/>
              </a:rPr>
              <a:t>Human Worth </a:t>
            </a:r>
          </a:p>
          <a:p>
            <a:pPr lvl="1"/>
            <a:r>
              <a:rPr lang="en-US" sz="2600" dirty="0">
                <a:latin typeface="Tahoma" panose="020B0604030504040204" pitchFamily="34" charset="0"/>
                <a:ea typeface="Tahoma" panose="020B0604030504040204" pitchFamily="34" charset="0"/>
                <a:cs typeface="Tahoma" panose="020B0604030504040204" pitchFamily="34" charset="0"/>
              </a:rPr>
              <a:t>Unconditional Love</a:t>
            </a:r>
          </a:p>
          <a:p>
            <a:pPr lvl="1"/>
            <a:r>
              <a:rPr lang="en-US" sz="2600" dirty="0">
                <a:latin typeface="Tahoma" panose="020B0604030504040204" pitchFamily="34" charset="0"/>
                <a:ea typeface="Tahoma" panose="020B0604030504040204" pitchFamily="34" charset="0"/>
                <a:cs typeface="Tahoma" panose="020B0604030504040204" pitchFamily="34" charset="0"/>
              </a:rPr>
              <a:t>Growing</a:t>
            </a:r>
          </a:p>
          <a:p>
            <a:pPr marL="0" indent="0">
              <a:buNone/>
            </a:pPr>
            <a:r>
              <a:rPr lang="en-US" sz="3200" dirty="0">
                <a:latin typeface="Tahoma" panose="020B0604030504040204" pitchFamily="34" charset="0"/>
                <a:ea typeface="Tahoma" panose="020B0604030504040204" pitchFamily="34" charset="0"/>
                <a:cs typeface="Tahoma" panose="020B0604030504040204" pitchFamily="34" charset="0"/>
              </a:rPr>
              <a:t>This Time</a:t>
            </a:r>
          </a:p>
          <a:p>
            <a:r>
              <a:rPr lang="en-US" sz="3000" dirty="0">
                <a:latin typeface="Tahoma" panose="020B0604030504040204" pitchFamily="34" charset="0"/>
                <a:ea typeface="Tahoma" panose="020B0604030504040204" pitchFamily="34" charset="0"/>
                <a:cs typeface="Tahoma" panose="020B0604030504040204" pitchFamily="34" charset="0"/>
              </a:rPr>
              <a:t>Positive Side of Neutral</a:t>
            </a:r>
          </a:p>
          <a:p>
            <a:r>
              <a:rPr lang="en-US" sz="3000" dirty="0">
                <a:latin typeface="Tahoma" panose="020B0604030504040204" pitchFamily="34" charset="0"/>
                <a:ea typeface="Tahoma" panose="020B0604030504040204" pitchFamily="34" charset="0"/>
                <a:cs typeface="Tahoma" panose="020B0604030504040204" pitchFamily="34" charset="0"/>
              </a:rPr>
              <a:t>Cognitive Distortions (</a:t>
            </a:r>
            <a:r>
              <a:rPr lang="en-US" sz="3000" i="1" dirty="0">
                <a:latin typeface="Tahoma" panose="020B0604030504040204" pitchFamily="34" charset="0"/>
                <a:ea typeface="Tahoma" panose="020B0604030504040204" pitchFamily="34" charset="0"/>
                <a:cs typeface="Tahoma" panose="020B0604030504040204" pitchFamily="34" charset="0"/>
              </a:rPr>
              <a:t>a.k.a. Thinking Errors or </a:t>
            </a:r>
            <a:r>
              <a:rPr lang="en-US" sz="3000" i="1" dirty="0" err="1">
                <a:latin typeface="Tahoma" panose="020B0604030504040204" pitchFamily="34" charset="0"/>
                <a:ea typeface="Tahoma" panose="020B0604030504040204" pitchFamily="34" charset="0"/>
                <a:cs typeface="Tahoma" panose="020B0604030504040204" pitchFamily="34" charset="0"/>
              </a:rPr>
              <a:t>Stinkin</a:t>
            </a:r>
            <a:r>
              <a:rPr lang="en-US" sz="3000" i="1" dirty="0">
                <a:latin typeface="Tahoma" panose="020B0604030504040204" pitchFamily="34" charset="0"/>
                <a:ea typeface="Tahoma" panose="020B0604030504040204" pitchFamily="34" charset="0"/>
                <a:cs typeface="Tahoma" panose="020B0604030504040204" pitchFamily="34" charset="0"/>
              </a:rPr>
              <a:t>’ </a:t>
            </a:r>
            <a:r>
              <a:rPr lang="en-US" sz="3000" i="1" dirty="0" err="1">
                <a:latin typeface="Tahoma" panose="020B0604030504040204" pitchFamily="34" charset="0"/>
                <a:ea typeface="Tahoma" panose="020B0604030504040204" pitchFamily="34" charset="0"/>
                <a:cs typeface="Tahoma" panose="020B0604030504040204" pitchFamily="34" charset="0"/>
              </a:rPr>
              <a:t>Thinkin</a:t>
            </a:r>
            <a:r>
              <a:rPr lang="en-US" sz="3000" i="1" dirty="0">
                <a:latin typeface="Tahoma" panose="020B0604030504040204" pitchFamily="34" charset="0"/>
                <a:ea typeface="Tahoma" panose="020B0604030504040204" pitchFamily="34" charset="0"/>
                <a:cs typeface="Tahoma" panose="020B0604030504040204" pitchFamily="34" charset="0"/>
              </a:rPr>
              <a:t>’</a:t>
            </a:r>
            <a:r>
              <a:rPr lang="en-US" sz="3000" dirty="0">
                <a:latin typeface="Tahoma" panose="020B0604030504040204" pitchFamily="34" charset="0"/>
                <a:ea typeface="Tahoma" panose="020B0604030504040204" pitchFamily="34" charset="0"/>
                <a:cs typeface="Tahoma" panose="020B0604030504040204" pitchFamily="34" charset="0"/>
              </a:rPr>
              <a:t>)</a:t>
            </a: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93" y="1105062"/>
            <a:ext cx="11682841" cy="5762269"/>
          </a:xfrm>
        </p:spPr>
        <p:txBody>
          <a:bodyPr>
            <a:noAutofit/>
          </a:bodyPr>
          <a:lstStyle/>
          <a:p>
            <a:pPr marL="0" indent="0">
              <a:spcBef>
                <a:spcPts val="0"/>
              </a:spcBef>
              <a:buNone/>
            </a:pPr>
            <a:r>
              <a:rPr lang="en-US" sz="2800" b="1" i="1" dirty="0">
                <a:ea typeface="Tahoma" panose="020B0604030504040204" pitchFamily="34" charset="0"/>
                <a:cs typeface="Tahoma" panose="020B0604030504040204" pitchFamily="34" charset="0"/>
              </a:rPr>
              <a:t>The Positive Side of Neutral</a:t>
            </a:r>
          </a:p>
          <a:p>
            <a:pPr>
              <a:spcBef>
                <a:spcPts val="0"/>
              </a:spcBef>
            </a:pPr>
            <a:endParaRPr lang="en-US" sz="2800" i="1" dirty="0">
              <a:latin typeface="Tahoma"/>
              <a:ea typeface="Tahoma"/>
              <a:cs typeface="Tahoma"/>
            </a:endParaRPr>
          </a:p>
          <a:p>
            <a:pPr>
              <a:spcBef>
                <a:spcPts val="0"/>
              </a:spcBef>
            </a:pPr>
            <a:endParaRPr lang="en-US" sz="2800" i="1" dirty="0">
              <a:latin typeface="Tahoma"/>
              <a:ea typeface="Tahoma"/>
              <a:cs typeface="Tahoma"/>
            </a:endParaRPr>
          </a:p>
        </p:txBody>
      </p:sp>
      <p:pic>
        <p:nvPicPr>
          <p:cNvPr id="4" name="Picture 3">
            <a:extLst>
              <a:ext uri="{FF2B5EF4-FFF2-40B4-BE49-F238E27FC236}">
                <a16:creationId xmlns:a16="http://schemas.microsoft.com/office/drawing/2014/main" id="{F0BCB169-6F32-9B6A-A067-57BE0085402B}"/>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itle 1">
            <a:extLst>
              <a:ext uri="{FF2B5EF4-FFF2-40B4-BE49-F238E27FC236}">
                <a16:creationId xmlns:a16="http://schemas.microsoft.com/office/drawing/2014/main" id="{B41B445E-F7F8-3A6A-6489-8A4AE9A0FCC9}"/>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sym typeface="Tahoma"/>
              </a:rPr>
              <a:t>So…I Know It All Now, Right?!</a:t>
            </a:r>
            <a:endParaRPr lang="en-US" sz="3800" dirty="0">
              <a:solidFill>
                <a:schemeClr val="tx1"/>
              </a:solidFill>
            </a:endParaRPr>
          </a:p>
        </p:txBody>
      </p:sp>
      <p:sp>
        <p:nvSpPr>
          <p:cNvPr id="2" name="TextBox 1">
            <a:extLst>
              <a:ext uri="{FF2B5EF4-FFF2-40B4-BE49-F238E27FC236}">
                <a16:creationId xmlns:a16="http://schemas.microsoft.com/office/drawing/2014/main" id="{2B3042B1-B390-6B53-F6C9-A43C57400E09}"/>
              </a:ext>
            </a:extLst>
          </p:cNvPr>
          <p:cNvSpPr txBox="1"/>
          <p:nvPr/>
        </p:nvSpPr>
        <p:spPr>
          <a:xfrm>
            <a:off x="1268296" y="1883227"/>
            <a:ext cx="1647662" cy="113877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Fear of Judgement</a:t>
            </a:r>
            <a:r>
              <a:rPr lang="en-US" dirty="0">
                <a:latin typeface="Verdana" panose="020B0604030504040204" pitchFamily="34" charset="0"/>
                <a:ea typeface="Verdana" panose="020B0604030504040204" pitchFamily="34" charset="0"/>
              </a:rPr>
              <a:t> </a:t>
            </a:r>
          </a:p>
          <a:p>
            <a:r>
              <a:rPr lang="en-US" sz="1600" dirty="0">
                <a:latin typeface="Verdana" panose="020B0604030504040204" pitchFamily="34" charset="0"/>
                <a:ea typeface="Verdana" panose="020B0604030504040204" pitchFamily="34" charset="0"/>
              </a:rPr>
              <a:t>-Recognize </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-Irrationality</a:t>
            </a:r>
          </a:p>
        </p:txBody>
      </p:sp>
      <p:sp>
        <p:nvSpPr>
          <p:cNvPr id="5" name="TextBox 4">
            <a:extLst>
              <a:ext uri="{FF2B5EF4-FFF2-40B4-BE49-F238E27FC236}">
                <a16:creationId xmlns:a16="http://schemas.microsoft.com/office/drawing/2014/main" id="{050BD633-F162-7ED0-399F-B1183EF0B240}"/>
              </a:ext>
            </a:extLst>
          </p:cNvPr>
          <p:cNvSpPr txBox="1"/>
          <p:nvPr/>
        </p:nvSpPr>
        <p:spPr>
          <a:xfrm>
            <a:off x="1097403" y="5658038"/>
            <a:ext cx="1988598"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-Feel Judged</a:t>
            </a:r>
          </a:p>
          <a:p>
            <a:r>
              <a:rPr lang="en-US" dirty="0">
                <a:latin typeface="Verdana" panose="020B0604030504040204" pitchFamily="34" charset="0"/>
                <a:ea typeface="Verdana" panose="020B0604030504040204" pitchFamily="34" charset="0"/>
              </a:rPr>
              <a:t>-Feel Rejected</a:t>
            </a:r>
          </a:p>
        </p:txBody>
      </p:sp>
      <p:sp>
        <p:nvSpPr>
          <p:cNvPr id="6" name="TextBox 5">
            <a:extLst>
              <a:ext uri="{FF2B5EF4-FFF2-40B4-BE49-F238E27FC236}">
                <a16:creationId xmlns:a16="http://schemas.microsoft.com/office/drawing/2014/main" id="{424B9FDA-B9F4-FC25-2EC0-31EA3EF2FBF1}"/>
              </a:ext>
            </a:extLst>
          </p:cNvPr>
          <p:cNvSpPr txBox="1"/>
          <p:nvPr/>
        </p:nvSpPr>
        <p:spPr>
          <a:xfrm>
            <a:off x="3040529" y="1909769"/>
            <a:ext cx="2184064" cy="113877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Treatment </a:t>
            </a:r>
            <a:br>
              <a:rPr lang="en-US" b="1" dirty="0">
                <a:latin typeface="Verdana" panose="020B0604030504040204" pitchFamily="34" charset="0"/>
                <a:ea typeface="Verdana" panose="020B0604030504040204" pitchFamily="34" charset="0"/>
              </a:rPr>
            </a:br>
            <a:r>
              <a:rPr lang="en-US" b="1" dirty="0">
                <a:latin typeface="Verdana" panose="020B0604030504040204" pitchFamily="34" charset="0"/>
                <a:ea typeface="Verdana" panose="020B0604030504040204" pitchFamily="34" charset="0"/>
              </a:rPr>
              <a:t>of Self</a:t>
            </a:r>
          </a:p>
          <a:p>
            <a:r>
              <a:rPr lang="en-US" sz="1600" dirty="0">
                <a:latin typeface="Verdana" panose="020B0604030504040204" pitchFamily="34" charset="0"/>
                <a:ea typeface="Verdana" panose="020B0604030504040204" pitchFamily="34" charset="0"/>
              </a:rPr>
              <a:t>-Give you a break</a:t>
            </a:r>
          </a:p>
          <a:p>
            <a:r>
              <a:rPr lang="en-US" sz="1600" dirty="0">
                <a:latin typeface="Verdana" panose="020B0604030504040204" pitchFamily="34" charset="0"/>
                <a:ea typeface="Verdana" panose="020B0604030504040204" pitchFamily="34" charset="0"/>
              </a:rPr>
              <a:t>-I’m human</a:t>
            </a:r>
          </a:p>
        </p:txBody>
      </p:sp>
      <p:sp>
        <p:nvSpPr>
          <p:cNvPr id="8" name="TextBox 7">
            <a:extLst>
              <a:ext uri="{FF2B5EF4-FFF2-40B4-BE49-F238E27FC236}">
                <a16:creationId xmlns:a16="http://schemas.microsoft.com/office/drawing/2014/main" id="{0790D6C5-8645-5F24-B8CF-AAED5760A8C1}"/>
              </a:ext>
            </a:extLst>
          </p:cNvPr>
          <p:cNvSpPr txBox="1"/>
          <p:nvPr/>
        </p:nvSpPr>
        <p:spPr>
          <a:xfrm>
            <a:off x="3109035" y="5707478"/>
            <a:ext cx="2115358" cy="615553"/>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-Hard on Myself</a:t>
            </a:r>
          </a:p>
          <a:p>
            <a:r>
              <a:rPr lang="en-US" sz="1600" dirty="0">
                <a:latin typeface="Verdana" panose="020B0604030504040204" pitchFamily="34" charset="0"/>
                <a:ea typeface="Verdana" panose="020B0604030504040204" pitchFamily="34" charset="0"/>
              </a:rPr>
              <a:t>-Should be Perfect</a:t>
            </a:r>
          </a:p>
        </p:txBody>
      </p:sp>
      <p:sp>
        <p:nvSpPr>
          <p:cNvPr id="9" name="TextBox 8">
            <a:extLst>
              <a:ext uri="{FF2B5EF4-FFF2-40B4-BE49-F238E27FC236}">
                <a16:creationId xmlns:a16="http://schemas.microsoft.com/office/drawing/2014/main" id="{B3113A7D-9D0D-D1B7-B3FD-8F2722BE1EF7}"/>
              </a:ext>
            </a:extLst>
          </p:cNvPr>
          <p:cNvSpPr txBox="1"/>
          <p:nvPr/>
        </p:nvSpPr>
        <p:spPr>
          <a:xfrm>
            <a:off x="5130973" y="1967206"/>
            <a:ext cx="2694074" cy="89255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rPr>
              <a:t>Perception </a:t>
            </a:r>
            <a:br>
              <a:rPr lang="en-US" b="1" dirty="0">
                <a:latin typeface="Verdana" panose="020B0604030504040204" pitchFamily="34" charset="0"/>
                <a:ea typeface="Verdana" panose="020B0604030504040204" pitchFamily="34" charset="0"/>
              </a:rPr>
            </a:br>
            <a:r>
              <a:rPr lang="en-US" b="1" dirty="0">
                <a:latin typeface="Verdana" panose="020B0604030504040204" pitchFamily="34" charset="0"/>
                <a:ea typeface="Verdana" panose="020B0604030504040204" pitchFamily="34" charset="0"/>
              </a:rPr>
              <a:t>of the World </a:t>
            </a:r>
          </a:p>
          <a:p>
            <a:r>
              <a:rPr lang="en-US" sz="1600" dirty="0">
                <a:latin typeface="Verdana" panose="020B0604030504040204" pitchFamily="34" charset="0"/>
                <a:ea typeface="Verdana" panose="020B0604030504040204" pitchFamily="34" charset="0"/>
              </a:rPr>
              <a:t>-Positive Side of Neutral</a:t>
            </a:r>
            <a:endParaRPr lang="en-US"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7FA64F34-8A9F-7BF4-B1DA-47A328B5CC9F}"/>
              </a:ext>
            </a:extLst>
          </p:cNvPr>
          <p:cNvSpPr txBox="1"/>
          <p:nvPr/>
        </p:nvSpPr>
        <p:spPr>
          <a:xfrm>
            <a:off x="5299595" y="5725652"/>
            <a:ext cx="2356831" cy="830997"/>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-Negative Perspective and Focus</a:t>
            </a:r>
          </a:p>
        </p:txBody>
      </p:sp>
      <p:sp>
        <p:nvSpPr>
          <p:cNvPr id="11" name="TextBox 10">
            <a:extLst>
              <a:ext uri="{FF2B5EF4-FFF2-40B4-BE49-F238E27FC236}">
                <a16:creationId xmlns:a16="http://schemas.microsoft.com/office/drawing/2014/main" id="{B4E007D0-3170-5CF0-8BDE-13F0392CFCAF}"/>
              </a:ext>
            </a:extLst>
          </p:cNvPr>
          <p:cNvSpPr txBox="1"/>
          <p:nvPr/>
        </p:nvSpPr>
        <p:spPr>
          <a:xfrm>
            <a:off x="7728017" y="1897316"/>
            <a:ext cx="1917572" cy="1138773"/>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View of the Past </a:t>
            </a:r>
          </a:p>
          <a:p>
            <a:r>
              <a:rPr lang="en-US" sz="1600" dirty="0">
                <a:latin typeface="Verdana" panose="020B0604030504040204" pitchFamily="34" charset="0"/>
                <a:ea typeface="Verdana" panose="020B0604030504040204" pitchFamily="34" charset="0"/>
              </a:rPr>
              <a:t>-Internal</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-External</a:t>
            </a:r>
            <a:endParaRPr lang="en-US"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3BAE994C-353C-C8C6-6404-6332A838B649}"/>
              </a:ext>
            </a:extLst>
          </p:cNvPr>
          <p:cNvSpPr txBox="1"/>
          <p:nvPr/>
        </p:nvSpPr>
        <p:spPr>
          <a:xfrm>
            <a:off x="7499999" y="5725652"/>
            <a:ext cx="2356831" cy="830997"/>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-Regret Choices</a:t>
            </a:r>
          </a:p>
          <a:p>
            <a:r>
              <a:rPr lang="en-US" sz="1600" dirty="0">
                <a:latin typeface="Verdana" panose="020B0604030504040204" pitchFamily="34" charset="0"/>
                <a:ea typeface="Verdana" panose="020B0604030504040204" pitchFamily="34" charset="0"/>
              </a:rPr>
              <a:t>-Angry about things done to me</a:t>
            </a:r>
          </a:p>
        </p:txBody>
      </p:sp>
      <p:sp>
        <p:nvSpPr>
          <p:cNvPr id="13" name="TextBox 12">
            <a:extLst>
              <a:ext uri="{FF2B5EF4-FFF2-40B4-BE49-F238E27FC236}">
                <a16:creationId xmlns:a16="http://schemas.microsoft.com/office/drawing/2014/main" id="{0B66CBCB-1EE5-0A8A-EEC8-0D7C5E93B82F}"/>
              </a:ext>
            </a:extLst>
          </p:cNvPr>
          <p:cNvSpPr txBox="1"/>
          <p:nvPr/>
        </p:nvSpPr>
        <p:spPr>
          <a:xfrm>
            <a:off x="9477008" y="2017030"/>
            <a:ext cx="2356831" cy="861774"/>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Success/Failure</a:t>
            </a:r>
          </a:p>
          <a:p>
            <a:r>
              <a:rPr lang="en-US" sz="1600" dirty="0">
                <a:latin typeface="Verdana" panose="020B0604030504040204" pitchFamily="34" charset="0"/>
                <a:ea typeface="Verdana" panose="020B0604030504040204" pitchFamily="34" charset="0"/>
              </a:rPr>
              <a:t>-See Successes</a:t>
            </a:r>
            <a:br>
              <a:rPr lang="en-US" sz="1600" dirty="0">
                <a:latin typeface="Verdana" panose="020B0604030504040204" pitchFamily="34" charset="0"/>
                <a:ea typeface="Verdana" panose="020B0604030504040204" pitchFamily="34" charset="0"/>
              </a:rPr>
            </a:br>
            <a:r>
              <a:rPr lang="en-US" sz="1600" dirty="0">
                <a:latin typeface="Verdana" panose="020B0604030504040204" pitchFamily="34" charset="0"/>
                <a:ea typeface="Verdana" panose="020B0604030504040204" pitchFamily="34" charset="0"/>
              </a:rPr>
              <a:t>-Accept</a:t>
            </a:r>
            <a:endParaRPr lang="en-US" dirty="0">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3F51BD69-5695-F704-74C2-9BCF412D42E5}"/>
              </a:ext>
            </a:extLst>
          </p:cNvPr>
          <p:cNvSpPr txBox="1"/>
          <p:nvPr/>
        </p:nvSpPr>
        <p:spPr>
          <a:xfrm>
            <a:off x="9735667" y="5688815"/>
            <a:ext cx="2195448" cy="58477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rPr>
              <a:t>-Feel Like a Failure</a:t>
            </a:r>
          </a:p>
          <a:p>
            <a:r>
              <a:rPr lang="en-US" sz="1600" dirty="0">
                <a:latin typeface="Verdana" panose="020B0604030504040204" pitchFamily="34" charset="0"/>
                <a:ea typeface="Verdana" panose="020B0604030504040204" pitchFamily="34" charset="0"/>
              </a:rPr>
              <a:t>-Not Special</a:t>
            </a:r>
          </a:p>
        </p:txBody>
      </p:sp>
      <p:grpSp>
        <p:nvGrpSpPr>
          <p:cNvPr id="15" name="Group 14">
            <a:extLst>
              <a:ext uri="{FF2B5EF4-FFF2-40B4-BE49-F238E27FC236}">
                <a16:creationId xmlns:a16="http://schemas.microsoft.com/office/drawing/2014/main" id="{A4ACBD6A-721D-A104-CA6A-E88359C96BB2}"/>
              </a:ext>
            </a:extLst>
          </p:cNvPr>
          <p:cNvGrpSpPr/>
          <p:nvPr/>
        </p:nvGrpSpPr>
        <p:grpSpPr>
          <a:xfrm>
            <a:off x="2034992" y="3056961"/>
            <a:ext cx="107575" cy="2528340"/>
            <a:chOff x="2653553" y="3164541"/>
            <a:chExt cx="107575" cy="2528340"/>
          </a:xfrm>
        </p:grpSpPr>
        <p:sp>
          <p:nvSpPr>
            <p:cNvPr id="16" name="Arrow: Up 15">
              <a:extLst>
                <a:ext uri="{FF2B5EF4-FFF2-40B4-BE49-F238E27FC236}">
                  <a16:creationId xmlns:a16="http://schemas.microsoft.com/office/drawing/2014/main" id="{12633A90-09C0-46C5-40ED-FF9405E41192}"/>
                </a:ext>
              </a:extLst>
            </p:cNvPr>
            <p:cNvSpPr/>
            <p:nvPr/>
          </p:nvSpPr>
          <p:spPr>
            <a:xfrm>
              <a:off x="2653554" y="3164541"/>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7" name="Arrow: Up 16">
              <a:extLst>
                <a:ext uri="{FF2B5EF4-FFF2-40B4-BE49-F238E27FC236}">
                  <a16:creationId xmlns:a16="http://schemas.microsoft.com/office/drawing/2014/main" id="{1A894BDE-7B03-3CDA-A47D-CCFE8455DEDB}"/>
                </a:ext>
              </a:extLst>
            </p:cNvPr>
            <p:cNvSpPr/>
            <p:nvPr/>
          </p:nvSpPr>
          <p:spPr>
            <a:xfrm rot="10800000">
              <a:off x="2653553" y="3527234"/>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grpSp>
        <p:nvGrpSpPr>
          <p:cNvPr id="18" name="Group 17">
            <a:extLst>
              <a:ext uri="{FF2B5EF4-FFF2-40B4-BE49-F238E27FC236}">
                <a16:creationId xmlns:a16="http://schemas.microsoft.com/office/drawing/2014/main" id="{3748807D-725D-4F02-EFE5-EDDFBBFE25BF}"/>
              </a:ext>
            </a:extLst>
          </p:cNvPr>
          <p:cNvGrpSpPr/>
          <p:nvPr/>
        </p:nvGrpSpPr>
        <p:grpSpPr>
          <a:xfrm>
            <a:off x="4080973" y="3054083"/>
            <a:ext cx="107575" cy="2528340"/>
            <a:chOff x="2653553" y="3164541"/>
            <a:chExt cx="107575" cy="2528340"/>
          </a:xfrm>
        </p:grpSpPr>
        <p:sp>
          <p:nvSpPr>
            <p:cNvPr id="19" name="Arrow: Up 18">
              <a:extLst>
                <a:ext uri="{FF2B5EF4-FFF2-40B4-BE49-F238E27FC236}">
                  <a16:creationId xmlns:a16="http://schemas.microsoft.com/office/drawing/2014/main" id="{7275646F-7AE0-3441-7EAB-5A38504AC5C4}"/>
                </a:ext>
              </a:extLst>
            </p:cNvPr>
            <p:cNvSpPr/>
            <p:nvPr/>
          </p:nvSpPr>
          <p:spPr>
            <a:xfrm>
              <a:off x="2653554" y="3164541"/>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0" name="Arrow: Up 19">
              <a:extLst>
                <a:ext uri="{FF2B5EF4-FFF2-40B4-BE49-F238E27FC236}">
                  <a16:creationId xmlns:a16="http://schemas.microsoft.com/office/drawing/2014/main" id="{7D9D2563-7FBC-F83A-684E-0D66632E0E3B}"/>
                </a:ext>
              </a:extLst>
            </p:cNvPr>
            <p:cNvSpPr/>
            <p:nvPr/>
          </p:nvSpPr>
          <p:spPr>
            <a:xfrm rot="10800000">
              <a:off x="2653553" y="3527234"/>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grpSp>
        <p:nvGrpSpPr>
          <p:cNvPr id="21" name="Group 20">
            <a:extLst>
              <a:ext uri="{FF2B5EF4-FFF2-40B4-BE49-F238E27FC236}">
                <a16:creationId xmlns:a16="http://schemas.microsoft.com/office/drawing/2014/main" id="{B0C59202-A022-B53D-076B-D7BABB71EEAC}"/>
              </a:ext>
            </a:extLst>
          </p:cNvPr>
          <p:cNvGrpSpPr/>
          <p:nvPr/>
        </p:nvGrpSpPr>
        <p:grpSpPr>
          <a:xfrm>
            <a:off x="6431469" y="3054084"/>
            <a:ext cx="107575" cy="2528340"/>
            <a:chOff x="2653553" y="3164541"/>
            <a:chExt cx="107575" cy="2528340"/>
          </a:xfrm>
        </p:grpSpPr>
        <p:sp>
          <p:nvSpPr>
            <p:cNvPr id="22" name="Arrow: Up 21">
              <a:extLst>
                <a:ext uri="{FF2B5EF4-FFF2-40B4-BE49-F238E27FC236}">
                  <a16:creationId xmlns:a16="http://schemas.microsoft.com/office/drawing/2014/main" id="{3218250B-E22A-BFA3-0D91-7FCD3FEFC775}"/>
                </a:ext>
              </a:extLst>
            </p:cNvPr>
            <p:cNvSpPr/>
            <p:nvPr/>
          </p:nvSpPr>
          <p:spPr>
            <a:xfrm>
              <a:off x="2653554" y="3164541"/>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3" name="Arrow: Up 22">
              <a:extLst>
                <a:ext uri="{FF2B5EF4-FFF2-40B4-BE49-F238E27FC236}">
                  <a16:creationId xmlns:a16="http://schemas.microsoft.com/office/drawing/2014/main" id="{D038962C-35A2-794E-14B6-72165AEF4495}"/>
                </a:ext>
              </a:extLst>
            </p:cNvPr>
            <p:cNvSpPr/>
            <p:nvPr/>
          </p:nvSpPr>
          <p:spPr>
            <a:xfrm rot="10800000">
              <a:off x="2653553" y="3527234"/>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grpSp>
        <p:nvGrpSpPr>
          <p:cNvPr id="24" name="Group 23">
            <a:extLst>
              <a:ext uri="{FF2B5EF4-FFF2-40B4-BE49-F238E27FC236}">
                <a16:creationId xmlns:a16="http://schemas.microsoft.com/office/drawing/2014/main" id="{A8526AF3-7863-C093-11DC-615AE4E9B4DC}"/>
              </a:ext>
            </a:extLst>
          </p:cNvPr>
          <p:cNvGrpSpPr/>
          <p:nvPr/>
        </p:nvGrpSpPr>
        <p:grpSpPr>
          <a:xfrm>
            <a:off x="8633016" y="3056961"/>
            <a:ext cx="107575" cy="2528340"/>
            <a:chOff x="2653553" y="3164541"/>
            <a:chExt cx="107575" cy="2528340"/>
          </a:xfrm>
        </p:grpSpPr>
        <p:sp>
          <p:nvSpPr>
            <p:cNvPr id="25" name="Arrow: Up 24">
              <a:extLst>
                <a:ext uri="{FF2B5EF4-FFF2-40B4-BE49-F238E27FC236}">
                  <a16:creationId xmlns:a16="http://schemas.microsoft.com/office/drawing/2014/main" id="{1F28F512-DF1C-63F3-9795-25DFFE2E340A}"/>
                </a:ext>
              </a:extLst>
            </p:cNvPr>
            <p:cNvSpPr/>
            <p:nvPr/>
          </p:nvSpPr>
          <p:spPr>
            <a:xfrm>
              <a:off x="2653554" y="3164541"/>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6" name="Arrow: Up 25">
              <a:extLst>
                <a:ext uri="{FF2B5EF4-FFF2-40B4-BE49-F238E27FC236}">
                  <a16:creationId xmlns:a16="http://schemas.microsoft.com/office/drawing/2014/main" id="{4B9765D5-82AC-3406-7A48-2B9A27AB63A5}"/>
                </a:ext>
              </a:extLst>
            </p:cNvPr>
            <p:cNvSpPr/>
            <p:nvPr/>
          </p:nvSpPr>
          <p:spPr>
            <a:xfrm rot="10800000">
              <a:off x="2653553" y="3527234"/>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grpSp>
        <p:nvGrpSpPr>
          <p:cNvPr id="27" name="Group 26">
            <a:extLst>
              <a:ext uri="{FF2B5EF4-FFF2-40B4-BE49-F238E27FC236}">
                <a16:creationId xmlns:a16="http://schemas.microsoft.com/office/drawing/2014/main" id="{E9F60490-A186-9415-340E-3A40715A8336}"/>
              </a:ext>
            </a:extLst>
          </p:cNvPr>
          <p:cNvGrpSpPr/>
          <p:nvPr/>
        </p:nvGrpSpPr>
        <p:grpSpPr>
          <a:xfrm>
            <a:off x="10597698" y="3054083"/>
            <a:ext cx="107575" cy="2528340"/>
            <a:chOff x="2653553" y="3164541"/>
            <a:chExt cx="107575" cy="2528340"/>
          </a:xfrm>
        </p:grpSpPr>
        <p:sp>
          <p:nvSpPr>
            <p:cNvPr id="28" name="Arrow: Up 27">
              <a:extLst>
                <a:ext uri="{FF2B5EF4-FFF2-40B4-BE49-F238E27FC236}">
                  <a16:creationId xmlns:a16="http://schemas.microsoft.com/office/drawing/2014/main" id="{1C47A891-660A-6006-A9C0-B782E41FD7FC}"/>
                </a:ext>
              </a:extLst>
            </p:cNvPr>
            <p:cNvSpPr/>
            <p:nvPr/>
          </p:nvSpPr>
          <p:spPr>
            <a:xfrm>
              <a:off x="2653554" y="3164541"/>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9" name="Arrow: Up 28">
              <a:extLst>
                <a:ext uri="{FF2B5EF4-FFF2-40B4-BE49-F238E27FC236}">
                  <a16:creationId xmlns:a16="http://schemas.microsoft.com/office/drawing/2014/main" id="{896E98A7-A3DF-B5C8-FAF4-CB8641D710E8}"/>
                </a:ext>
              </a:extLst>
            </p:cNvPr>
            <p:cNvSpPr/>
            <p:nvPr/>
          </p:nvSpPr>
          <p:spPr>
            <a:xfrm rot="10800000">
              <a:off x="2653553" y="3527234"/>
              <a:ext cx="107574" cy="2165647"/>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pic>
        <p:nvPicPr>
          <p:cNvPr id="30" name="Picture 29">
            <a:extLst>
              <a:ext uri="{FF2B5EF4-FFF2-40B4-BE49-F238E27FC236}">
                <a16:creationId xmlns:a16="http://schemas.microsoft.com/office/drawing/2014/main" id="{C730CA68-10FE-FEF2-781D-CAAF3977C0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574" y="1743265"/>
            <a:ext cx="960639" cy="1297750"/>
          </a:xfrm>
          <a:prstGeom prst="rect">
            <a:avLst/>
          </a:prstGeom>
          <a:noFill/>
          <a:ln>
            <a:noFill/>
          </a:ln>
          <a:effectLst>
            <a:glow rad="139700">
              <a:schemeClr val="accent2">
                <a:satMod val="175000"/>
                <a:alpha val="40000"/>
              </a:schemeClr>
            </a:glow>
          </a:effectLst>
        </p:spPr>
      </p:pic>
      <p:pic>
        <p:nvPicPr>
          <p:cNvPr id="31" name="Picture 30">
            <a:extLst>
              <a:ext uri="{FF2B5EF4-FFF2-40B4-BE49-F238E27FC236}">
                <a16:creationId xmlns:a16="http://schemas.microsoft.com/office/drawing/2014/main" id="{D9E68781-4729-9BFF-606C-87203F79C4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7382" y="5278678"/>
            <a:ext cx="986691" cy="1057457"/>
          </a:xfrm>
          <a:prstGeom prst="rect">
            <a:avLst/>
          </a:prstGeom>
          <a:effectLst>
            <a:glow rad="139700">
              <a:schemeClr val="accent2">
                <a:satMod val="175000"/>
                <a:alpha val="40000"/>
              </a:schemeClr>
            </a:glow>
          </a:effectLst>
        </p:spPr>
      </p:pic>
      <p:sp>
        <p:nvSpPr>
          <p:cNvPr id="32" name="TextBox 31">
            <a:extLst>
              <a:ext uri="{FF2B5EF4-FFF2-40B4-BE49-F238E27FC236}">
                <a16:creationId xmlns:a16="http://schemas.microsoft.com/office/drawing/2014/main" id="{6599C08E-8B05-6559-196D-D99E89BCEA24}"/>
              </a:ext>
            </a:extLst>
          </p:cNvPr>
          <p:cNvSpPr txBox="1"/>
          <p:nvPr/>
        </p:nvSpPr>
        <p:spPr>
          <a:xfrm>
            <a:off x="663496" y="6821982"/>
            <a:ext cx="1010431" cy="784830"/>
          </a:xfrm>
          <a:prstGeom prst="rect">
            <a:avLst/>
          </a:prstGeom>
          <a:noFill/>
        </p:spPr>
        <p:txBody>
          <a:bodyPr wrap="square" rtlCol="0">
            <a:spAutoFit/>
          </a:bodyPr>
          <a:lstStyle/>
          <a:p>
            <a:r>
              <a:rPr lang="en-US" sz="900">
                <a:hlinkClick r:id="rId6" tooltip="https://elrincondelosnumeros1.blogspot.com/2015/04/conocemos-los-atributos-ligero-y-pesado.html"/>
              </a:rPr>
              <a:t>This Photo</a:t>
            </a:r>
            <a:r>
              <a:rPr lang="en-US" sz="900"/>
              <a:t> by Unknown Author is licensed under </a:t>
            </a:r>
            <a:r>
              <a:rPr lang="en-US" sz="900">
                <a:hlinkClick r:id="rId7" tooltip="https://creativecommons.org/licenses/by-nc/3.0/"/>
              </a:rPr>
              <a:t>CC BY-NC</a:t>
            </a:r>
            <a:endParaRPr lang="en-US" sz="900"/>
          </a:p>
        </p:txBody>
      </p:sp>
    </p:spTree>
    <p:extLst>
      <p:ext uri="{BB962C8B-B14F-4D97-AF65-F5344CB8AC3E}">
        <p14:creationId xmlns:p14="http://schemas.microsoft.com/office/powerpoint/2010/main" val="2842055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1D238-09B8-9E58-E825-BCC5FF384E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2A173-8961-DDDB-8D8C-84C0EC4FC371}"/>
              </a:ext>
            </a:extLst>
          </p:cNvPr>
          <p:cNvSpPr>
            <a:spLocks noGrp="1"/>
          </p:cNvSpPr>
          <p:nvPr>
            <p:ph idx="1"/>
          </p:nvPr>
        </p:nvSpPr>
        <p:spPr>
          <a:xfrm>
            <a:off x="609600" y="1245638"/>
            <a:ext cx="10972800" cy="5171627"/>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Dumb question, right?!  Of course there’s more!</a:t>
            </a:r>
          </a:p>
          <a:p>
            <a:r>
              <a:rPr lang="en-US" sz="2800" u="sng" dirty="0">
                <a:latin typeface="Tahoma" panose="020B0604030504040204" pitchFamily="34" charset="0"/>
                <a:ea typeface="Tahoma" panose="020B0604030504040204" pitchFamily="34" charset="0"/>
                <a:cs typeface="Tahoma" panose="020B0604030504040204" pitchFamily="34" charset="0"/>
              </a:rPr>
              <a:t>Cognitive Distortions</a:t>
            </a:r>
            <a:r>
              <a:rPr lang="en-US" sz="2800" dirty="0">
                <a:latin typeface="Tahoma" panose="020B0604030504040204" pitchFamily="34" charset="0"/>
                <a:ea typeface="Tahoma" panose="020B0604030504040204" pitchFamily="34" charset="0"/>
                <a:cs typeface="Tahoma" panose="020B0604030504040204" pitchFamily="34" charset="0"/>
              </a:rPr>
              <a:t>, also called </a:t>
            </a:r>
            <a:r>
              <a:rPr lang="en-US" sz="2800" u="sng" dirty="0">
                <a:latin typeface="Tahoma" panose="020B0604030504040204" pitchFamily="34" charset="0"/>
                <a:ea typeface="Tahoma" panose="020B0604030504040204" pitchFamily="34" charset="0"/>
                <a:cs typeface="Tahoma" panose="020B0604030504040204" pitchFamily="34" charset="0"/>
              </a:rPr>
              <a:t>Thinking Errors</a:t>
            </a:r>
            <a:r>
              <a:rPr lang="en-US" sz="2800" dirty="0">
                <a:latin typeface="Tahoma" panose="020B0604030504040204" pitchFamily="34" charset="0"/>
                <a:ea typeface="Tahoma" panose="020B0604030504040204" pitchFamily="34" charset="0"/>
                <a:cs typeface="Tahoma" panose="020B0604030504040204" pitchFamily="34" charset="0"/>
              </a:rPr>
              <a:t> or </a:t>
            </a:r>
            <a:r>
              <a:rPr lang="en-US" sz="2800" dirty="0" err="1">
                <a:latin typeface="Tahoma" panose="020B0604030504040204" pitchFamily="34" charset="0"/>
                <a:ea typeface="Tahoma" panose="020B0604030504040204" pitchFamily="34" charset="0"/>
                <a:cs typeface="Tahoma" panose="020B0604030504040204" pitchFamily="34" charset="0"/>
              </a:rPr>
              <a:t>Stinkin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Thinkin</a:t>
            </a:r>
            <a:r>
              <a:rPr lang="en-US" sz="2800"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Unhelpful Thinking Styles</a:t>
            </a:r>
          </a:p>
          <a:p>
            <a:pPr lvl="1"/>
            <a:r>
              <a:rPr lang="en-US" sz="2400" dirty="0">
                <a:latin typeface="Tahoma" panose="020B0604030504040204" pitchFamily="34" charset="0"/>
                <a:ea typeface="Tahoma" panose="020B0604030504040204" pitchFamily="34" charset="0"/>
                <a:cs typeface="Tahoma" panose="020B0604030504040204" pitchFamily="34" charset="0"/>
              </a:rPr>
              <a:t>Ways our thoughts become biased </a:t>
            </a:r>
          </a:p>
          <a:p>
            <a:pPr lvl="1"/>
            <a:r>
              <a:rPr lang="en-US" sz="2400" dirty="0">
                <a:latin typeface="Tahoma" panose="020B0604030504040204" pitchFamily="34" charset="0"/>
                <a:ea typeface="Tahoma" panose="020B0604030504040204" pitchFamily="34" charset="0"/>
                <a:cs typeface="Tahoma" panose="020B0604030504040204" pitchFamily="34" charset="0"/>
              </a:rPr>
              <a:t>Ways we try to “make sense” of the world around us</a:t>
            </a:r>
          </a:p>
          <a:p>
            <a:pPr lvl="1"/>
            <a:r>
              <a:rPr lang="en-US" sz="2400" dirty="0">
                <a:latin typeface="Tahoma" panose="020B0604030504040204" pitchFamily="34" charset="0"/>
                <a:ea typeface="Tahoma" panose="020B0604030504040204" pitchFamily="34" charset="0"/>
                <a:cs typeface="Tahoma" panose="020B0604030504040204" pitchFamily="34" charset="0"/>
              </a:rPr>
              <a:t>Short Cuts</a:t>
            </a: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57150" indent="0">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6A848A9-28C6-7DF7-2EFE-48AA85B8A42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42F689-5632-013B-6FC2-4D35EFEA29EC}"/>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Anything Else?</a:t>
            </a:r>
          </a:p>
        </p:txBody>
      </p:sp>
      <p:pic>
        <p:nvPicPr>
          <p:cNvPr id="2" name="Picture 1">
            <a:extLst>
              <a:ext uri="{FF2B5EF4-FFF2-40B4-BE49-F238E27FC236}">
                <a16:creationId xmlns:a16="http://schemas.microsoft.com/office/drawing/2014/main" id="{C7CD3710-76DB-1219-5259-350F81153063}"/>
              </a:ext>
            </a:extLst>
          </p:cNvPr>
          <p:cNvPicPr>
            <a:picLocks noChangeAspect="1"/>
          </p:cNvPicPr>
          <p:nvPr/>
        </p:nvPicPr>
        <p:blipFill rotWithShape="1">
          <a:blip r:embed="rId3"/>
          <a:srcRect l="33672" t="12695" r="50386" b="71447"/>
          <a:stretch/>
        </p:blipFill>
        <p:spPr>
          <a:xfrm>
            <a:off x="338594" y="4774627"/>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F57C9C2-45FD-9772-202A-20AD69EAFCA9}"/>
              </a:ext>
            </a:extLst>
          </p:cNvPr>
          <p:cNvSpPr txBox="1"/>
          <p:nvPr/>
        </p:nvSpPr>
        <p:spPr>
          <a:xfrm>
            <a:off x="3814011" y="4782647"/>
            <a:ext cx="8193505" cy="1785104"/>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All or Nothing, Black and White, or Polarized Thinking:</a:t>
            </a:r>
          </a:p>
          <a:p>
            <a:r>
              <a:rPr lang="en-US" sz="2200" dirty="0">
                <a:effectLst/>
                <a:latin typeface="Tahoma" panose="020B0604030504040204" pitchFamily="34" charset="0"/>
                <a:ea typeface="Tahoma" panose="020B0604030504040204" pitchFamily="34" charset="0"/>
                <a:cs typeface="Tahoma" panose="020B0604030504040204" pitchFamily="34" charset="0"/>
              </a:rPr>
              <a:t>John recently applied for a promotion in his firm. The job went to another employee with more experience. John wanted this job badly and now feels that he will never be promoted. He feels that he is a total failure in his career. </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52002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A2AC-4BB6-ECF6-840E-132946B972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6E5AF68-3BB2-16CD-3C67-2BAB31E735C1}"/>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C9B2999-A3D2-B274-406A-DF7A35B1152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More? Yes, Please. </a:t>
            </a:r>
          </a:p>
        </p:txBody>
      </p:sp>
      <p:pic>
        <p:nvPicPr>
          <p:cNvPr id="9" name="Picture 8">
            <a:extLst>
              <a:ext uri="{FF2B5EF4-FFF2-40B4-BE49-F238E27FC236}">
                <a16:creationId xmlns:a16="http://schemas.microsoft.com/office/drawing/2014/main" id="{778504F5-5497-DE70-0393-6309C543B993}"/>
              </a:ext>
            </a:extLst>
          </p:cNvPr>
          <p:cNvPicPr>
            <a:picLocks noChangeAspect="1"/>
          </p:cNvPicPr>
          <p:nvPr/>
        </p:nvPicPr>
        <p:blipFill rotWithShape="1">
          <a:blip r:embed="rId3"/>
          <a:srcRect l="50395" t="12728" r="33663" b="71414"/>
          <a:stretch/>
        </p:blipFill>
        <p:spPr>
          <a:xfrm>
            <a:off x="296776" y="1293928"/>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FFBF28CC-E8D5-8622-F009-A405E209D6BD}"/>
              </a:ext>
            </a:extLst>
          </p:cNvPr>
          <p:cNvSpPr txBox="1"/>
          <p:nvPr/>
        </p:nvSpPr>
        <p:spPr>
          <a:xfrm>
            <a:off x="3705776" y="1293981"/>
            <a:ext cx="8289708" cy="1631216"/>
          </a:xfrm>
          <a:prstGeom prst="rect">
            <a:avLst/>
          </a:prstGeom>
          <a:noFill/>
        </p:spPr>
        <p:txBody>
          <a:bodyPr wrap="square" rtlCol="0">
            <a:spAutoFit/>
          </a:bodyPr>
          <a:lstStyle/>
          <a:p>
            <a:r>
              <a:rPr lang="en-US" sz="2000" b="1" dirty="0">
                <a:effectLst/>
                <a:latin typeface="Tahoma" panose="020B0604030504040204" pitchFamily="34" charset="0"/>
                <a:ea typeface="Times New Roman" panose="02020603050405020304" pitchFamily="18" charset="0"/>
              </a:rPr>
              <a:t>Overgeneralizing:</a:t>
            </a:r>
            <a:r>
              <a:rPr lang="en-US" sz="2000" dirty="0">
                <a:effectLst/>
                <a:latin typeface="Tahoma" panose="020B0604030504040204" pitchFamily="34" charset="0"/>
                <a:ea typeface="Times New Roman" panose="02020603050405020304" pitchFamily="18" charset="0"/>
              </a:rPr>
              <a:t> Linda is lonely and often spends most of her time at home. Her friends sometimes ask her to come out for dinner and meet new people. Linda feels that that is it useless to try to meet people. No one really could like her. People are all mean and superficial anyway.</a:t>
            </a:r>
            <a:endParaRPr lang="en-US" sz="2000" b="1" dirty="0"/>
          </a:p>
        </p:txBody>
      </p:sp>
      <p:pic>
        <p:nvPicPr>
          <p:cNvPr id="11" name="Picture 10">
            <a:extLst>
              <a:ext uri="{FF2B5EF4-FFF2-40B4-BE49-F238E27FC236}">
                <a16:creationId xmlns:a16="http://schemas.microsoft.com/office/drawing/2014/main" id="{43C4FEBE-2391-BF5F-1974-79DBC9BA6B98}"/>
              </a:ext>
            </a:extLst>
          </p:cNvPr>
          <p:cNvPicPr>
            <a:picLocks noChangeAspect="1"/>
          </p:cNvPicPr>
          <p:nvPr/>
        </p:nvPicPr>
        <p:blipFill rotWithShape="1">
          <a:blip r:embed="rId3"/>
          <a:srcRect l="33730" t="28719" r="50328" b="55423"/>
          <a:stretch/>
        </p:blipFill>
        <p:spPr>
          <a:xfrm>
            <a:off x="8424781" y="2927868"/>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1C8872DE-DAE5-7221-3019-3EC166CD965F}"/>
              </a:ext>
            </a:extLst>
          </p:cNvPr>
          <p:cNvSpPr txBox="1"/>
          <p:nvPr/>
        </p:nvSpPr>
        <p:spPr>
          <a:xfrm>
            <a:off x="296776" y="3143073"/>
            <a:ext cx="7897665" cy="1631216"/>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Mental Filter:  </a:t>
            </a:r>
            <a:r>
              <a:rPr lang="en-US" sz="2000" dirty="0">
                <a:effectLst/>
                <a:latin typeface="Tahoma" panose="020B0604030504040204" pitchFamily="34" charset="0"/>
                <a:ea typeface="Tahoma" panose="020B0604030504040204" pitchFamily="34" charset="0"/>
                <a:cs typeface="Tahoma" panose="020B0604030504040204" pitchFamily="34" charset="0"/>
              </a:rPr>
              <a:t>Mary is having a bad day. As she drives home, a kind gentleman waves her to go ahead of him as she merges into traffic. Later in her trip, another driver cuts her off. She grumbles to herself that there are nothing but rude and insensitive people in her city.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08D64FE-62B6-11B7-35B4-70E31A85855C}"/>
              </a:ext>
            </a:extLst>
          </p:cNvPr>
          <p:cNvPicPr>
            <a:picLocks noChangeAspect="1"/>
          </p:cNvPicPr>
          <p:nvPr/>
        </p:nvPicPr>
        <p:blipFill rotWithShape="1">
          <a:blip r:embed="rId3"/>
          <a:srcRect l="50401" t="28751" r="33657" b="55391"/>
          <a:stretch/>
        </p:blipFill>
        <p:spPr>
          <a:xfrm>
            <a:off x="296776" y="4890090"/>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7CEF26A0-0878-3029-F4D8-D09C4A882F33}"/>
              </a:ext>
            </a:extLst>
          </p:cNvPr>
          <p:cNvSpPr txBox="1"/>
          <p:nvPr/>
        </p:nvSpPr>
        <p:spPr>
          <a:xfrm>
            <a:off x="3705776" y="4908065"/>
            <a:ext cx="8059368" cy="1323439"/>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Disqualifying the Positive: </a:t>
            </a:r>
            <a:r>
              <a:rPr lang="en-US" sz="2000" dirty="0">
                <a:effectLst/>
                <a:latin typeface="Tahoma" panose="020B0604030504040204" pitchFamily="34" charset="0"/>
                <a:ea typeface="Tahoma" panose="020B0604030504040204" pitchFamily="34" charset="0"/>
                <a:cs typeface="Tahoma" panose="020B0604030504040204" pitchFamily="34" charset="0"/>
              </a:rPr>
              <a:t>Rhonda just had her portrait made. Her friend tells her how beautiful she looks. Rhonda brushes aside the compliment by saying that the photographer must have touched up the picture. She never looks that good in real life, she thinks.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479029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8BC89-7C6F-9491-8B70-6CCAABFCEE0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859636A-F04E-39DC-058F-E5DF9509E502}"/>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1A48A2C-4B38-D20D-2063-24CF280DF034}"/>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Even More? </a:t>
            </a:r>
            <a:r>
              <a:rPr lang="en-US" dirty="0" err="1">
                <a:solidFill>
                  <a:schemeClr val="tx1"/>
                </a:solidFill>
              </a:rPr>
              <a:t>F’Real</a:t>
            </a:r>
            <a:r>
              <a:rPr lang="en-US" dirty="0">
                <a:solidFill>
                  <a:schemeClr val="tx1"/>
                </a:solidFill>
              </a:rPr>
              <a:t>? </a:t>
            </a:r>
          </a:p>
        </p:txBody>
      </p:sp>
      <p:pic>
        <p:nvPicPr>
          <p:cNvPr id="2" name="Picture 1">
            <a:extLst>
              <a:ext uri="{FF2B5EF4-FFF2-40B4-BE49-F238E27FC236}">
                <a16:creationId xmlns:a16="http://schemas.microsoft.com/office/drawing/2014/main" id="{A580B66F-7787-F15B-C84F-5C989CB6BCAA}"/>
              </a:ext>
            </a:extLst>
          </p:cNvPr>
          <p:cNvPicPr>
            <a:picLocks noChangeAspect="1"/>
          </p:cNvPicPr>
          <p:nvPr/>
        </p:nvPicPr>
        <p:blipFill rotWithShape="1">
          <a:blip r:embed="rId3"/>
          <a:srcRect l="33730" t="44776" r="50328" b="39366"/>
          <a:stretch/>
        </p:blipFill>
        <p:spPr>
          <a:xfrm>
            <a:off x="8490284" y="1272953"/>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8E97F22F-272A-D892-CCCB-DC3D9AC37A44}"/>
              </a:ext>
            </a:extLst>
          </p:cNvPr>
          <p:cNvSpPr txBox="1"/>
          <p:nvPr/>
        </p:nvSpPr>
        <p:spPr>
          <a:xfrm>
            <a:off x="260681" y="1264161"/>
            <a:ext cx="8197510" cy="1323439"/>
          </a:xfrm>
          <a:prstGeom prst="rect">
            <a:avLst/>
          </a:prstGeom>
          <a:noFill/>
        </p:spPr>
        <p:txBody>
          <a:bodyPr wrap="square" rtlCol="0">
            <a:spAutoFit/>
          </a:bodyPr>
          <a:lstStyle/>
          <a:p>
            <a:r>
              <a:rPr lang="en-US" sz="2000" b="1" dirty="0">
                <a:effectLst/>
                <a:latin typeface="Tahoma" panose="020B0604030504040204" pitchFamily="34" charset="0"/>
                <a:ea typeface="Times New Roman" panose="02020603050405020304" pitchFamily="18" charset="0"/>
              </a:rPr>
              <a:t>Jumping to Conclusions: </a:t>
            </a:r>
            <a:r>
              <a:rPr lang="en-US" sz="2000" dirty="0">
                <a:effectLst/>
                <a:latin typeface="Tahoma" panose="020B0604030504040204" pitchFamily="34" charset="0"/>
                <a:ea typeface="Times New Roman" panose="02020603050405020304" pitchFamily="18" charset="0"/>
              </a:rPr>
              <a:t>Chuck is waiting for his date at a restaurant. She's now 20 minutes late. Chuck laments to himself that he must have done something wrong and now she has stood him up. Meanwhile, across town, his date is stuck in traffic. </a:t>
            </a:r>
            <a:endParaRPr lang="en-US" sz="2000" b="1" dirty="0"/>
          </a:p>
        </p:txBody>
      </p:sp>
      <p:pic>
        <p:nvPicPr>
          <p:cNvPr id="5" name="Picture 4">
            <a:extLst>
              <a:ext uri="{FF2B5EF4-FFF2-40B4-BE49-F238E27FC236}">
                <a16:creationId xmlns:a16="http://schemas.microsoft.com/office/drawing/2014/main" id="{8DD77F92-3C04-2D05-E717-2C73AA215D43}"/>
              </a:ext>
            </a:extLst>
          </p:cNvPr>
          <p:cNvPicPr>
            <a:picLocks noChangeAspect="1"/>
          </p:cNvPicPr>
          <p:nvPr/>
        </p:nvPicPr>
        <p:blipFill rotWithShape="1">
          <a:blip r:embed="rId3"/>
          <a:srcRect l="50400" t="44569" r="33658" b="39573"/>
          <a:stretch/>
        </p:blipFill>
        <p:spPr>
          <a:xfrm>
            <a:off x="248650" y="3204139"/>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C5D566EF-C2B2-F317-9292-D1280341326C}"/>
              </a:ext>
            </a:extLst>
          </p:cNvPr>
          <p:cNvSpPr txBox="1"/>
          <p:nvPr/>
        </p:nvSpPr>
        <p:spPr>
          <a:xfrm>
            <a:off x="4018599" y="3215763"/>
            <a:ext cx="7812048" cy="1838132"/>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sz="2000" b="1" i="1" dirty="0">
                <a:effectLst/>
                <a:latin typeface="Tahoma" panose="020B0604030504040204" pitchFamily="34" charset="0"/>
                <a:ea typeface="Times New Roman" panose="02020603050405020304" pitchFamily="18" charset="0"/>
                <a:cs typeface="Times New Roman" panose="02020603050405020304" pitchFamily="18" charset="0"/>
              </a:rPr>
              <a:t>Magnification and Minimization</a:t>
            </a:r>
            <a:r>
              <a:rPr lang="en-US" sz="20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dirty="0">
                <a:effectLst/>
                <a:latin typeface="Tahoma" panose="020B0604030504040204" pitchFamily="34" charset="0"/>
                <a:ea typeface="Times New Roman" panose="02020603050405020304" pitchFamily="18" charset="0"/>
                <a:cs typeface="Times New Roman" panose="02020603050405020304" pitchFamily="18" charset="0"/>
              </a:rPr>
              <a:t>Scott is playing football. He bungles a play that he's been practicing for weeks. He later scores the winning touchdown. His teammates compliment him. He tells them he should have played better; the touchdown was just dumb luck.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9843DB1-F18B-82EC-C5D3-B7C3D6908126}"/>
              </a:ext>
            </a:extLst>
          </p:cNvPr>
          <p:cNvPicPr>
            <a:picLocks noChangeAspect="1"/>
          </p:cNvPicPr>
          <p:nvPr/>
        </p:nvPicPr>
        <p:blipFill rotWithShape="1">
          <a:blip r:embed="rId3"/>
          <a:srcRect l="33418" t="60664" r="50640" b="23478"/>
          <a:stretch/>
        </p:blipFill>
        <p:spPr>
          <a:xfrm>
            <a:off x="8406063" y="4987225"/>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EF699C46-5275-C671-677A-8A483CBFBB10}"/>
              </a:ext>
            </a:extLst>
          </p:cNvPr>
          <p:cNvSpPr txBox="1"/>
          <p:nvPr/>
        </p:nvSpPr>
        <p:spPr>
          <a:xfrm>
            <a:off x="260681" y="5176612"/>
            <a:ext cx="7920793" cy="1015663"/>
          </a:xfrm>
          <a:prstGeom prst="rect">
            <a:avLst/>
          </a:prstGeom>
          <a:noFill/>
        </p:spPr>
        <p:txBody>
          <a:bodyPr wrap="square" rtlCol="0">
            <a:spAutoFit/>
          </a:bodyPr>
          <a:lstStyle/>
          <a:p>
            <a:r>
              <a:rPr lang="en-US" sz="2000" b="1" i="1" dirty="0">
                <a:effectLst/>
                <a:latin typeface="Tahoma" panose="020B0604030504040204" pitchFamily="34" charset="0"/>
                <a:ea typeface="Times New Roman" panose="02020603050405020304" pitchFamily="18" charset="0"/>
                <a:cs typeface="Times New Roman" panose="02020603050405020304" pitchFamily="18" charset="0"/>
              </a:rPr>
              <a:t>Emotional Reasoning</a:t>
            </a:r>
            <a:r>
              <a:rPr lang="en-US" sz="20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dirty="0">
                <a:effectLst/>
                <a:latin typeface="Tahoma" panose="020B0604030504040204" pitchFamily="34" charset="0"/>
                <a:ea typeface="Times New Roman" panose="02020603050405020304" pitchFamily="18" charset="0"/>
                <a:cs typeface="Times New Roman" panose="02020603050405020304" pitchFamily="18" charset="0"/>
              </a:rPr>
              <a:t>Laura looks around her untidy house and feels overwhelmed by the prospect of cleaning. She feels that it's hopeless to even try to clean.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8470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5F1B-B556-1778-DA18-7D94C84E48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F31B4F7-4016-F3B0-EBFD-F3CADC652998}"/>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B5C1D07-409E-114B-BD07-703BB2A2E735}"/>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Seriously?</a:t>
            </a:r>
          </a:p>
        </p:txBody>
      </p:sp>
      <p:pic>
        <p:nvPicPr>
          <p:cNvPr id="9" name="Picture 8">
            <a:extLst>
              <a:ext uri="{FF2B5EF4-FFF2-40B4-BE49-F238E27FC236}">
                <a16:creationId xmlns:a16="http://schemas.microsoft.com/office/drawing/2014/main" id="{9D7FB8C1-158A-216A-86FC-F57421E0AE7B}"/>
              </a:ext>
            </a:extLst>
          </p:cNvPr>
          <p:cNvPicPr>
            <a:picLocks noChangeAspect="1"/>
          </p:cNvPicPr>
          <p:nvPr/>
        </p:nvPicPr>
        <p:blipFill rotWithShape="1">
          <a:blip r:embed="rId3"/>
          <a:srcRect l="50328" t="60679" r="33730" b="23463"/>
          <a:stretch/>
        </p:blipFill>
        <p:spPr>
          <a:xfrm>
            <a:off x="212558" y="1414243"/>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7FD7CCF4-99FC-EF26-080F-BF6AF4E9D174}"/>
              </a:ext>
            </a:extLst>
          </p:cNvPr>
          <p:cNvSpPr txBox="1"/>
          <p:nvPr/>
        </p:nvSpPr>
        <p:spPr>
          <a:xfrm>
            <a:off x="3621558" y="1423258"/>
            <a:ext cx="8357884" cy="1323439"/>
          </a:xfrm>
          <a:prstGeom prst="rect">
            <a:avLst/>
          </a:prstGeom>
          <a:noFill/>
        </p:spPr>
        <p:txBody>
          <a:bodyPr wrap="square" rtlCol="0">
            <a:spAutoFit/>
          </a:bodyPr>
          <a:lstStyle/>
          <a:p>
            <a:r>
              <a:rPr lang="en-US" sz="2000" b="1" i="1" dirty="0">
                <a:effectLst/>
                <a:latin typeface="Tahoma" panose="020B0604030504040204" pitchFamily="34" charset="0"/>
                <a:ea typeface="Times New Roman" panose="02020603050405020304" pitchFamily="18" charset="0"/>
                <a:cs typeface="Times New Roman" panose="02020603050405020304" pitchFamily="18" charset="0"/>
              </a:rPr>
              <a:t>Should Statements</a:t>
            </a:r>
            <a:r>
              <a:rPr lang="en-US" sz="20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dirty="0">
                <a:effectLst/>
                <a:latin typeface="Tahoma" panose="020B0604030504040204" pitchFamily="34" charset="0"/>
                <a:ea typeface="Times New Roman" panose="02020603050405020304" pitchFamily="18" charset="0"/>
                <a:cs typeface="Times New Roman" panose="02020603050405020304" pitchFamily="18" charset="0"/>
              </a:rPr>
              <a:t>David is sitting in his doctor's waiting room. His doctor is running late. David sits stewing, thinking, "With how much I'm paying him, he should be on time. He ought to have more consideration." He ends up feeling bitter and resentful.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ED6F825-97A6-BD41-0FB9-B12FEA66A25A}"/>
              </a:ext>
            </a:extLst>
          </p:cNvPr>
          <p:cNvPicPr>
            <a:picLocks noChangeAspect="1"/>
          </p:cNvPicPr>
          <p:nvPr/>
        </p:nvPicPr>
        <p:blipFill rotWithShape="1">
          <a:blip r:embed="rId3"/>
          <a:srcRect l="33730" t="76659" r="50328" b="7483"/>
          <a:stretch/>
        </p:blipFill>
        <p:spPr>
          <a:xfrm>
            <a:off x="8424780" y="3106776"/>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F7BDB066-92BE-FB2B-ECAB-31930BC64F0A}"/>
              </a:ext>
            </a:extLst>
          </p:cNvPr>
          <p:cNvSpPr txBox="1"/>
          <p:nvPr/>
        </p:nvSpPr>
        <p:spPr>
          <a:xfrm>
            <a:off x="212558" y="3461323"/>
            <a:ext cx="8017042" cy="776303"/>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sz="2000" b="1" i="1" dirty="0">
                <a:effectLst/>
                <a:latin typeface="Tahoma" panose="020B0604030504040204" pitchFamily="34" charset="0"/>
                <a:ea typeface="Times New Roman" panose="02020603050405020304" pitchFamily="18" charset="0"/>
              </a:rPr>
              <a:t>Labeling and Mislabeling</a:t>
            </a:r>
            <a:r>
              <a:rPr lang="en-US" sz="2000" i="1" dirty="0">
                <a:effectLst/>
                <a:latin typeface="Tahoma" panose="020B0604030504040204" pitchFamily="34" charset="0"/>
                <a:ea typeface="Times New Roman" panose="02020603050405020304" pitchFamily="18" charset="0"/>
              </a:rPr>
              <a:t>: </a:t>
            </a:r>
            <a:r>
              <a:rPr lang="en-US" sz="2000" dirty="0">
                <a:effectLst/>
                <a:latin typeface="Tahoma" panose="020B0604030504040204" pitchFamily="34" charset="0"/>
                <a:ea typeface="Times New Roman" panose="02020603050405020304" pitchFamily="18" charset="0"/>
              </a:rPr>
              <a:t>Donna just cheated on her diet. </a:t>
            </a:r>
            <a:r>
              <a:rPr lang="en-US" sz="2000" i="1" dirty="0">
                <a:effectLst/>
                <a:latin typeface="Tahoma" panose="020B0604030504040204" pitchFamily="34" charset="0"/>
                <a:ea typeface="Times New Roman" panose="02020603050405020304" pitchFamily="18" charset="0"/>
              </a:rPr>
              <a:t>I'm a fat, lazy pig</a:t>
            </a:r>
            <a:r>
              <a:rPr lang="en-US" sz="2000" dirty="0">
                <a:effectLst/>
                <a:latin typeface="Tahoma" panose="020B0604030504040204" pitchFamily="34" charset="0"/>
                <a:ea typeface="Times New Roman" panose="02020603050405020304" pitchFamily="18" charset="0"/>
              </a:rPr>
              <a:t>, she thinks.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12E4F50-1627-B0DE-7BC6-4FB2B7083CB5}"/>
              </a:ext>
            </a:extLst>
          </p:cNvPr>
          <p:cNvPicPr>
            <a:picLocks noChangeAspect="1"/>
          </p:cNvPicPr>
          <p:nvPr/>
        </p:nvPicPr>
        <p:blipFill rotWithShape="1">
          <a:blip r:embed="rId3"/>
          <a:srcRect l="50251" t="76722" r="33807" b="7420"/>
          <a:stretch/>
        </p:blipFill>
        <p:spPr>
          <a:xfrm>
            <a:off x="212558" y="4841960"/>
            <a:ext cx="3340363" cy="1692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F4D513D1-2994-8BCD-A9F7-BEAC31058D48}"/>
              </a:ext>
            </a:extLst>
          </p:cNvPr>
          <p:cNvSpPr txBox="1"/>
          <p:nvPr/>
        </p:nvSpPr>
        <p:spPr>
          <a:xfrm>
            <a:off x="3621557" y="4871563"/>
            <a:ext cx="8143586" cy="1130246"/>
          </a:xfrm>
          <a:prstGeom prst="rect">
            <a:avLst/>
          </a:prstGeom>
          <a:noFill/>
        </p:spPr>
        <p:txBody>
          <a:bodyPr wrap="square" rtlCol="0">
            <a:spAutoFit/>
          </a:bodyPr>
          <a:lstStyle/>
          <a:p>
            <a:pPr marR="0" lvl="0">
              <a:lnSpc>
                <a:spcPct val="115000"/>
              </a:lnSpc>
              <a:spcBef>
                <a:spcPts val="0"/>
              </a:spcBef>
              <a:spcAft>
                <a:spcPts val="1000"/>
              </a:spcAft>
              <a:buSzPts val="1000"/>
              <a:tabLst>
                <a:tab pos="457200" algn="l"/>
              </a:tabLst>
            </a:pPr>
            <a:r>
              <a:rPr lang="en-US" sz="2000" b="1" i="1" dirty="0">
                <a:effectLst/>
                <a:latin typeface="Tahoma" panose="020B0604030504040204" pitchFamily="34" charset="0"/>
                <a:ea typeface="Times New Roman" panose="02020603050405020304" pitchFamily="18" charset="0"/>
                <a:cs typeface="Times New Roman" panose="02020603050405020304" pitchFamily="18" charset="0"/>
              </a:rPr>
              <a:t>Personalization</a:t>
            </a:r>
            <a:r>
              <a:rPr lang="en-US" sz="2000" i="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2000" dirty="0">
                <a:effectLst/>
                <a:latin typeface="Tahoma" panose="020B0604030504040204" pitchFamily="34" charset="0"/>
                <a:ea typeface="Times New Roman" panose="02020603050405020304" pitchFamily="18" charset="0"/>
                <a:cs typeface="Times New Roman" panose="02020603050405020304" pitchFamily="18" charset="0"/>
              </a:rPr>
              <a:t>Jean's son is doing poorly in school. She feels that she must be a bad mother. She feels that it's all her fault that he isn't studying.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5026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966" y="1229004"/>
            <a:ext cx="10972800" cy="5261053"/>
          </a:xfrm>
        </p:spPr>
        <p:txBody>
          <a:bodyPr vert="horz" lIns="91440" tIns="45720" rIns="91440" bIns="45720" rtlCol="0" anchor="t">
            <a:normAutofit/>
          </a:bodyPr>
          <a:lstStyle/>
          <a:p>
            <a:pPr marL="0" lvl="0" indent="0">
              <a:spcBef>
                <a:spcPts val="0"/>
              </a:spcBef>
              <a:buClr>
                <a:schemeClr val="dk1"/>
              </a:buClr>
              <a:buSzPts val="2600"/>
              <a:buNone/>
            </a:pPr>
            <a:r>
              <a:rPr lang="en-US" sz="2800" b="1" dirty="0">
                <a:latin typeface="Tahoma"/>
                <a:ea typeface="Tahoma"/>
                <a:cs typeface="Tahoma"/>
                <a:sym typeface="Tahoma"/>
              </a:rPr>
              <a:t>Recap</a:t>
            </a:r>
            <a:endParaRPr lang="en-US" sz="2400" dirty="0">
              <a:latin typeface="Tahoma"/>
              <a:ea typeface="Tahoma"/>
              <a:cs typeface="Tahoma"/>
            </a:endParaRPr>
          </a:p>
          <a:p>
            <a:r>
              <a:rPr lang="en-US" sz="3000" dirty="0">
                <a:latin typeface="Tahoma"/>
                <a:ea typeface="Tahoma"/>
                <a:cs typeface="Tahoma"/>
              </a:rPr>
              <a:t>More Self-Esteem</a:t>
            </a:r>
          </a:p>
          <a:p>
            <a:pPr lvl="1"/>
            <a:r>
              <a:rPr lang="en-US" sz="2800" dirty="0">
                <a:latin typeface="Tahoma" panose="020B0604030504040204" pitchFamily="34" charset="0"/>
                <a:ea typeface="Tahoma" panose="020B0604030504040204" pitchFamily="34" charset="0"/>
                <a:cs typeface="Tahoma" panose="020B0604030504040204" pitchFamily="34" charset="0"/>
              </a:rPr>
              <a:t>Positive Side of Neutral</a:t>
            </a:r>
          </a:p>
          <a:p>
            <a:pPr lvl="1"/>
            <a:r>
              <a:rPr lang="en-US" sz="2800" dirty="0">
                <a:latin typeface="Tahoma" panose="020B0604030504040204" pitchFamily="34" charset="0"/>
                <a:ea typeface="Tahoma" panose="020B0604030504040204" pitchFamily="34" charset="0"/>
                <a:cs typeface="Tahoma" panose="020B0604030504040204" pitchFamily="34" charset="0"/>
              </a:rPr>
              <a:t>Cognitive Distortions (</a:t>
            </a:r>
            <a:r>
              <a:rPr lang="en-US" sz="2800" i="1" dirty="0">
                <a:latin typeface="Tahoma" panose="020B0604030504040204" pitchFamily="34" charset="0"/>
                <a:ea typeface="Tahoma" panose="020B0604030504040204" pitchFamily="34" charset="0"/>
                <a:cs typeface="Tahoma" panose="020B0604030504040204" pitchFamily="34" charset="0"/>
              </a:rPr>
              <a:t>a.k.a. Thinking Errors or </a:t>
            </a:r>
            <a:r>
              <a:rPr lang="en-US" sz="2800" i="1" dirty="0" err="1">
                <a:latin typeface="Tahoma" panose="020B0604030504040204" pitchFamily="34" charset="0"/>
                <a:ea typeface="Tahoma" panose="020B0604030504040204" pitchFamily="34" charset="0"/>
                <a:cs typeface="Tahoma" panose="020B0604030504040204" pitchFamily="34" charset="0"/>
              </a:rPr>
              <a:t>Stinkin</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Thinkin</a:t>
            </a:r>
            <a:r>
              <a:rPr lang="en-US" sz="2800" i="1" dirty="0">
                <a:latin typeface="Tahoma" panose="020B0604030504040204" pitchFamily="34" charset="0"/>
                <a:ea typeface="Tahoma" panose="020B0604030504040204" pitchFamily="34" charset="0"/>
                <a:cs typeface="Tahoma" panose="020B0604030504040204" pitchFamily="34" charset="0"/>
              </a:rPr>
              <a:t>’</a:t>
            </a:r>
            <a:r>
              <a:rPr lang="en-US" sz="2800" dirty="0">
                <a:latin typeface="Tahoma" panose="020B0604030504040204" pitchFamily="34" charset="0"/>
                <a:ea typeface="Tahoma" panose="020B0604030504040204" pitchFamily="34" charset="0"/>
                <a:cs typeface="Tahoma" panose="020B0604030504040204" pitchFamily="34" charset="0"/>
              </a:rPr>
              <a:t>)</a:t>
            </a:r>
          </a:p>
          <a:p>
            <a:pPr lvl="2"/>
            <a:endParaRPr lang="en-US" sz="2400" dirty="0">
              <a:latin typeface="Tahoma"/>
              <a:ea typeface="Tahoma"/>
              <a:cs typeface="Tahoma"/>
            </a:endParaRPr>
          </a:p>
          <a:p>
            <a:pPr marL="0" indent="0">
              <a:buNone/>
            </a:pPr>
            <a:r>
              <a:rPr lang="en-US" sz="2800" b="1" dirty="0">
                <a:latin typeface="Tahoma"/>
                <a:ea typeface="Tahoma"/>
                <a:cs typeface="Tahoma"/>
                <a:sym typeface="Tahoma"/>
              </a:rPr>
              <a:t>Next Time</a:t>
            </a:r>
          </a:p>
          <a:p>
            <a:r>
              <a:rPr lang="en-US" sz="3200" dirty="0">
                <a:latin typeface="Tahoma" panose="020B0604030504040204" pitchFamily="34" charset="0"/>
                <a:ea typeface="Tahoma" panose="020B0604030504040204" pitchFamily="34" charset="0"/>
                <a:cs typeface="Tahoma" panose="020B0604030504040204" pitchFamily="34" charset="0"/>
              </a:rPr>
              <a:t>CoDependency</a:t>
            </a:r>
            <a:endParaRPr lang="en-US" sz="2600" dirty="0">
              <a:latin typeface="Tahoma" panose="020B0604030504040204" pitchFamily="34" charset="0"/>
              <a:ea typeface="Tahoma" panose="020B0604030504040204" pitchFamily="34" charset="0"/>
              <a:cs typeface="Tahoma" panose="020B0604030504040204" pitchFamily="34" charset="0"/>
            </a:endParaRPr>
          </a:p>
          <a:p>
            <a:pPr lvl="1"/>
            <a:r>
              <a:rPr lang="en-US" sz="2600" dirty="0">
                <a:latin typeface="Tahoma"/>
                <a:ea typeface="Tahoma"/>
                <a:cs typeface="Tahoma"/>
              </a:rPr>
              <a:t>Not necessarily what you think it may be </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4979D4D-EBBA-567F-62DB-E1AC06835857}"/>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3BA0E81F-3CF4-CD15-5E3E-956FEF77CB11}"/>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latin typeface="Tahoma"/>
                <a:ea typeface="Tahoma"/>
                <a:cs typeface="Tahoma"/>
              </a:rPr>
              <a:t>Done?  Already?! </a:t>
            </a:r>
            <a:endParaRPr lang="en-US" sz="3800" dirty="0">
              <a:solidFill>
                <a:schemeClr val="tx1"/>
              </a:solidFill>
            </a:endParaRPr>
          </a:p>
        </p:txBody>
      </p:sp>
      <p:pic>
        <p:nvPicPr>
          <p:cNvPr id="5" name="Graphic 4" descr="Winking face with no fill">
            <a:extLst>
              <a:ext uri="{FF2B5EF4-FFF2-40B4-BE49-F238E27FC236}">
                <a16:creationId xmlns:a16="http://schemas.microsoft.com/office/drawing/2014/main" id="{FF46DEC0-694B-370A-BD37-8A597A72F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5252" y="5077326"/>
            <a:ext cx="701842" cy="701842"/>
          </a:xfrm>
          <a:prstGeom prst="rect">
            <a:avLst/>
          </a:prstGeom>
        </p:spPr>
      </p:pic>
    </p:spTree>
    <p:extLst>
      <p:ext uri="{BB962C8B-B14F-4D97-AF65-F5344CB8AC3E}">
        <p14:creationId xmlns:p14="http://schemas.microsoft.com/office/powerpoint/2010/main" val="1841582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charRg st="127" end="140"/>
                                            </p:txEl>
                                          </p:spTgt>
                                        </p:tgtEl>
                                        <p:attrNameLst>
                                          <p:attrName>style.visibility</p:attrName>
                                        </p:attrNameLst>
                                      </p:cBhvr>
                                      <p:to>
                                        <p:strVal val="visible"/>
                                      </p:to>
                                    </p:set>
                                    <p:animEffect transition="in" filter="fade">
                                      <p:cBhvr>
                                        <p:cTn id="40" dur="1000"/>
                                        <p:tgtEl>
                                          <p:spTgt spid="3">
                                            <p:txEl>
                                              <p:charRg st="127" end="140"/>
                                            </p:txEl>
                                          </p:spTgt>
                                        </p:tgtEl>
                                      </p:cBhvr>
                                    </p:animEffect>
                                    <p:anim calcmode="lin" valueType="num">
                                      <p:cBhvr>
                                        <p:cTn id="41" dur="1000" fill="hold"/>
                                        <p:tgtEl>
                                          <p:spTgt spid="3">
                                            <p:txEl>
                                              <p:charRg st="127" end="14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charRg st="127" end="14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charRg st="140" end="182"/>
                                            </p:txEl>
                                          </p:spTgt>
                                        </p:tgtEl>
                                        <p:attrNameLst>
                                          <p:attrName>style.visibility</p:attrName>
                                        </p:attrNameLst>
                                      </p:cBhvr>
                                      <p:to>
                                        <p:strVal val="visible"/>
                                      </p:to>
                                    </p:set>
                                    <p:animEffect transition="in" filter="fade">
                                      <p:cBhvr>
                                        <p:cTn id="47" dur="1000"/>
                                        <p:tgtEl>
                                          <p:spTgt spid="3">
                                            <p:txEl>
                                              <p:charRg st="140" end="182"/>
                                            </p:txEl>
                                          </p:spTgt>
                                        </p:tgtEl>
                                      </p:cBhvr>
                                    </p:animEffect>
                                    <p:anim calcmode="lin" valueType="num">
                                      <p:cBhvr>
                                        <p:cTn id="48" dur="1000" fill="hold"/>
                                        <p:tgtEl>
                                          <p:spTgt spid="3">
                                            <p:txEl>
                                              <p:charRg st="140" end="18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charRg st="140" end="18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76311</TotalTime>
  <Words>723</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Century Gothic</vt:lpstr>
      <vt:lpstr>Palatino Linotype</vt:lpstr>
      <vt:lpstr>Tahoma</vt:lpstr>
      <vt:lpstr>Trebuchet MS</vt:lpstr>
      <vt:lpstr>Verdana</vt:lpstr>
      <vt:lpstr>Wingdings 3</vt:lpstr>
      <vt:lpstr>Ion</vt:lpstr>
      <vt:lpstr>PowerPoint Presentation</vt:lpstr>
      <vt:lpstr>Where We Going Today??</vt:lpstr>
      <vt:lpstr>PowerPoint Presentation</vt:lpstr>
      <vt:lpstr>Anything Else?</vt:lpstr>
      <vt:lpstr>More? Yes, Please. </vt:lpstr>
      <vt:lpstr>Even More? F’Real? </vt:lpstr>
      <vt:lpstr>Seriously?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138</cp:revision>
  <dcterms:created xsi:type="dcterms:W3CDTF">2021-11-16T04:49:44Z</dcterms:created>
  <dcterms:modified xsi:type="dcterms:W3CDTF">2025-03-20T14:38:27Z</dcterms:modified>
</cp:coreProperties>
</file>