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40" r:id="rId2"/>
    <p:sldId id="271" r:id="rId3"/>
    <p:sldId id="346" r:id="rId4"/>
    <p:sldId id="319" r:id="rId5"/>
    <p:sldId id="326" r:id="rId6"/>
    <p:sldId id="327" r:id="rId7"/>
    <p:sldId id="348" r:id="rId8"/>
    <p:sldId id="349" r:id="rId9"/>
    <p:sldId id="350" r:id="rId10"/>
    <p:sldId id="30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340"/>
            <p14:sldId id="271"/>
            <p14:sldId id="346"/>
            <p14:sldId id="319"/>
            <p14:sldId id="326"/>
            <p14:sldId id="327"/>
            <p14:sldId id="348"/>
            <p14:sldId id="349"/>
            <p14:sldId id="350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97E58-2DCC-4E05-991E-79F24ECD1C01}" v="14" dt="2025-04-01T21:22:01.437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oll" userId="o+ICukYcLY60v8uzYEG1acPix/MIfdr4CpS+1NjJn6Q=" providerId="None" clId="Web-{C7497E58-2DCC-4E05-991E-79F24ECD1C01}"/>
    <pc:docChg chg="modSld">
      <pc:chgData name="michael noll" userId="o+ICukYcLY60v8uzYEG1acPix/MIfdr4CpS+1NjJn6Q=" providerId="None" clId="Web-{C7497E58-2DCC-4E05-991E-79F24ECD1C01}" dt="2025-04-01T21:22:01.437" v="19" actId="20577"/>
      <pc:docMkLst>
        <pc:docMk/>
      </pc:docMkLst>
      <pc:sldChg chg="modSp">
        <pc:chgData name="michael noll" userId="o+ICukYcLY60v8uzYEG1acPix/MIfdr4CpS+1NjJn6Q=" providerId="None" clId="Web-{C7497E58-2DCC-4E05-991E-79F24ECD1C01}" dt="2025-04-01T21:22:01.437" v="19" actId="20577"/>
        <pc:sldMkLst>
          <pc:docMk/>
          <pc:sldMk cId="3410528100" sldId="271"/>
        </pc:sldMkLst>
        <pc:spChg chg="mod">
          <ac:chgData name="michael noll" userId="o+ICukYcLY60v8uzYEG1acPix/MIfdr4CpS+1NjJn6Q=" providerId="None" clId="Web-{C7497E58-2DCC-4E05-991E-79F24ECD1C01}" dt="2025-04-01T21:22:01.437" v="19" actId="20577"/>
          <ac:spMkLst>
            <pc:docMk/>
            <pc:sldMk cId="3410528100" sldId="27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9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4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8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61341C-BA1B-B70D-A0F4-9028755A245B}"/>
              </a:ext>
            </a:extLst>
          </p:cNvPr>
          <p:cNvSpPr txBox="1">
            <a:spLocks/>
          </p:cNvSpPr>
          <p:nvPr/>
        </p:nvSpPr>
        <p:spPr>
          <a:xfrm>
            <a:off x="625151" y="239706"/>
            <a:ext cx="10652448" cy="3216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8800" i="1" dirty="0">
                <a:solidFill>
                  <a:schemeClr val="tx1"/>
                </a:solidFill>
              </a:rPr>
              <a:t>#Self-Esteem Part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1FB9D3-9D2B-1EF8-ED1C-FF3733A39BE3}"/>
              </a:ext>
            </a:extLst>
          </p:cNvPr>
          <p:cNvSpPr txBox="1">
            <a:spLocks/>
          </p:cNvSpPr>
          <p:nvPr/>
        </p:nvSpPr>
        <p:spPr>
          <a:xfrm>
            <a:off x="0" y="4035720"/>
            <a:ext cx="12191999" cy="2365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2DB2C-2708-035F-8AD3-4319AC444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3656188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952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66" y="1229004"/>
            <a:ext cx="10972800" cy="5261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2600"/>
              <a:buNone/>
            </a:pPr>
            <a:r>
              <a:rPr lang="en-US" sz="2800" b="1" dirty="0">
                <a:latin typeface="Tahoma"/>
                <a:ea typeface="Tahoma"/>
                <a:cs typeface="Tahoma"/>
                <a:sym typeface="Tahoma"/>
              </a:rPr>
              <a:t>Recap</a:t>
            </a:r>
            <a:endParaRPr lang="en-US" sz="2400" dirty="0">
              <a:latin typeface="Tahoma"/>
              <a:ea typeface="Tahoma"/>
              <a:cs typeface="Tahoma"/>
            </a:endParaRPr>
          </a:p>
          <a:p>
            <a:r>
              <a:rPr lang="en-US" sz="3000" dirty="0">
                <a:latin typeface="Tahoma"/>
                <a:ea typeface="Tahoma"/>
                <a:cs typeface="Tahoma"/>
              </a:rPr>
              <a:t>How to Build Self-Esteem</a:t>
            </a:r>
          </a:p>
          <a:p>
            <a:pPr lvl="1"/>
            <a:r>
              <a:rPr lang="en-US" sz="2600" dirty="0">
                <a:latin typeface="Tahoma"/>
                <a:ea typeface="Tahoma"/>
                <a:cs typeface="Tahoma"/>
              </a:rPr>
              <a:t>Human Worth </a:t>
            </a:r>
          </a:p>
          <a:p>
            <a:pPr lvl="1"/>
            <a:r>
              <a:rPr lang="en-US" sz="2600" dirty="0">
                <a:latin typeface="Tahoma"/>
                <a:ea typeface="Tahoma"/>
                <a:cs typeface="Tahoma"/>
              </a:rPr>
              <a:t>Unconditional Love</a:t>
            </a:r>
          </a:p>
          <a:p>
            <a:pPr lvl="1"/>
            <a:r>
              <a:rPr lang="en-US" sz="2600" dirty="0">
                <a:latin typeface="Tahoma"/>
                <a:ea typeface="Tahoma"/>
                <a:cs typeface="Tahoma"/>
              </a:rPr>
              <a:t>Growing</a:t>
            </a:r>
          </a:p>
          <a:p>
            <a:pPr lvl="2"/>
            <a:endParaRPr lang="en-US" sz="2400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2800" b="1" dirty="0">
                <a:latin typeface="Tahoma"/>
                <a:ea typeface="Tahoma"/>
                <a:cs typeface="Tahoma"/>
                <a:sym typeface="Tahoma"/>
              </a:rPr>
              <a:t>Next Time</a:t>
            </a:r>
          </a:p>
          <a:p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More Self-Esteem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Side of Neutral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Cognitive Distortions (a.k.a. Thinking Errors or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Stinkin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79D4D-EBBA-567F-62DB-E1AC0683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A0E81F-3CF4-CD15-5E3E-956FEF77CB11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Done?  Already?! 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5638"/>
            <a:ext cx="10972800" cy="51716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455F51">
                  <a:lumMod val="40000"/>
                  <a:lumOff val="60000"/>
                </a:srgbClr>
              </a:buClr>
            </a:pPr>
            <a:r>
              <a:rPr lang="en-US" sz="2800" b="1" dirty="0">
                <a:latin typeface="Tahoma"/>
                <a:ea typeface="Tahoma"/>
                <a:cs typeface="Tahoma"/>
              </a:rPr>
              <a:t>Last Time</a:t>
            </a:r>
            <a:endParaRPr lang="en-US" dirty="0">
              <a:latin typeface="Century Gothic" panose="020B0502020202020204"/>
              <a:ea typeface="Tahoma"/>
              <a:cs typeface="Tahoma"/>
            </a:endParaRPr>
          </a:p>
          <a:p>
            <a:pPr lvl="1">
              <a:lnSpc>
                <a:spcPct val="150000"/>
              </a:lnSpc>
              <a:buClr>
                <a:srgbClr val="AFC5B9"/>
              </a:buClr>
            </a:pPr>
            <a:r>
              <a:rPr lang="en-US" sz="2600" dirty="0">
                <a:latin typeface="Tahoma"/>
                <a:ea typeface="Tahoma"/>
                <a:cs typeface="Tahoma"/>
              </a:rPr>
              <a:t>Self Esteem </a:t>
            </a:r>
            <a:endParaRPr lang="en-US" sz="2600" dirty="0"/>
          </a:p>
          <a:p>
            <a:pPr lvl="2">
              <a:lnSpc>
                <a:spcPct val="150000"/>
              </a:lnSpc>
            </a:pPr>
            <a:r>
              <a:rPr lang="en-US" sz="2600" dirty="0">
                <a:latin typeface="Tahoma"/>
                <a:ea typeface="Tahoma"/>
                <a:cs typeface="Tahoma"/>
              </a:rPr>
              <a:t>Review of Concepts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Tahoma"/>
                <a:ea typeface="Tahoma"/>
                <a:cs typeface="Tahoma"/>
              </a:rPr>
              <a:t>This Time</a:t>
            </a:r>
          </a:p>
          <a:p>
            <a:pPr lvl="1">
              <a:lnSpc>
                <a:spcPct val="150000"/>
              </a:lnSpc>
              <a:buClr>
                <a:srgbClr val="AFC5B9"/>
              </a:buClr>
            </a:pPr>
            <a:r>
              <a:rPr lang="en-US" sz="2600" b="1" dirty="0">
                <a:latin typeface="Tahoma"/>
                <a:ea typeface="Tahoma"/>
                <a:cs typeface="Tahoma"/>
              </a:rPr>
              <a:t>How to Build:</a:t>
            </a:r>
            <a:r>
              <a:rPr lang="en-US" sz="2600" dirty="0">
                <a:latin typeface="Tahoma"/>
                <a:ea typeface="Tahoma"/>
                <a:cs typeface="Tahoma"/>
              </a:rPr>
              <a:t> Self-Esteem</a:t>
            </a:r>
            <a:endParaRPr lang="en-US"/>
          </a:p>
          <a:p>
            <a:pPr lvl="2">
              <a:lnSpc>
                <a:spcPct val="150000"/>
              </a:lnSpc>
            </a:pPr>
            <a:r>
              <a:rPr lang="en-US" sz="2600" dirty="0">
                <a:latin typeface="Tahoma"/>
                <a:ea typeface="Tahoma"/>
                <a:cs typeface="Tahoma"/>
              </a:rPr>
              <a:t>Human Worth (Unconditional)</a:t>
            </a:r>
          </a:p>
          <a:p>
            <a:pPr lvl="2">
              <a:lnSpc>
                <a:spcPct val="150000"/>
              </a:lnSpc>
            </a:pPr>
            <a:r>
              <a:rPr lang="en-US" sz="2600" dirty="0">
                <a:latin typeface="Tahoma"/>
                <a:ea typeface="Tahoma"/>
                <a:cs typeface="Tahoma"/>
              </a:rPr>
              <a:t>Unconditional Love</a:t>
            </a:r>
          </a:p>
          <a:p>
            <a:pPr lvl="2">
              <a:lnSpc>
                <a:spcPct val="150000"/>
              </a:lnSpc>
            </a:pPr>
            <a:r>
              <a:rPr lang="en-US" sz="2600" dirty="0">
                <a:latin typeface="Tahoma"/>
                <a:ea typeface="Tahoma"/>
                <a:cs typeface="Tahoma"/>
              </a:rPr>
              <a:t>Growing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51E85-41F2-42B7-085F-3BEE3E06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F974CC-B28A-8C66-EC3E-F45E3000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Where We Going Today??</a:t>
            </a:r>
          </a:p>
        </p:txBody>
      </p: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8D6B-2CFD-9E9E-1D4F-E6C64B888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59E0A3-7F02-F539-7BDE-E53E5D6C0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F35858-C4E5-A079-1359-A42752FC5366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So…How Do I Build This </a:t>
            </a:r>
            <a:r>
              <a:rPr lang="en-US" sz="4000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Schtuff</a:t>
            </a:r>
            <a:r>
              <a:rPr lang="en-US" sz="40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?!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8FA412-4DA4-8649-42BB-222E573BC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88" r="54665"/>
          <a:stretch/>
        </p:blipFill>
        <p:spPr>
          <a:xfrm>
            <a:off x="995680" y="5019040"/>
            <a:ext cx="4541520" cy="1507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6F86FA-2E9B-84E2-2014-0A35FFC1E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71" t="72293"/>
          <a:stretch/>
        </p:blipFill>
        <p:spPr>
          <a:xfrm>
            <a:off x="6482080" y="5090160"/>
            <a:ext cx="4439987" cy="1436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AD8B3-B611-2BC1-CC56-6099791B1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9" t="42798" r="27372" b="29347"/>
          <a:stretch/>
        </p:blipFill>
        <p:spPr>
          <a:xfrm>
            <a:off x="3779520" y="3576321"/>
            <a:ext cx="4439987" cy="1436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91F933-D852-F577-9D33-EEF466BD2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4" r="28865" b="55135"/>
          <a:stretch/>
        </p:blipFill>
        <p:spPr>
          <a:xfrm>
            <a:off x="3515360" y="1341120"/>
            <a:ext cx="4541520" cy="2326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90BC54-DBBF-072C-6FEB-70442D0978C9}"/>
              </a:ext>
            </a:extLst>
          </p:cNvPr>
          <p:cNvSpPr txBox="1"/>
          <p:nvPr/>
        </p:nvSpPr>
        <p:spPr>
          <a:xfrm>
            <a:off x="7949683" y="1341120"/>
            <a:ext cx="40169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Self-esteem is based first on </a:t>
            </a:r>
            <a:r>
              <a:rPr lang="en-US" sz="28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unconditional worth</a:t>
            </a:r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l"/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</a:t>
            </a:r>
            <a:r>
              <a:rPr lang="en-US" sz="28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finally</a:t>
            </a:r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</a:t>
            </a:r>
            <a:r>
              <a:rPr lang="en-US" sz="2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FC2E9-EE88-5003-A075-B0A7B0ACAEAC}"/>
              </a:ext>
            </a:extLst>
          </p:cNvPr>
          <p:cNvSpPr txBox="1"/>
          <p:nvPr/>
        </p:nvSpPr>
        <p:spPr>
          <a:xfrm>
            <a:off x="191329" y="1476659"/>
            <a:ext cx="39048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</a:t>
            </a:r>
            <a:r>
              <a:rPr lang="en-US" sz="2800" i="1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 three factors are essential in building self-esteem, but the sequence is crucial.</a:t>
            </a:r>
          </a:p>
        </p:txBody>
      </p:sp>
    </p:spTree>
    <p:extLst>
      <p:ext uri="{BB962C8B-B14F-4D97-AF65-F5344CB8AC3E}">
        <p14:creationId xmlns:p14="http://schemas.microsoft.com/office/powerpoint/2010/main" val="13243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79" y="1095731"/>
            <a:ext cx="11682841" cy="57622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Unconditional</a:t>
            </a:r>
          </a:p>
          <a:p>
            <a:pPr lvl="1">
              <a:spcBef>
                <a:spcPts val="0"/>
              </a:spcBef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conditions or limits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Monetary value ($$$)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Measured by quality or value</a:t>
            </a:r>
            <a:endParaRPr lang="en-US" sz="2800" i="1" spc="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2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Worth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important and valuable as a person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essential, core self, is unique, precious, of infinite – eternal - unchanging value, and good (at the core)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Unconditional human worth implies that you are as precious as any other person </a:t>
            </a:r>
          </a:p>
          <a:p>
            <a:pPr lvl="2">
              <a:spcBef>
                <a:spcPts val="0"/>
              </a:spcBef>
            </a:pPr>
            <a:r>
              <a:rPr lang="en-US" sz="2400" i="1" dirty="0">
                <a:latin typeface="Tahoma"/>
                <a:ea typeface="Tahoma"/>
                <a:cs typeface="Tahoma"/>
              </a:rPr>
              <a:t>no one is better or worse than anyone, no matter what they have done (or haven’t) in life – Read that Again! </a:t>
            </a:r>
            <a:endParaRPr lang="en-US" sz="2800" i="1" dirty="0">
              <a:latin typeface="Tahoma"/>
              <a:ea typeface="Tahoma"/>
              <a:cs typeface="Tahom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CB169-6F32-9B6A-A067-57BE0085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1B445E-F7F8-3A6A-6489-8A4AE9A0FCC9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Unconditional Human Worth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37" y="1221313"/>
            <a:ext cx="11322424" cy="5636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Separating Worth from Externals</a:t>
            </a:r>
          </a:p>
          <a:p>
            <a:pPr marL="0" indent="0">
              <a:buNone/>
            </a:pP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difficult to have a positive view of yourself with TV/Social Media,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that tells you – “</a:t>
            </a:r>
            <a:r>
              <a:rPr lang="en-US" sz="24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not worth much unless you’re beautiful, young and wealthy”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E4778D-C48E-617A-9767-BDB5DBA2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68ED88-4FF0-1D12-B0E1-C2311B6B77F1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Unconditional Human Worth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1C1DC-5D1A-3A5C-3701-0046A2C33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93" t="32876" r="29781" b="17831"/>
          <a:stretch/>
        </p:blipFill>
        <p:spPr>
          <a:xfrm>
            <a:off x="4735726" y="1827229"/>
            <a:ext cx="6287957" cy="2821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1D58D-FE96-041B-FAF5-C5809907F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36" t="20583" r="39425" b="10940"/>
          <a:stretch/>
        </p:blipFill>
        <p:spPr>
          <a:xfrm>
            <a:off x="1073020" y="1827229"/>
            <a:ext cx="2537927" cy="2821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355D7226-9C81-F5A7-55B1-97C265EB12BC}"/>
              </a:ext>
            </a:extLst>
          </p:cNvPr>
          <p:cNvSpPr/>
          <p:nvPr/>
        </p:nvSpPr>
        <p:spPr>
          <a:xfrm>
            <a:off x="3610947" y="2959160"/>
            <a:ext cx="1124779" cy="742950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828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198486"/>
            <a:ext cx="11241741" cy="5421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Ways to look at this: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 equals externals </a:t>
            </a: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 is separate from externals</a:t>
            </a: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321EDD-450D-3A75-9608-D7D8B6BDE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F77E464-B207-4B9E-6B43-DB438F3E05A0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 </a:t>
            </a:r>
            <a:r>
              <a:rPr lang="en-US" sz="4000" dirty="0">
                <a:solidFill>
                  <a:schemeClr val="tx1"/>
                </a:solidFill>
              </a:rPr>
              <a:t>Unconditional Human Worth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EF78F6-3EE4-27EC-2B2B-B40DAFBDA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6" t="28801" r="32786" b="44319"/>
          <a:stretch/>
        </p:blipFill>
        <p:spPr>
          <a:xfrm>
            <a:off x="1136341" y="2299794"/>
            <a:ext cx="6633711" cy="1693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E6C4B4-77F9-F3A4-9C60-AB783FC39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0" t="42088" r="27212" b="28225"/>
          <a:stretch/>
        </p:blipFill>
        <p:spPr>
          <a:xfrm>
            <a:off x="1240921" y="4938772"/>
            <a:ext cx="6597725" cy="1693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7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0AA46-7D00-3283-2DCB-D4B47DE9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E5E14-3B00-FB34-2CA0-BAE4D177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198486"/>
            <a:ext cx="11241741" cy="5421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wholesome feeling, an attitude of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wanting what’s best for you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and 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the choice daily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 health and growth depend on love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is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learned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acquired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cultivated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daily practice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cultivating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of self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it is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– dependable, even if there is no love from others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E798D-8FD9-A466-B7C3-0EC1C7381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DCD85A-2F50-B93E-CD1D-EF7750FF1AF7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 </a:t>
            </a:r>
            <a:r>
              <a:rPr lang="en-US" sz="4000" dirty="0">
                <a:solidFill>
                  <a:schemeClr val="tx1"/>
                </a:solidFill>
              </a:rPr>
              <a:t>Unconditional Love 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8" name="Graphic 7" descr="Love letter">
            <a:extLst>
              <a:ext uri="{FF2B5EF4-FFF2-40B4-BE49-F238E27FC236}">
                <a16:creationId xmlns:a16="http://schemas.microsoft.com/office/drawing/2014/main" id="{7AA21805-2CB0-CAB9-31B7-D5F762A49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5535">
            <a:off x="6618515" y="2327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FE3C4-69CB-3098-76BB-323B615D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0412D-0CDD-B8F1-1B52-DAA772A0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198486"/>
            <a:ext cx="11241741" cy="542117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calm feeling of being even more of what you are at the core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where we are developing the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traits we are born with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Short Answer: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we are developing our capabilities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potentials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Ascending, moving toward excellence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Elevating humanity, both others and self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F8A91-D811-2898-63B3-FE68BE30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E227D0-526B-24AF-FB96-920B941DCE7B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 </a:t>
            </a:r>
            <a:r>
              <a:rPr lang="en-US" sz="4000" dirty="0">
                <a:solidFill>
                  <a:schemeClr val="tx1"/>
                </a:solidFill>
              </a:rPr>
              <a:t>Growing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6" name="Graphic 5" descr="Watering pot">
            <a:extLst>
              <a:ext uri="{FF2B5EF4-FFF2-40B4-BE49-F238E27FC236}">
                <a16:creationId xmlns:a16="http://schemas.microsoft.com/office/drawing/2014/main" id="{C115BD97-2ABE-4349-F9EC-D2A33BBA6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721446">
            <a:off x="4307411" y="-89258"/>
            <a:ext cx="914400" cy="914400"/>
          </a:xfrm>
          <a:prstGeom prst="rect">
            <a:avLst/>
          </a:prstGeom>
        </p:spPr>
      </p:pic>
      <p:pic>
        <p:nvPicPr>
          <p:cNvPr id="9" name="Graphic 8" descr="Plant">
            <a:extLst>
              <a:ext uri="{FF2B5EF4-FFF2-40B4-BE49-F238E27FC236}">
                <a16:creationId xmlns:a16="http://schemas.microsoft.com/office/drawing/2014/main" id="{BA075E0D-8CB8-36EF-4606-C56004A64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0852" y="374575"/>
            <a:ext cx="860715" cy="860715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589909E9-4B56-0304-839F-15718F6D9A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502" t="28832" r="29000" b="1509"/>
          <a:stretch/>
        </p:blipFill>
        <p:spPr>
          <a:xfrm>
            <a:off x="7204863" y="2144708"/>
            <a:ext cx="3838575" cy="315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03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E67D5-A694-B457-080B-5844BAF0F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6D0FA-AB5A-EEC6-9F20-84B8D731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198486"/>
            <a:ext cx="11241741" cy="5421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it all make sense?  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you left wondering?</a:t>
            </a: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feel your Self-Esteem is today?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(compared with your understanding from before we started talking through it all)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422BA4-770E-E8AE-93F5-3461BCA5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805C16A-82C4-3614-EA8E-8E62378D53A8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 </a:t>
            </a:r>
            <a:r>
              <a:rPr lang="en-US" sz="4000" dirty="0">
                <a:solidFill>
                  <a:schemeClr val="tx1"/>
                </a:solidFill>
              </a:rPr>
              <a:t>Questions  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7986DA32-2CDB-9C65-B537-AD81B4ACA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7870" y="1813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75663</TotalTime>
  <Words>424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PowerPoint Presentation</vt:lpstr>
      <vt:lpstr>Where We Going Today??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141</cp:revision>
  <dcterms:created xsi:type="dcterms:W3CDTF">2021-11-16T04:49:44Z</dcterms:created>
  <dcterms:modified xsi:type="dcterms:W3CDTF">2025-04-01T21:22:02Z</dcterms:modified>
</cp:coreProperties>
</file>