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5"/>
  </p:notesMasterIdLst>
  <p:handoutMasterIdLst>
    <p:handoutMasterId r:id="rId16"/>
  </p:handoutMasterIdLst>
  <p:sldIdLst>
    <p:sldId id="340" r:id="rId2"/>
    <p:sldId id="271" r:id="rId3"/>
    <p:sldId id="319" r:id="rId4"/>
    <p:sldId id="326" r:id="rId5"/>
    <p:sldId id="327" r:id="rId6"/>
    <p:sldId id="328" r:id="rId7"/>
    <p:sldId id="347" r:id="rId8"/>
    <p:sldId id="342" r:id="rId9"/>
    <p:sldId id="343" r:id="rId10"/>
    <p:sldId id="344" r:id="rId11"/>
    <p:sldId id="345" r:id="rId12"/>
    <p:sldId id="346" r:id="rId13"/>
    <p:sldId id="30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340"/>
            <p14:sldId id="271"/>
            <p14:sldId id="319"/>
            <p14:sldId id="326"/>
            <p14:sldId id="327"/>
            <p14:sldId id="328"/>
            <p14:sldId id="347"/>
            <p14:sldId id="342"/>
            <p14:sldId id="343"/>
            <p14:sldId id="344"/>
            <p14:sldId id="345"/>
            <p14:sldId id="346"/>
            <p14:sldId id="3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82" d="100"/>
          <a:sy n="82" d="100"/>
        </p:scale>
        <p:origin x="677" y="7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3/19/2025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3/19/2025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644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954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6104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29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4350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885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1574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354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821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3/19/2025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4991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898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6296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2653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860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994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246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3/19/2025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950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3/19/2025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562085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1341C-BA1B-B70D-A0F4-9028755A245B}"/>
              </a:ext>
            </a:extLst>
          </p:cNvPr>
          <p:cNvSpPr txBox="1">
            <a:spLocks/>
          </p:cNvSpPr>
          <p:nvPr/>
        </p:nvSpPr>
        <p:spPr>
          <a:xfrm>
            <a:off x="914399" y="239706"/>
            <a:ext cx="10363200" cy="3216675"/>
          </a:xfrm>
          <a:prstGeom prst="rect">
            <a:avLst/>
          </a:prstGeom>
        </p:spPr>
        <p:txBody>
          <a:bodyPr vert="horz" lIns="91440" tIns="45720" rIns="91440" bIns="45720" rtlCol="0" anchor="b">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2400"/>
              </a:spcBef>
            </a:pPr>
            <a:r>
              <a:rPr lang="en-US" sz="8800" i="1">
                <a:solidFill>
                  <a:schemeClr val="tx1"/>
                </a:solidFill>
              </a:rPr>
              <a:t>#Self-Esteem</a:t>
            </a:r>
            <a:endParaRPr lang="en-US" sz="8800" i="1" dirty="0">
              <a:solidFill>
                <a:schemeClr val="tx1"/>
              </a:solidFill>
            </a:endParaRPr>
          </a:p>
        </p:txBody>
      </p:sp>
      <p:sp>
        <p:nvSpPr>
          <p:cNvPr id="5" name="Content Placeholder 2">
            <a:extLst>
              <a:ext uri="{FF2B5EF4-FFF2-40B4-BE49-F238E27FC236}">
                <a16:creationId xmlns:a16="http://schemas.microsoft.com/office/drawing/2014/main" id="{BB1FB9D3-9D2B-1EF8-ED1C-FF3733A39BE3}"/>
              </a:ext>
            </a:extLst>
          </p:cNvPr>
          <p:cNvSpPr txBox="1">
            <a:spLocks/>
          </p:cNvSpPr>
          <p:nvPr/>
        </p:nvSpPr>
        <p:spPr>
          <a:xfrm>
            <a:off x="0" y="4035720"/>
            <a:ext cx="12191999" cy="23658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3200" dirty="0">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marL="0" indent="0" algn="ctr">
              <a:buNone/>
            </a:pPr>
            <a:r>
              <a:rPr lang="en-US" sz="3200" i="1" dirty="0">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latin typeface="Trebuchet MS" panose="020B0603020202020204" pitchFamily="34" charset="0"/>
              <a:ea typeface="Microsoft JhengHei Light" panose="020B0304030504040204" pitchFamily="34" charset="-120"/>
            </a:endParaRPr>
          </a:p>
        </p:txBody>
      </p:sp>
      <p:pic>
        <p:nvPicPr>
          <p:cNvPr id="6" name="Picture 5">
            <a:extLst>
              <a:ext uri="{FF2B5EF4-FFF2-40B4-BE49-F238E27FC236}">
                <a16:creationId xmlns:a16="http://schemas.microsoft.com/office/drawing/2014/main" id="{F822DB2C-2708-035F-8AD3-4319AC44455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3656188"/>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952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F94A2-7A03-D923-2378-0425A1349D2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ADD7F2-C94E-2235-9CBF-80A713BC1010}"/>
              </a:ext>
            </a:extLst>
          </p:cNvPr>
          <p:cNvSpPr txBox="1">
            <a:spLocks/>
          </p:cNvSpPr>
          <p:nvPr/>
        </p:nvSpPr>
        <p:spPr>
          <a:xfrm>
            <a:off x="583934" y="1123837"/>
            <a:ext cx="11241741" cy="5234464"/>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lvl="0" indent="0">
              <a:spcBef>
                <a:spcPts val="0"/>
              </a:spcBef>
              <a:buClr>
                <a:srgbClr val="1A1A1B"/>
              </a:buClr>
              <a:buNone/>
            </a:pPr>
            <a:r>
              <a:rPr lang="en-US" sz="2400" b="1" u="sng" dirty="0">
                <a:latin typeface="Tahoma" panose="020B0604030504040204" pitchFamily="34" charset="0"/>
                <a:ea typeface="Tahoma" panose="020B0604030504040204" pitchFamily="34" charset="0"/>
                <a:cs typeface="Tahoma" panose="020B0604030504040204" pitchFamily="34" charset="0"/>
                <a:sym typeface="Arial"/>
              </a:rPr>
              <a:t>Selfishness</a:t>
            </a:r>
            <a:endParaRPr lang="en-US" sz="2400" u="sng" dirty="0">
              <a:latin typeface="Tahoma" panose="020B0604030504040204" pitchFamily="34" charset="0"/>
              <a:ea typeface="Tahoma" panose="020B0604030504040204" pitchFamily="34" charset="0"/>
              <a:cs typeface="Tahoma" panose="020B0604030504040204" pitchFamily="34" charset="0"/>
              <a:sym typeface="Arial"/>
            </a:endParaRPr>
          </a:p>
          <a:p>
            <a:pPr>
              <a:lnSpc>
                <a:spcPct val="150000"/>
              </a:lnSpc>
              <a:spcBef>
                <a:spcPts val="408"/>
              </a:spcBef>
              <a:buSzPct val="100000"/>
            </a:pPr>
            <a:r>
              <a:rPr lang="en-US" sz="2200" dirty="0">
                <a:latin typeface="Tahoma" panose="020B0604030504040204" pitchFamily="34" charset="0"/>
                <a:ea typeface="Tahoma" panose="020B0604030504040204" pitchFamily="34" charset="0"/>
                <a:cs typeface="Tahoma" panose="020B0604030504040204" pitchFamily="34" charset="0"/>
                <a:sym typeface="Arial"/>
              </a:rPr>
              <a:t>Some mistakenly equate selfishness with self-esteem</a:t>
            </a:r>
          </a:p>
          <a:p>
            <a:pPr>
              <a:lnSpc>
                <a:spcPct val="150000"/>
              </a:lnSpc>
              <a:spcBef>
                <a:spcPts val="408"/>
              </a:spcBef>
              <a:buSzPct val="100000"/>
            </a:pPr>
            <a:r>
              <a:rPr lang="en-US" sz="2200" dirty="0">
                <a:latin typeface="Tahoma" panose="020B0604030504040204" pitchFamily="34" charset="0"/>
                <a:ea typeface="Tahoma" panose="020B0604030504040204" pitchFamily="34" charset="0"/>
                <a:cs typeface="Tahoma" panose="020B0604030504040204" pitchFamily="34" charset="0"/>
                <a:sym typeface="Arial"/>
              </a:rPr>
              <a:t>So let’s make an important differentiation:</a:t>
            </a:r>
          </a:p>
          <a:p>
            <a:pPr lvl="1">
              <a:lnSpc>
                <a:spcPct val="150000"/>
              </a:lnSpc>
              <a:spcBef>
                <a:spcPts val="408"/>
              </a:spcBef>
              <a:buSzPct val="100000"/>
            </a:pPr>
            <a:r>
              <a:rPr lang="en-US" sz="2000" i="1" dirty="0">
                <a:latin typeface="Tahoma" panose="020B0604030504040204" pitchFamily="34" charset="0"/>
                <a:ea typeface="Tahoma" panose="020B0604030504040204" pitchFamily="34" charset="0"/>
                <a:cs typeface="Tahoma" panose="020B0604030504040204" pitchFamily="34" charset="0"/>
                <a:sym typeface="Arial"/>
              </a:rPr>
              <a:t>The purpose of self-esteem is to </a:t>
            </a:r>
            <a:r>
              <a:rPr lang="en-US" sz="2000" b="1" i="1" u="sng" dirty="0">
                <a:latin typeface="Tahoma" panose="020B0604030504040204" pitchFamily="34" charset="0"/>
                <a:ea typeface="Tahoma" panose="020B0604030504040204" pitchFamily="34" charset="0"/>
                <a:cs typeface="Tahoma" panose="020B0604030504040204" pitchFamily="34" charset="0"/>
                <a:sym typeface="Arial"/>
              </a:rPr>
              <a:t>transcend the self</a:t>
            </a:r>
          </a:p>
          <a:p>
            <a:pPr lvl="1">
              <a:lnSpc>
                <a:spcPct val="150000"/>
              </a:lnSpc>
              <a:spcBef>
                <a:spcPts val="408"/>
              </a:spcBef>
              <a:buSzPct val="100000"/>
            </a:pPr>
            <a:r>
              <a:rPr lang="en-US" sz="2000" b="1" i="1" dirty="0">
                <a:latin typeface="Tahoma" panose="020B0604030504040204" pitchFamily="34" charset="0"/>
                <a:ea typeface="Tahoma" panose="020B0604030504040204" pitchFamily="34" charset="0"/>
                <a:cs typeface="Tahoma" panose="020B0604030504040204" pitchFamily="34" charset="0"/>
                <a:sym typeface="Arial"/>
              </a:rPr>
              <a:t>Self-consciousness</a:t>
            </a:r>
            <a:r>
              <a:rPr lang="en-US" sz="2000" dirty="0">
                <a:latin typeface="Tahoma" panose="020B0604030504040204" pitchFamily="34" charset="0"/>
                <a:ea typeface="Tahoma" panose="020B0604030504040204" pitchFamily="34" charset="0"/>
                <a:cs typeface="Tahoma" panose="020B0604030504040204" pitchFamily="34" charset="0"/>
                <a:sym typeface="Arial"/>
              </a:rPr>
              <a:t> is a painful situation that keeps one’s focus inward</a:t>
            </a:r>
          </a:p>
          <a:p>
            <a:pPr lvl="1">
              <a:lnSpc>
                <a:spcPct val="150000"/>
              </a:lnSpc>
              <a:spcBef>
                <a:spcPts val="408"/>
              </a:spcBef>
              <a:buSzPct val="100000"/>
            </a:pPr>
            <a:r>
              <a:rPr lang="en-US" sz="2000" dirty="0">
                <a:latin typeface="Tahoma" panose="020B0604030504040204" pitchFamily="34" charset="0"/>
                <a:ea typeface="Tahoma" panose="020B0604030504040204" pitchFamily="34" charset="0"/>
                <a:cs typeface="Tahoma" panose="020B0604030504040204" pitchFamily="34" charset="0"/>
                <a:sym typeface="Arial"/>
              </a:rPr>
              <a:t>Healing the pain with love, enables one’s focus to expand outward, making one freer to love others and enjoy life</a:t>
            </a:r>
          </a:p>
          <a:p>
            <a:pPr lvl="1">
              <a:lnSpc>
                <a:spcPct val="150000"/>
              </a:lnSpc>
              <a:spcBef>
                <a:spcPts val="408"/>
              </a:spcBef>
              <a:buSzPct val="100000"/>
            </a:pPr>
            <a:r>
              <a:rPr lang="en-US" sz="2000" dirty="0">
                <a:latin typeface="Tahoma" panose="020B0604030504040204" pitchFamily="34" charset="0"/>
                <a:ea typeface="Tahoma" panose="020B0604030504040204" pitchFamily="34" charset="0"/>
                <a:cs typeface="Tahoma" panose="020B0604030504040204" pitchFamily="34" charset="0"/>
                <a:sym typeface="Arial"/>
              </a:rPr>
              <a:t>The person with self-esteem loves by choice from a secure base (as opposed, say, to a codependent individual who possesses neither self-esteem nor choice)</a:t>
            </a:r>
          </a:p>
          <a:p>
            <a:pPr>
              <a:lnSpc>
                <a:spcPct val="150000"/>
              </a:lnSpc>
              <a:spcBef>
                <a:spcPts val="408"/>
              </a:spcBef>
              <a:buSzPct val="100000"/>
            </a:pPr>
            <a:r>
              <a:rPr lang="en-US" sz="2400" b="1" i="1" dirty="0">
                <a:latin typeface="Tahoma" panose="020B0604030504040204" pitchFamily="34" charset="0"/>
                <a:ea typeface="Tahoma" panose="020B0604030504040204" pitchFamily="34" charset="0"/>
                <a:cs typeface="Tahoma" panose="020B0604030504040204" pitchFamily="34" charset="0"/>
                <a:sym typeface="Arial"/>
              </a:rPr>
              <a:t>Thus, building self-esteem warrants our best efforts</a:t>
            </a:r>
            <a:endParaRPr lang="en-US" sz="2800" b="1" i="1" dirty="0">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5" name="Picture 4">
            <a:extLst>
              <a:ext uri="{FF2B5EF4-FFF2-40B4-BE49-F238E27FC236}">
                <a16:creationId xmlns:a16="http://schemas.microsoft.com/office/drawing/2014/main" id="{6FEA1307-F8C0-4003-721F-44FAC07D557C}"/>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335A83A0-5F88-2104-FE2E-EBB29433691A}"/>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Even More?…Duh!</a:t>
            </a:r>
            <a:endParaRPr lang="en-US" sz="3800" dirty="0">
              <a:solidFill>
                <a:schemeClr val="tx1"/>
              </a:solidFill>
            </a:endParaRPr>
          </a:p>
        </p:txBody>
      </p:sp>
    </p:spTree>
    <p:extLst>
      <p:ext uri="{BB962C8B-B14F-4D97-AF65-F5344CB8AC3E}">
        <p14:creationId xmlns:p14="http://schemas.microsoft.com/office/powerpoint/2010/main" val="274306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1CE79-61CD-3A39-6E9E-3990D6FB038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8296323-E5E7-2134-91E3-67ED6B742ABA}"/>
              </a:ext>
            </a:extLst>
          </p:cNvPr>
          <p:cNvSpPr txBox="1">
            <a:spLocks/>
          </p:cNvSpPr>
          <p:nvPr/>
        </p:nvSpPr>
        <p:spPr>
          <a:xfrm>
            <a:off x="583934" y="1123837"/>
            <a:ext cx="11241741" cy="5234464"/>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lvl="0" indent="0">
              <a:spcBef>
                <a:spcPts val="0"/>
              </a:spcBef>
              <a:buClr>
                <a:srgbClr val="1A1A1B"/>
              </a:buClr>
              <a:buNone/>
            </a:pPr>
            <a:r>
              <a:rPr lang="en-US" sz="2400" b="1" dirty="0">
                <a:latin typeface="Arial"/>
                <a:ea typeface="Arial"/>
                <a:cs typeface="Arial"/>
                <a:sym typeface="Arial"/>
              </a:rPr>
              <a:t>Cost-Benefit Analysis</a:t>
            </a:r>
            <a:endParaRPr lang="en-US" sz="2400" dirty="0">
              <a:latin typeface="Tahoma" panose="020B0604030504040204" pitchFamily="34" charset="0"/>
              <a:ea typeface="Tahoma" panose="020B0604030504040204" pitchFamily="34" charset="0"/>
              <a:cs typeface="Tahoma" panose="020B0604030504040204" pitchFamily="34" charset="0"/>
              <a:sym typeface="Arial"/>
            </a:endParaRPr>
          </a:p>
          <a:p>
            <a:pPr>
              <a:lnSpc>
                <a:spcPct val="150000"/>
              </a:lnSpc>
              <a:spcBef>
                <a:spcPts val="408"/>
              </a:spcBef>
              <a:buSzPct val="100000"/>
            </a:pPr>
            <a:r>
              <a:rPr lang="en-US" sz="2200" dirty="0">
                <a:latin typeface="Tahoma" panose="020B0604030504040204" pitchFamily="34" charset="0"/>
                <a:ea typeface="Tahoma" panose="020B0604030504040204" pitchFamily="34" charset="0"/>
                <a:cs typeface="Tahoma" panose="020B0604030504040204" pitchFamily="34" charset="0"/>
                <a:sym typeface="Arial"/>
              </a:rPr>
              <a:t>Some</a:t>
            </a:r>
            <a:r>
              <a:rPr lang="en-US" sz="2400" dirty="0">
                <a:latin typeface="Arial"/>
                <a:ea typeface="Arial"/>
                <a:cs typeface="Arial"/>
                <a:sym typeface="Arial"/>
              </a:rPr>
              <a:t> </a:t>
            </a:r>
            <a:r>
              <a:rPr lang="en-US" sz="2400" b="1" u="sng" dirty="0">
                <a:latin typeface="Arial"/>
                <a:ea typeface="Arial"/>
                <a:cs typeface="Arial"/>
                <a:sym typeface="Arial"/>
              </a:rPr>
              <a:t>do not</a:t>
            </a:r>
            <a:r>
              <a:rPr lang="en-US" sz="2400" b="1" dirty="0">
                <a:latin typeface="Arial"/>
                <a:ea typeface="Arial"/>
                <a:cs typeface="Arial"/>
                <a:sym typeface="Arial"/>
              </a:rPr>
              <a:t> </a:t>
            </a:r>
            <a:r>
              <a:rPr lang="en-US" sz="2400" dirty="0">
                <a:latin typeface="Arial"/>
                <a:ea typeface="Arial"/>
                <a:cs typeface="Arial"/>
                <a:sym typeface="Arial"/>
              </a:rPr>
              <a:t>build self-esteem because they don’t know how -- others </a:t>
            </a:r>
            <a:r>
              <a:rPr lang="en-US" sz="2400" b="1" u="sng" dirty="0">
                <a:latin typeface="Arial"/>
                <a:ea typeface="Arial"/>
                <a:cs typeface="Arial"/>
                <a:sym typeface="Arial"/>
              </a:rPr>
              <a:t>resist</a:t>
            </a:r>
            <a:r>
              <a:rPr lang="en-US" sz="2400" b="1" dirty="0">
                <a:latin typeface="Arial"/>
                <a:ea typeface="Arial"/>
                <a:cs typeface="Arial"/>
                <a:sym typeface="Arial"/>
              </a:rPr>
              <a:t> </a:t>
            </a:r>
            <a:r>
              <a:rPr lang="en-US" sz="2400" dirty="0">
                <a:latin typeface="Arial"/>
                <a:ea typeface="Arial"/>
                <a:cs typeface="Arial"/>
                <a:sym typeface="Arial"/>
              </a:rPr>
              <a:t>because there are apparent </a:t>
            </a:r>
            <a:r>
              <a:rPr lang="en-US" sz="2400" b="1" dirty="0">
                <a:latin typeface="Arial"/>
                <a:ea typeface="Arial"/>
                <a:cs typeface="Arial"/>
                <a:sym typeface="Arial"/>
              </a:rPr>
              <a:t>advantages</a:t>
            </a:r>
            <a:r>
              <a:rPr lang="en-US" sz="2400" dirty="0">
                <a:latin typeface="Arial"/>
                <a:ea typeface="Arial"/>
                <a:cs typeface="Arial"/>
                <a:sym typeface="Arial"/>
              </a:rPr>
              <a:t> to self-dislike.  Before investing the time in building self-esteem, let’s do what an effective manager would do before considering a new plan: a </a:t>
            </a:r>
            <a:r>
              <a:rPr lang="en-US" sz="2400" i="1" u="sng" dirty="0">
                <a:latin typeface="Arial"/>
                <a:ea typeface="Arial"/>
                <a:cs typeface="Arial"/>
                <a:sym typeface="Arial"/>
              </a:rPr>
              <a:t>cost-benefit analysis</a:t>
            </a:r>
            <a:r>
              <a:rPr lang="en-US" sz="2400" dirty="0">
                <a:latin typeface="Arial"/>
                <a:ea typeface="Arial"/>
                <a:cs typeface="Arial"/>
                <a:sym typeface="Arial"/>
              </a:rPr>
              <a:t>.</a:t>
            </a:r>
          </a:p>
          <a:p>
            <a:pPr>
              <a:lnSpc>
                <a:spcPct val="150000"/>
              </a:lnSpc>
              <a:spcBef>
                <a:spcPts val="408"/>
              </a:spcBef>
              <a:buSzPct val="100000"/>
            </a:pPr>
            <a:endParaRPr lang="en-US" sz="2400" dirty="0">
              <a:latin typeface="Arial"/>
              <a:ea typeface="Arial"/>
              <a:cs typeface="Arial"/>
              <a:sym typeface="Arial"/>
            </a:endParaRPr>
          </a:p>
          <a:p>
            <a:pPr lvl="1">
              <a:lnSpc>
                <a:spcPct val="150000"/>
              </a:lnSpc>
              <a:spcBef>
                <a:spcPts val="0"/>
              </a:spcBef>
              <a:buSzPct val="100000"/>
            </a:pPr>
            <a:r>
              <a:rPr lang="en-US" sz="2000" dirty="0">
                <a:latin typeface="Arial"/>
                <a:ea typeface="Arial"/>
                <a:cs typeface="Arial"/>
                <a:sym typeface="Arial"/>
              </a:rPr>
              <a:t>First, list all the advantages of self-dislike you can think of </a:t>
            </a:r>
            <a:endParaRPr lang="en-US" sz="2000" dirty="0">
              <a:sym typeface="Arial"/>
            </a:endParaRPr>
          </a:p>
          <a:p>
            <a:pPr lvl="1">
              <a:lnSpc>
                <a:spcPct val="150000"/>
              </a:lnSpc>
              <a:spcBef>
                <a:spcPts val="0"/>
              </a:spcBef>
              <a:buSzPct val="100000"/>
            </a:pPr>
            <a:r>
              <a:rPr lang="en-US" sz="2000" dirty="0">
                <a:latin typeface="Arial"/>
                <a:ea typeface="Arial"/>
                <a:cs typeface="Arial"/>
                <a:sym typeface="Arial"/>
              </a:rPr>
              <a:t>When you are finished, list all of the disadvantages</a:t>
            </a:r>
            <a:endParaRPr lang="en-US" sz="2000" dirty="0">
              <a:sym typeface="Arial"/>
            </a:endParaRPr>
          </a:p>
          <a:p>
            <a:pPr lvl="1">
              <a:lnSpc>
                <a:spcPct val="150000"/>
              </a:lnSpc>
              <a:spcBef>
                <a:spcPts val="0"/>
              </a:spcBef>
              <a:buSzPct val="100000"/>
            </a:pPr>
            <a:r>
              <a:rPr lang="en-US" sz="2000" dirty="0">
                <a:latin typeface="Arial"/>
                <a:ea typeface="Arial"/>
                <a:cs typeface="Arial"/>
                <a:sym typeface="Arial"/>
              </a:rPr>
              <a:t>Next, the disadvantages of Emotional Change </a:t>
            </a:r>
            <a:endParaRPr lang="en-US" sz="2000" dirty="0">
              <a:sym typeface="Arial"/>
            </a:endParaRPr>
          </a:p>
          <a:p>
            <a:pPr lvl="1">
              <a:lnSpc>
                <a:spcPct val="150000"/>
              </a:lnSpc>
              <a:spcBef>
                <a:spcPts val="0"/>
              </a:spcBef>
              <a:buSzPct val="100000"/>
            </a:pPr>
            <a:r>
              <a:rPr lang="en-US" sz="2000" dirty="0">
                <a:latin typeface="Arial"/>
                <a:ea typeface="Arial"/>
                <a:cs typeface="Arial"/>
                <a:sym typeface="Arial"/>
              </a:rPr>
              <a:t>Finally, list the advantages of Emotional Change</a:t>
            </a:r>
            <a:endParaRPr lang="en-US" sz="2000" dirty="0"/>
          </a:p>
        </p:txBody>
      </p:sp>
      <p:pic>
        <p:nvPicPr>
          <p:cNvPr id="5" name="Picture 4">
            <a:extLst>
              <a:ext uri="{FF2B5EF4-FFF2-40B4-BE49-F238E27FC236}">
                <a16:creationId xmlns:a16="http://schemas.microsoft.com/office/drawing/2014/main" id="{9E67A71F-0598-0914-FEC7-0D2A26E5A25F}"/>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05E230C1-1BA9-A6A2-8C84-EC7EB63FAB9C}"/>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What’s the Cost?</a:t>
            </a:r>
            <a:endParaRPr lang="en-US" sz="3800" dirty="0">
              <a:solidFill>
                <a:schemeClr val="tx1"/>
              </a:solidFill>
            </a:endParaRPr>
          </a:p>
        </p:txBody>
      </p:sp>
    </p:spTree>
    <p:extLst>
      <p:ext uri="{BB962C8B-B14F-4D97-AF65-F5344CB8AC3E}">
        <p14:creationId xmlns:p14="http://schemas.microsoft.com/office/powerpoint/2010/main" val="192225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8D6B-2CFD-9E9E-1D4F-E6C64B888A0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559E0A3-7F02-F539-7BDE-E53E5D6C0CA8}"/>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65F35858-C4E5-A079-1359-A42752FC5366}"/>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Let’s Build?!</a:t>
            </a:r>
            <a:endParaRPr lang="en-US" sz="3800" dirty="0">
              <a:solidFill>
                <a:schemeClr val="tx1"/>
              </a:solidFill>
            </a:endParaRPr>
          </a:p>
        </p:txBody>
      </p:sp>
      <p:pic>
        <p:nvPicPr>
          <p:cNvPr id="2" name="Picture 1">
            <a:extLst>
              <a:ext uri="{FF2B5EF4-FFF2-40B4-BE49-F238E27FC236}">
                <a16:creationId xmlns:a16="http://schemas.microsoft.com/office/drawing/2014/main" id="{438FA412-4DA4-8649-42BB-222E573BC28F}"/>
              </a:ext>
            </a:extLst>
          </p:cNvPr>
          <p:cNvPicPr>
            <a:picLocks noChangeAspect="1"/>
          </p:cNvPicPr>
          <p:nvPr/>
        </p:nvPicPr>
        <p:blipFill rotWithShape="1">
          <a:blip r:embed="rId3"/>
          <a:srcRect t="71188" r="54665"/>
          <a:stretch/>
        </p:blipFill>
        <p:spPr>
          <a:xfrm>
            <a:off x="995680" y="5019040"/>
            <a:ext cx="4541520" cy="1507935"/>
          </a:xfrm>
          <a:prstGeom prst="rect">
            <a:avLst/>
          </a:prstGeom>
        </p:spPr>
      </p:pic>
      <p:pic>
        <p:nvPicPr>
          <p:cNvPr id="3" name="Picture 2">
            <a:extLst>
              <a:ext uri="{FF2B5EF4-FFF2-40B4-BE49-F238E27FC236}">
                <a16:creationId xmlns:a16="http://schemas.microsoft.com/office/drawing/2014/main" id="{EB6F86FA-2E9B-84E2-2014-0A35FFC1E988}"/>
              </a:ext>
            </a:extLst>
          </p:cNvPr>
          <p:cNvPicPr>
            <a:picLocks noChangeAspect="1"/>
          </p:cNvPicPr>
          <p:nvPr/>
        </p:nvPicPr>
        <p:blipFill rotWithShape="1">
          <a:blip r:embed="rId3"/>
          <a:srcRect l="55271" t="72293"/>
          <a:stretch/>
        </p:blipFill>
        <p:spPr>
          <a:xfrm>
            <a:off x="6482080" y="5090160"/>
            <a:ext cx="4439987" cy="1436815"/>
          </a:xfrm>
          <a:prstGeom prst="rect">
            <a:avLst/>
          </a:prstGeom>
        </p:spPr>
      </p:pic>
      <p:pic>
        <p:nvPicPr>
          <p:cNvPr id="7" name="Picture 6">
            <a:extLst>
              <a:ext uri="{FF2B5EF4-FFF2-40B4-BE49-F238E27FC236}">
                <a16:creationId xmlns:a16="http://schemas.microsoft.com/office/drawing/2014/main" id="{AA0AD8B3-B611-2BC1-CC56-6099791B11B0}"/>
              </a:ext>
            </a:extLst>
          </p:cNvPr>
          <p:cNvPicPr>
            <a:picLocks noChangeAspect="1"/>
          </p:cNvPicPr>
          <p:nvPr/>
        </p:nvPicPr>
        <p:blipFill rotWithShape="1">
          <a:blip r:embed="rId3"/>
          <a:srcRect l="27659" t="42798" r="27372" b="29347"/>
          <a:stretch/>
        </p:blipFill>
        <p:spPr>
          <a:xfrm>
            <a:off x="3779520" y="3576321"/>
            <a:ext cx="4439987" cy="1436816"/>
          </a:xfrm>
          <a:prstGeom prst="rect">
            <a:avLst/>
          </a:prstGeom>
        </p:spPr>
      </p:pic>
      <p:pic>
        <p:nvPicPr>
          <p:cNvPr id="8" name="Picture 7">
            <a:extLst>
              <a:ext uri="{FF2B5EF4-FFF2-40B4-BE49-F238E27FC236}">
                <a16:creationId xmlns:a16="http://schemas.microsoft.com/office/drawing/2014/main" id="{CD91F933-D852-F577-9D33-EEF466BD261A}"/>
              </a:ext>
            </a:extLst>
          </p:cNvPr>
          <p:cNvPicPr>
            <a:picLocks noChangeAspect="1"/>
          </p:cNvPicPr>
          <p:nvPr/>
        </p:nvPicPr>
        <p:blipFill rotWithShape="1">
          <a:blip r:embed="rId3"/>
          <a:srcRect l="25384" r="28865" b="55135"/>
          <a:stretch/>
        </p:blipFill>
        <p:spPr>
          <a:xfrm>
            <a:off x="3515360" y="1341120"/>
            <a:ext cx="4541520" cy="2326639"/>
          </a:xfrm>
          <a:prstGeom prst="rect">
            <a:avLst/>
          </a:prstGeom>
        </p:spPr>
      </p:pic>
    </p:spTree>
    <p:extLst>
      <p:ext uri="{BB962C8B-B14F-4D97-AF65-F5344CB8AC3E}">
        <p14:creationId xmlns:p14="http://schemas.microsoft.com/office/powerpoint/2010/main" val="132438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966" y="1229004"/>
            <a:ext cx="10972800" cy="5261053"/>
          </a:xfrm>
        </p:spPr>
        <p:txBody>
          <a:bodyPr vert="horz" lIns="91440" tIns="45720" rIns="91440" bIns="45720" rtlCol="0" anchor="t">
            <a:normAutofit fontScale="92500" lnSpcReduction="20000"/>
          </a:bodyPr>
          <a:lstStyle/>
          <a:p>
            <a:r>
              <a:rPr lang="en-US" sz="2800" b="1" dirty="0">
                <a:latin typeface="Tahoma" panose="020B0604030504040204" pitchFamily="34" charset="0"/>
                <a:ea typeface="Tahoma" panose="020B0604030504040204" pitchFamily="34" charset="0"/>
                <a:cs typeface="Tahoma" panose="020B0604030504040204" pitchFamily="34" charset="0"/>
              </a:rPr>
              <a:t>Recap</a:t>
            </a:r>
          </a:p>
          <a:p>
            <a:pPr lvl="1"/>
            <a:r>
              <a:rPr lang="en-US" sz="2800" dirty="0">
                <a:latin typeface="Tahoma" panose="020B0604030504040204" pitchFamily="34" charset="0"/>
                <a:ea typeface="Tahoma" panose="020B0604030504040204" pitchFamily="34" charset="0"/>
                <a:cs typeface="Tahoma" panose="020B0604030504040204" pitchFamily="34" charset="0"/>
              </a:rPr>
              <a:t> Assessment</a:t>
            </a:r>
          </a:p>
          <a:p>
            <a:pPr lvl="1"/>
            <a:r>
              <a:rPr lang="en-US" sz="2800" dirty="0">
                <a:latin typeface="Tahoma" panose="020B0604030504040204" pitchFamily="34" charset="0"/>
                <a:ea typeface="Tahoma" panose="020B0604030504040204" pitchFamily="34" charset="0"/>
                <a:cs typeface="Tahoma" panose="020B0604030504040204" pitchFamily="34" charset="0"/>
              </a:rPr>
              <a:t> What’s Self-Esteem?</a:t>
            </a:r>
          </a:p>
          <a:p>
            <a:pPr lvl="1"/>
            <a:r>
              <a:rPr lang="en-US" sz="2800" dirty="0">
                <a:latin typeface="Tahoma" panose="020B0604030504040204" pitchFamily="34" charset="0"/>
                <a:ea typeface="Tahoma" panose="020B0604030504040204" pitchFamily="34" charset="0"/>
                <a:cs typeface="Tahoma" panose="020B0604030504040204" pitchFamily="34" charset="0"/>
              </a:rPr>
              <a:t> Some Concepts</a:t>
            </a:r>
          </a:p>
          <a:p>
            <a:pPr lvl="1"/>
            <a:r>
              <a:rPr lang="en-US" sz="2800" dirty="0">
                <a:latin typeface="Tahoma" panose="020B0604030504040204" pitchFamily="34" charset="0"/>
                <a:ea typeface="Tahoma" panose="020B0604030504040204" pitchFamily="34" charset="0"/>
                <a:cs typeface="Tahoma" panose="020B0604030504040204" pitchFamily="34" charset="0"/>
              </a:rPr>
              <a:t> Cost/Benefit Analysis</a:t>
            </a:r>
          </a:p>
          <a:p>
            <a:pPr lvl="1"/>
            <a:r>
              <a:rPr lang="en-US" sz="2800" dirty="0">
                <a:latin typeface="Tahoma" panose="020B0604030504040204" pitchFamily="34" charset="0"/>
                <a:ea typeface="Tahoma" panose="020B0604030504040204" pitchFamily="34" charset="0"/>
                <a:cs typeface="Tahoma" panose="020B0604030504040204" pitchFamily="34" charset="0"/>
              </a:rPr>
              <a:t> Foundations of Self-Esteem</a:t>
            </a:r>
            <a:br>
              <a:rPr lang="en-US" sz="2800" dirty="0">
                <a:latin typeface="Tahoma" panose="020B0604030504040204" pitchFamily="34" charset="0"/>
                <a:ea typeface="Tahoma" panose="020B0604030504040204" pitchFamily="34" charset="0"/>
                <a:cs typeface="Tahoma" panose="020B060403050404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b="1" dirty="0">
                <a:latin typeface="Tahoma" panose="020B0604030504040204" pitchFamily="34" charset="0"/>
                <a:ea typeface="Tahoma" panose="020B0604030504040204" pitchFamily="34" charset="0"/>
                <a:cs typeface="Tahoma" panose="020B0604030504040204" pitchFamily="34" charset="0"/>
              </a:rPr>
              <a:t>Up Next</a:t>
            </a:r>
          </a:p>
          <a:p>
            <a:pPr lvl="1"/>
            <a:r>
              <a:rPr lang="en-US" sz="2800" dirty="0">
                <a:latin typeface="Tahoma" panose="020B0604030504040204" pitchFamily="34" charset="0"/>
                <a:ea typeface="Tahoma" panose="020B0604030504040204" pitchFamily="34" charset="0"/>
                <a:cs typeface="Tahoma" panose="020B0604030504040204" pitchFamily="34" charset="0"/>
                <a:sym typeface="Tahoma"/>
              </a:rPr>
              <a:t>Foundations of Self-Esteem Expanded</a:t>
            </a:r>
          </a:p>
          <a:p>
            <a:pPr lvl="2"/>
            <a:r>
              <a:rPr lang="en-US" sz="2800" dirty="0">
                <a:latin typeface="Tahoma" panose="020B0604030504040204" pitchFamily="34" charset="0"/>
                <a:ea typeface="Tahoma" panose="020B0604030504040204" pitchFamily="34" charset="0"/>
                <a:cs typeface="Tahoma" panose="020B0604030504040204" pitchFamily="34" charset="0"/>
                <a:sym typeface="Tahoma"/>
              </a:rPr>
              <a:t>Unconditional Worth</a:t>
            </a:r>
          </a:p>
          <a:p>
            <a:pPr lvl="2"/>
            <a:r>
              <a:rPr lang="en-US" sz="2800" dirty="0">
                <a:latin typeface="Tahoma" panose="020B0604030504040204" pitchFamily="34" charset="0"/>
                <a:ea typeface="Tahoma" panose="020B0604030504040204" pitchFamily="34" charset="0"/>
                <a:cs typeface="Tahoma" panose="020B0604030504040204" pitchFamily="34" charset="0"/>
                <a:sym typeface="Tahoma"/>
              </a:rPr>
              <a:t>Love</a:t>
            </a:r>
          </a:p>
          <a:p>
            <a:pPr lvl="2"/>
            <a:r>
              <a:rPr lang="en-US" sz="2800" dirty="0">
                <a:latin typeface="Tahoma" panose="020B0604030504040204" pitchFamily="34" charset="0"/>
                <a:ea typeface="Tahoma" panose="020B0604030504040204" pitchFamily="34" charset="0"/>
                <a:cs typeface="Tahoma" panose="020B0604030504040204" pitchFamily="34" charset="0"/>
                <a:sym typeface="Tahoma"/>
              </a:rPr>
              <a:t>Growth</a:t>
            </a: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14979D4D-EBBA-567F-62DB-E1AC06835857}"/>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3BA0E81F-3CF4-CD15-5E3E-956FEF77CB11}"/>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latin typeface="Tahoma"/>
                <a:ea typeface="Tahoma"/>
                <a:cs typeface="Tahoma"/>
              </a:rPr>
              <a:t>Can We Stop Now?</a:t>
            </a:r>
            <a:endParaRPr lang="en-US" sz="3800" dirty="0">
              <a:solidFill>
                <a:schemeClr val="tx1"/>
              </a:solidFill>
            </a:endParaRPr>
          </a:p>
        </p:txBody>
      </p:sp>
    </p:spTree>
    <p:extLst>
      <p:ext uri="{BB962C8B-B14F-4D97-AF65-F5344CB8AC3E}">
        <p14:creationId xmlns:p14="http://schemas.microsoft.com/office/powerpoint/2010/main" val="18415822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45638"/>
            <a:ext cx="10972800" cy="5171627"/>
          </a:xfrm>
        </p:spPr>
        <p:txBody>
          <a:bodyPr>
            <a:normAutofit fontScale="92500" lnSpcReduction="10000"/>
          </a:bodyPr>
          <a:lstStyle/>
          <a:p>
            <a:r>
              <a:rPr lang="en-US" sz="2800" b="1" dirty="0">
                <a:latin typeface="Tahoma" panose="020B0604030504040204" pitchFamily="34" charset="0"/>
                <a:ea typeface="Tahoma" panose="020B0604030504040204" pitchFamily="34" charset="0"/>
                <a:cs typeface="Tahoma" panose="020B0604030504040204" pitchFamily="34" charset="0"/>
              </a:rPr>
              <a:t>A Week Ago…</a:t>
            </a:r>
          </a:p>
          <a:p>
            <a:pPr lvl="1"/>
            <a:r>
              <a:rPr lang="en-US" sz="2600" dirty="0">
                <a:latin typeface="Tahoma"/>
                <a:ea typeface="Tahoma"/>
                <a:cs typeface="Tahoma"/>
                <a:sym typeface="Tahoma"/>
              </a:rPr>
              <a:t>Styles of Communication</a:t>
            </a:r>
          </a:p>
          <a:p>
            <a:pPr lvl="2"/>
            <a:r>
              <a:rPr lang="en-US" sz="2400" dirty="0">
                <a:latin typeface="Tahoma"/>
                <a:ea typeface="Tahoma"/>
                <a:cs typeface="Tahoma"/>
                <a:sym typeface="Tahoma"/>
              </a:rPr>
              <a:t>4 of Them</a:t>
            </a:r>
            <a:endParaRPr lang="en-US" sz="2400" dirty="0">
              <a:sym typeface="Tahoma"/>
            </a:endParaRPr>
          </a:p>
          <a:p>
            <a:pPr lvl="2"/>
            <a:r>
              <a:rPr lang="en-US" sz="2400" dirty="0">
                <a:latin typeface="Tahoma"/>
                <a:ea typeface="Tahoma"/>
                <a:cs typeface="Tahoma"/>
                <a:sym typeface="Tahoma"/>
              </a:rPr>
              <a:t>What They Actually Mean</a:t>
            </a:r>
          </a:p>
          <a:p>
            <a:pPr lvl="2"/>
            <a:r>
              <a:rPr lang="en-US" sz="2400" dirty="0">
                <a:latin typeface="Tahoma"/>
                <a:ea typeface="Tahoma"/>
                <a:cs typeface="Tahoma"/>
                <a:sym typeface="Tahoma"/>
              </a:rPr>
              <a:t>“I” Statements</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800" b="1" dirty="0">
                <a:latin typeface="Tahoma" panose="020B0604030504040204" pitchFamily="34" charset="0"/>
                <a:ea typeface="Tahoma" panose="020B0604030504040204" pitchFamily="34" charset="0"/>
                <a:cs typeface="Tahoma" panose="020B0604030504040204" pitchFamily="34" charset="0"/>
              </a:rPr>
              <a:t>Now…</a:t>
            </a:r>
          </a:p>
          <a:p>
            <a:pPr lvl="1"/>
            <a:r>
              <a:rPr lang="en-US" sz="2600" dirty="0">
                <a:latin typeface="Tahoma"/>
                <a:ea typeface="Tahoma"/>
                <a:cs typeface="Tahoma"/>
                <a:sym typeface="Tahoma"/>
              </a:rPr>
              <a:t>An </a:t>
            </a:r>
            <a:r>
              <a:rPr lang="en-US" sz="2600" dirty="0" err="1">
                <a:latin typeface="Tahoma"/>
                <a:ea typeface="Tahoma"/>
                <a:cs typeface="Tahoma"/>
                <a:sym typeface="Tahoma"/>
              </a:rPr>
              <a:t>Assessement</a:t>
            </a:r>
            <a:endParaRPr lang="en-US" sz="2600" dirty="0">
              <a:latin typeface="Tahoma"/>
              <a:ea typeface="Tahoma"/>
              <a:cs typeface="Tahoma"/>
              <a:sym typeface="Tahoma"/>
            </a:endParaRPr>
          </a:p>
          <a:p>
            <a:pPr lvl="1"/>
            <a:r>
              <a:rPr lang="en-US" sz="2600" dirty="0">
                <a:latin typeface="Tahoma"/>
                <a:ea typeface="Tahoma"/>
                <a:cs typeface="Tahoma"/>
                <a:sym typeface="Tahoma"/>
              </a:rPr>
              <a:t>What’s Self-Esteem?</a:t>
            </a:r>
          </a:p>
          <a:p>
            <a:pPr lvl="1"/>
            <a:r>
              <a:rPr lang="en-US" sz="2600" dirty="0">
                <a:latin typeface="Tahoma"/>
                <a:ea typeface="Tahoma"/>
                <a:cs typeface="Tahoma"/>
                <a:sym typeface="Tahoma"/>
              </a:rPr>
              <a:t>Concepts</a:t>
            </a:r>
          </a:p>
          <a:p>
            <a:pPr lvl="1"/>
            <a:r>
              <a:rPr lang="en-US" sz="2600" dirty="0">
                <a:latin typeface="Tahoma"/>
                <a:ea typeface="Tahoma"/>
                <a:cs typeface="Tahoma"/>
                <a:sym typeface="Tahoma"/>
              </a:rPr>
              <a:t>Cost/Benefit Analysis</a:t>
            </a:r>
          </a:p>
          <a:p>
            <a:pPr lvl="1"/>
            <a:r>
              <a:rPr lang="en-US" sz="2600" dirty="0">
                <a:latin typeface="Tahoma"/>
                <a:ea typeface="Tahoma"/>
                <a:cs typeface="Tahoma"/>
                <a:sym typeface="Tahoma"/>
              </a:rPr>
              <a:t>Foundations of Self-Esteem </a:t>
            </a:r>
            <a:endParaRPr lang="en-US" sz="2600" dirty="0">
              <a:latin typeface="Tahoma"/>
              <a:ea typeface="Tahoma"/>
              <a:cs typeface="Tahoma"/>
            </a:endParaRPr>
          </a:p>
        </p:txBody>
      </p:sp>
      <p:pic>
        <p:nvPicPr>
          <p:cNvPr id="4" name="Picture 3">
            <a:extLst>
              <a:ext uri="{FF2B5EF4-FFF2-40B4-BE49-F238E27FC236}">
                <a16:creationId xmlns:a16="http://schemas.microsoft.com/office/drawing/2014/main" id="{8AB51E85-41F2-42B7-085F-3BEE3E0618C9}"/>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D0F974CC-B28A-8C66-EC3E-F45E3000F492}"/>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Where To??</a:t>
            </a:r>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012" y="1293384"/>
            <a:ext cx="11331388" cy="5250851"/>
          </a:xfrm>
        </p:spPr>
        <p:txBody>
          <a:bodyPr>
            <a:normAutofit fontScale="92500" lnSpcReduction="20000"/>
          </a:bodyPr>
          <a:lstStyle/>
          <a:p>
            <a:pPr marL="0" lvl="0" indent="0">
              <a:spcBef>
                <a:spcPts val="0"/>
              </a:spcBef>
              <a:buClr>
                <a:schemeClr val="dk1"/>
              </a:buClr>
              <a:buSzPts val="2600"/>
              <a:buNone/>
            </a:pPr>
            <a:r>
              <a:rPr lang="en-US" sz="2400" b="1" u="sng" dirty="0">
                <a:latin typeface="Tahoma"/>
                <a:ea typeface="Tahoma"/>
                <a:cs typeface="Tahoma"/>
                <a:sym typeface="Tahoma"/>
              </a:rPr>
              <a:t>Rate Yourself from 0-10 </a:t>
            </a:r>
            <a:r>
              <a:rPr lang="en-US" sz="2400" u="sng" dirty="0">
                <a:latin typeface="Tahoma"/>
                <a:ea typeface="Tahoma"/>
                <a:cs typeface="Tahoma"/>
                <a:sym typeface="Tahoma"/>
              </a:rPr>
              <a:t>(</a:t>
            </a:r>
            <a:r>
              <a:rPr lang="en-US" sz="2400" i="1" u="sng" dirty="0">
                <a:latin typeface="Tahoma"/>
                <a:ea typeface="Tahoma"/>
                <a:cs typeface="Tahoma"/>
                <a:sym typeface="Tahoma"/>
              </a:rPr>
              <a:t>0=Nope 10=Absolutely</a:t>
            </a:r>
            <a:r>
              <a:rPr lang="en-US" sz="2400" u="sng" dirty="0">
                <a:latin typeface="Tahoma"/>
                <a:ea typeface="Tahoma"/>
                <a:cs typeface="Tahoma"/>
                <a:sym typeface="Tahoma"/>
              </a:rPr>
              <a:t>)</a:t>
            </a:r>
          </a:p>
          <a:p>
            <a:pPr marL="76200" lvl="0" indent="0">
              <a:buNone/>
            </a:pPr>
            <a:br>
              <a:rPr lang="en-US" sz="2400" b="1" dirty="0">
                <a:latin typeface="Tahoma"/>
                <a:ea typeface="Tahoma"/>
                <a:cs typeface="Tahoma"/>
              </a:rPr>
            </a:br>
            <a:r>
              <a:rPr lang="en-US" sz="2400" b="1" dirty="0">
                <a:latin typeface="Tahoma"/>
                <a:ea typeface="Tahoma"/>
                <a:cs typeface="Tahoma"/>
              </a:rPr>
              <a:t>The Self-Esteem Checkup</a:t>
            </a:r>
            <a:endParaRPr lang="en-US" sz="1800" dirty="0">
              <a:latin typeface="Tahoma" panose="020B0604030504040204" pitchFamily="34" charset="0"/>
              <a:ea typeface="Tahoma" panose="020B0604030504040204" pitchFamily="34" charset="0"/>
              <a:cs typeface="Tahoma" panose="020B0604030504040204" pitchFamily="34" charset="0"/>
            </a:endParaRP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am a worthwhile person					</a:t>
            </a:r>
          </a:p>
          <a:p>
            <a:pPr marL="41910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am as valuable as a person as anyone else </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have the qualities I need to live well 				</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When I look into my eyes in the mirror, I have a pleasant feeling 		</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don’t feel like an overall failure 				</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can laugh at myself 				</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am happy to be me 				</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like myself, even when others reject me</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love and support myself, regardless of what happens 	</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am generally satisfied with the way I am developing as a person 	</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 respect myself 									</a:t>
            </a:r>
          </a:p>
          <a:p>
            <a:pPr marL="419100" lvl="0">
              <a:buFont typeface="+mj-lt"/>
              <a:buAutoNum type="arabicPeriod"/>
            </a:pPr>
            <a:r>
              <a:rPr lang="en-US" sz="1800" dirty="0">
                <a:latin typeface="Tahoma" panose="020B0604030504040204" pitchFamily="34" charset="0"/>
                <a:ea typeface="Tahoma" panose="020B0604030504040204" pitchFamily="34" charset="0"/>
                <a:cs typeface="Tahoma" panose="020B0604030504040204" pitchFamily="34" charset="0"/>
              </a:rPr>
              <a:t>_____ I’d rather be me than someone else 					</a:t>
            </a: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F0BCB169-6F32-9B6A-A067-57BE0085402B}"/>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le 1">
            <a:extLst>
              <a:ext uri="{FF2B5EF4-FFF2-40B4-BE49-F238E27FC236}">
                <a16:creationId xmlns:a16="http://schemas.microsoft.com/office/drawing/2014/main" id="{B41B445E-F7F8-3A6A-6489-8A4AE9A0FCC9}"/>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latin typeface="Tahoma"/>
                <a:ea typeface="Tahoma"/>
                <a:cs typeface="Tahoma"/>
                <a:sym typeface="Tahoma"/>
              </a:rPr>
              <a:t>Knowledge Check?</a:t>
            </a:r>
            <a:endParaRPr lang="en-US" sz="3800" dirty="0">
              <a:solidFill>
                <a:schemeClr val="tx1"/>
              </a:solidFill>
            </a:endParaRPr>
          </a:p>
        </p:txBody>
      </p:sp>
    </p:spTree>
    <p:extLst>
      <p:ext uri="{BB962C8B-B14F-4D97-AF65-F5344CB8AC3E}">
        <p14:creationId xmlns:p14="http://schemas.microsoft.com/office/powerpoint/2010/main" val="28420555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237" y="1221313"/>
            <a:ext cx="11322424" cy="5354715"/>
          </a:xfrm>
        </p:spPr>
        <p:txBody>
          <a:bodyPr>
            <a:noAutofit/>
          </a:bodyPr>
          <a:lstStyle/>
          <a:p>
            <a:pPr marL="0" marR="0" indent="0">
              <a:spcBef>
                <a:spcPts val="0"/>
              </a:spcBef>
              <a:buNone/>
            </a:pPr>
            <a:r>
              <a:rPr lang="en-US" sz="1800" i="1" dirty="0">
                <a:latin typeface="Tahoma" panose="020B0604030504040204" pitchFamily="34" charset="0"/>
                <a:ea typeface="Calibri" panose="020F0502020204030204" pitchFamily="34" charset="0"/>
                <a:cs typeface="Times New Roman" panose="02020603050405020304" pitchFamily="18" charset="0"/>
              </a:rPr>
              <a:t>Next, rate your self-esteem on the following scales (</a:t>
            </a:r>
            <a:r>
              <a:rPr lang="en-US" sz="1800" i="1" dirty="0" err="1">
                <a:latin typeface="Tahoma" panose="020B0604030504040204" pitchFamily="34" charset="0"/>
                <a:ea typeface="Calibri" panose="020F0502020204030204" pitchFamily="34" charset="0"/>
                <a:cs typeface="Times New Roman" panose="02020603050405020304" pitchFamily="18" charset="0"/>
              </a:rPr>
              <a:t>Guahtier</a:t>
            </a:r>
            <a:r>
              <a:rPr lang="en-US" sz="1800" i="1" dirty="0">
                <a:latin typeface="Tahoma" panose="020B0604030504040204" pitchFamily="34" charset="0"/>
                <a:ea typeface="Calibri" panose="020F0502020204030204" pitchFamily="34" charset="0"/>
                <a:cs typeface="Times New Roman" panose="02020603050405020304" pitchFamily="18" charset="0"/>
              </a:rPr>
              <a:t>, Pellerin, and Renaud 1983):</a:t>
            </a:r>
          </a:p>
          <a:p>
            <a:pPr marL="0" marR="0" indent="0">
              <a:lnSpc>
                <a:spcPct val="115000"/>
              </a:lnSpc>
              <a:spcBef>
                <a:spcPts val="0"/>
              </a:spcBef>
              <a:spcAft>
                <a:spcPts val="1000"/>
              </a:spcAft>
              <a:buNone/>
            </a:pPr>
            <a:r>
              <a:rPr lang="en-US" sz="1800" dirty="0">
                <a:latin typeface="Tahoma" panose="020B0604030504040204" pitchFamily="34" charset="0"/>
                <a:ea typeface="Calibri" panose="020F0502020204030204" pitchFamily="34" charset="0"/>
                <a:cs typeface="Times New Roman" panose="02020603050405020304" pitchFamily="18" charset="0"/>
              </a:rPr>
              <a:t>0									                                                                           100</a:t>
            </a:r>
            <a:br>
              <a:rPr lang="en-US" sz="1800" dirty="0">
                <a:latin typeface="Tahoma" panose="020B060403050404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15000"/>
              </a:lnSpc>
              <a:spcBef>
                <a:spcPts val="0"/>
              </a:spcBef>
              <a:buNone/>
            </a:pPr>
            <a:r>
              <a:rPr lang="en-US" sz="1800" dirty="0">
                <a:latin typeface="Tahoma" panose="020B0604030504040204" pitchFamily="34" charset="0"/>
                <a:ea typeface="Calibri" panose="020F0502020204030204" pitchFamily="34" charset="0"/>
                <a:cs typeface="Times New Roman" panose="02020603050405020304" pitchFamily="18" charset="0"/>
              </a:rPr>
              <a:t>Total lack of				                                                                                     Total fullness of</a:t>
            </a:r>
          </a:p>
          <a:p>
            <a:pPr marL="0" indent="0">
              <a:lnSpc>
                <a:spcPct val="115000"/>
              </a:lnSpc>
              <a:buNone/>
            </a:pPr>
            <a:r>
              <a:rPr lang="en-US" sz="1800" dirty="0">
                <a:latin typeface="Tahoma" panose="020B0604030504040204" pitchFamily="34" charset="0"/>
                <a:ea typeface="Calibri" panose="020F0502020204030204" pitchFamily="34" charset="0"/>
                <a:cs typeface="Times New Roman" panose="02020603050405020304" pitchFamily="18" charset="0"/>
              </a:rPr>
              <a:t>Self-esteem                                                                                                              </a:t>
            </a:r>
            <a:r>
              <a:rPr lang="en-US" sz="1800" dirty="0" err="1">
                <a:latin typeface="Tahoma" panose="020B0604030504040204" pitchFamily="34" charset="0"/>
                <a:ea typeface="Calibri" panose="020F0502020204030204" pitchFamily="34" charset="0"/>
                <a:cs typeface="Times New Roman" panose="02020603050405020304" pitchFamily="18" charset="0"/>
              </a:rPr>
              <a:t>Self-esteem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1800" dirty="0">
                <a:latin typeface="Tahoma" panose="020B0604030504040204" pitchFamily="34" charset="0"/>
                <a:ea typeface="Calibri" panose="020F0502020204030204" pitchFamily="34" charset="0"/>
                <a:cs typeface="Times New Roman" panose="02020603050405020304" pitchFamily="18" charset="0"/>
              </a:rPr>
              <a:t> 							               </a:t>
            </a:r>
            <a:r>
              <a:rPr lang="en-US" sz="1800" b="1" dirty="0">
                <a:latin typeface="Tahoma" panose="020B0604030504040204" pitchFamily="34" charset="0"/>
                <a:ea typeface="Calibri" panose="020F0502020204030204" pitchFamily="34" charset="0"/>
                <a:cs typeface="Times New Roman" panose="02020603050405020304" pitchFamily="18" charset="0"/>
              </a:rPr>
              <a:t>Your Response ______</a:t>
            </a:r>
          </a:p>
          <a:p>
            <a:pPr marL="0" indent="0">
              <a:lnSpc>
                <a:spcPct val="115000"/>
              </a:lnSpc>
              <a:spcBef>
                <a:spcPts val="0"/>
              </a:spcBef>
              <a:buNone/>
            </a:pPr>
            <a:r>
              <a:rPr lang="en-US" sz="1800" i="1" dirty="0">
                <a:latin typeface="Tahoma" panose="020B0604030504040204" pitchFamily="34" charset="0"/>
                <a:ea typeface="Calibri" panose="020F0502020204030204" pitchFamily="34" charset="0"/>
                <a:cs typeface="Times New Roman" panose="02020603050405020304" pitchFamily="18" charset="0"/>
              </a:rPr>
              <a:t>How often do you feel restricted in your daily activities because of difficulties with self-esteem?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1		                              2                                           3		                                 4			                 5</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Tahoma" panose="020B0604030504040204" pitchFamily="34" charset="0"/>
                <a:ea typeface="Calibri" panose="020F0502020204030204" pitchFamily="34" charset="0"/>
                <a:cs typeface="Times New Roman" panose="02020603050405020304" pitchFamily="18" charset="0"/>
              </a:rPr>
              <a:t>Always      	            Often		           Sometimes		        Rarely		               Never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1800" dirty="0">
                <a:latin typeface="Tahoma" panose="020B0604030504040204" pitchFamily="34" charset="0"/>
                <a:ea typeface="Calibri" panose="020F0502020204030204" pitchFamily="34" charset="0"/>
                <a:cs typeface="Times New Roman" panose="02020603050405020304" pitchFamily="18" charset="0"/>
              </a:rPr>
              <a:t>								</a:t>
            </a:r>
            <a:r>
              <a:rPr lang="en-US" sz="1800" b="1" dirty="0">
                <a:latin typeface="Tahoma" panose="020B0604030504040204" pitchFamily="34" charset="0"/>
                <a:ea typeface="Calibri" panose="020F0502020204030204" pitchFamily="34" charset="0"/>
                <a:cs typeface="Times New Roman" panose="02020603050405020304" pitchFamily="18" charset="0"/>
              </a:rPr>
              <a:t>Your Response ______</a:t>
            </a:r>
            <a:endParaRPr lang="en-US" sz="1800" i="1" dirty="0">
              <a:latin typeface="Tahoma" panose="020B060403050404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1800" i="1" dirty="0">
                <a:latin typeface="Tahoma" panose="020B0604030504040204" pitchFamily="34" charset="0"/>
                <a:ea typeface="Calibri" panose="020F0502020204030204" pitchFamily="34" charset="0"/>
                <a:cs typeface="Times New Roman" panose="02020603050405020304" pitchFamily="18" charset="0"/>
              </a:rPr>
              <a:t>How serious is your problem with self-esteem?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1                                   2	                              3		                       4		                         5 		                  6</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Tahoma" panose="020B0604030504040204" pitchFamily="34" charset="0"/>
                <a:ea typeface="Calibri" panose="020F0502020204030204" pitchFamily="34" charset="0"/>
                <a:cs typeface="Times New Roman" panose="02020603050405020304" pitchFamily="18" charset="0"/>
              </a:rPr>
              <a:t>None 		      Mild	                Moderate		       Severe	             Extremely          Incapacitating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1800" dirty="0">
                <a:latin typeface="Tahoma" panose="020B0604030504040204" pitchFamily="34" charset="0"/>
                <a:ea typeface="Calibri" panose="020F0502020204030204" pitchFamily="34" charset="0"/>
                <a:cs typeface="Times New Roman" panose="02020603050405020304" pitchFamily="18" charset="0"/>
              </a:rPr>
              <a:t>								</a:t>
            </a:r>
            <a:r>
              <a:rPr lang="en-US" sz="1800" b="1" dirty="0">
                <a:latin typeface="Tahoma" panose="020B0604030504040204" pitchFamily="34" charset="0"/>
                <a:ea typeface="Calibri" panose="020F0502020204030204" pitchFamily="34" charset="0"/>
                <a:cs typeface="Times New Roman" panose="02020603050405020304" pitchFamily="18" charset="0"/>
              </a:rPr>
              <a:t>Your Response ______</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72E4778D-C48E-617A-9767-BDB5DBA2C94D}"/>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itle 1">
            <a:extLst>
              <a:ext uri="{FF2B5EF4-FFF2-40B4-BE49-F238E27FC236}">
                <a16:creationId xmlns:a16="http://schemas.microsoft.com/office/drawing/2014/main" id="{6868ED88-4FF0-1D12-B0E1-C2311B6B77F1}"/>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latin typeface="Tahoma"/>
                <a:ea typeface="Tahoma"/>
                <a:cs typeface="Tahoma"/>
                <a:sym typeface="Tahoma"/>
              </a:rPr>
              <a:t>Knowledge Check?</a:t>
            </a:r>
            <a:endParaRPr lang="en-US" sz="3800" dirty="0">
              <a:solidFill>
                <a:schemeClr val="tx1"/>
              </a:solidFill>
            </a:endParaRPr>
          </a:p>
        </p:txBody>
      </p:sp>
    </p:spTree>
    <p:extLst>
      <p:ext uri="{BB962C8B-B14F-4D97-AF65-F5344CB8AC3E}">
        <p14:creationId xmlns:p14="http://schemas.microsoft.com/office/powerpoint/2010/main" val="4828918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659" y="1198486"/>
            <a:ext cx="11241741" cy="5421176"/>
          </a:xfrm>
        </p:spPr>
        <p:txBody>
          <a:bodyPr>
            <a:noAutofit/>
          </a:bodyPr>
          <a:lstStyle/>
          <a:p>
            <a:r>
              <a:rPr lang="en-US" sz="2800" b="1" u="sng" dirty="0">
                <a:latin typeface="Tahoma"/>
                <a:ea typeface="Tahoma"/>
                <a:cs typeface="Tahoma"/>
                <a:sym typeface="Tahoma"/>
              </a:rPr>
              <a:t>Self-Esteem</a:t>
            </a:r>
            <a:r>
              <a:rPr lang="en-US" sz="2800" dirty="0">
                <a:latin typeface="Tahoma"/>
                <a:ea typeface="Tahoma"/>
                <a:cs typeface="Tahoma"/>
                <a:sym typeface="Tahoma"/>
              </a:rPr>
              <a:t> is a </a:t>
            </a:r>
            <a:r>
              <a:rPr lang="en-US" sz="2800" u="sng" dirty="0">
                <a:latin typeface="Tahoma"/>
                <a:ea typeface="Tahoma"/>
                <a:cs typeface="Tahoma"/>
                <a:sym typeface="Tahoma"/>
              </a:rPr>
              <a:t>realistic</a:t>
            </a:r>
            <a:r>
              <a:rPr lang="en-US" sz="2800" dirty="0">
                <a:latin typeface="Tahoma"/>
                <a:ea typeface="Tahoma"/>
                <a:cs typeface="Tahoma"/>
                <a:sym typeface="Tahoma"/>
              </a:rPr>
              <a:t>, </a:t>
            </a:r>
            <a:r>
              <a:rPr lang="en-US" sz="2800" u="sng" dirty="0">
                <a:latin typeface="Tahoma"/>
                <a:ea typeface="Tahoma"/>
                <a:cs typeface="Tahoma"/>
                <a:sym typeface="Tahoma"/>
              </a:rPr>
              <a:t>appreciative,</a:t>
            </a:r>
            <a:r>
              <a:rPr lang="en-US" sz="2800" dirty="0">
                <a:latin typeface="Tahoma"/>
                <a:ea typeface="Tahoma"/>
                <a:cs typeface="Tahoma"/>
                <a:sym typeface="Tahoma"/>
              </a:rPr>
              <a:t> opinion of oneself</a:t>
            </a:r>
          </a:p>
          <a:p>
            <a:pPr lvl="1"/>
            <a:r>
              <a:rPr lang="en-US" sz="2400" b="1" dirty="0">
                <a:latin typeface="Tahoma"/>
                <a:ea typeface="Tahoma"/>
                <a:cs typeface="Tahoma"/>
                <a:sym typeface="Tahoma"/>
              </a:rPr>
              <a:t>Realistic </a:t>
            </a:r>
            <a:r>
              <a:rPr lang="en-US" sz="2400" dirty="0">
                <a:latin typeface="Tahoma"/>
                <a:ea typeface="Tahoma"/>
                <a:cs typeface="Tahoma"/>
                <a:sym typeface="Tahoma"/>
              </a:rPr>
              <a:t>means </a:t>
            </a:r>
            <a:r>
              <a:rPr lang="en-US" sz="2400" u="sng" dirty="0">
                <a:latin typeface="Tahoma"/>
                <a:ea typeface="Tahoma"/>
                <a:cs typeface="Tahoma"/>
                <a:sym typeface="Tahoma"/>
              </a:rPr>
              <a:t>accurate</a:t>
            </a:r>
            <a:r>
              <a:rPr lang="en-US" sz="2400" dirty="0">
                <a:latin typeface="Tahoma"/>
                <a:ea typeface="Tahoma"/>
                <a:cs typeface="Tahoma"/>
                <a:sym typeface="Tahoma"/>
              </a:rPr>
              <a:t> and </a:t>
            </a:r>
            <a:r>
              <a:rPr lang="en-US" sz="2400" u="sng" dirty="0">
                <a:latin typeface="Tahoma"/>
                <a:ea typeface="Tahoma"/>
                <a:cs typeface="Tahoma"/>
                <a:sym typeface="Tahoma"/>
              </a:rPr>
              <a:t>honest</a:t>
            </a:r>
            <a:endParaRPr lang="en-US" sz="2400" dirty="0">
              <a:latin typeface="Tahoma"/>
              <a:ea typeface="Tahoma"/>
              <a:cs typeface="Tahoma"/>
              <a:sym typeface="Tahoma"/>
            </a:endParaRPr>
          </a:p>
          <a:p>
            <a:pPr lvl="1"/>
            <a:r>
              <a:rPr lang="en-US" sz="2600" b="1" dirty="0">
                <a:latin typeface="Tahoma"/>
                <a:ea typeface="Tahoma"/>
                <a:cs typeface="Tahoma"/>
                <a:sym typeface="Tahoma"/>
              </a:rPr>
              <a:t>Appreciative</a:t>
            </a:r>
            <a:r>
              <a:rPr lang="en-US" sz="2600" dirty="0">
                <a:latin typeface="Tahoma"/>
                <a:ea typeface="Tahoma"/>
                <a:cs typeface="Tahoma"/>
                <a:sym typeface="Tahoma"/>
              </a:rPr>
              <a:t> implies </a:t>
            </a:r>
            <a:r>
              <a:rPr lang="en-US" sz="2600" u="sng" dirty="0">
                <a:latin typeface="Tahoma"/>
                <a:ea typeface="Tahoma"/>
                <a:cs typeface="Tahoma"/>
                <a:sym typeface="Tahoma"/>
              </a:rPr>
              <a:t>positive feelings</a:t>
            </a:r>
            <a:r>
              <a:rPr lang="en-US" sz="2600" dirty="0">
                <a:latin typeface="Tahoma"/>
                <a:ea typeface="Tahoma"/>
                <a:cs typeface="Tahoma"/>
                <a:sym typeface="Tahoma"/>
              </a:rPr>
              <a:t> and </a:t>
            </a:r>
            <a:r>
              <a:rPr lang="en-US" sz="2600" u="sng" dirty="0">
                <a:latin typeface="Tahoma"/>
                <a:ea typeface="Tahoma"/>
                <a:cs typeface="Tahoma"/>
                <a:sym typeface="Tahoma"/>
              </a:rPr>
              <a:t>liking</a:t>
            </a:r>
          </a:p>
          <a:p>
            <a:r>
              <a:rPr lang="en-US" u="sng" dirty="0">
                <a:latin typeface="Tahoma"/>
                <a:ea typeface="Tahoma"/>
                <a:cs typeface="Tahoma"/>
                <a:sym typeface="Tahoma"/>
              </a:rPr>
              <a:t>Usually</a:t>
            </a:r>
            <a:r>
              <a:rPr lang="en-US" dirty="0">
                <a:latin typeface="Tahoma"/>
                <a:ea typeface="Tahoma"/>
                <a:cs typeface="Tahoma"/>
                <a:sym typeface="Tahoma"/>
              </a:rPr>
              <a:t> measured as </a:t>
            </a:r>
            <a:r>
              <a:rPr lang="en-US" u="sng" dirty="0">
                <a:latin typeface="Tahoma"/>
                <a:ea typeface="Tahoma"/>
                <a:cs typeface="Tahoma"/>
                <a:sym typeface="Tahoma"/>
              </a:rPr>
              <a:t>high </a:t>
            </a:r>
            <a:r>
              <a:rPr lang="en-US" dirty="0">
                <a:latin typeface="Tahoma"/>
                <a:ea typeface="Tahoma"/>
                <a:cs typeface="Tahoma"/>
                <a:sym typeface="Tahoma"/>
              </a:rPr>
              <a:t>or </a:t>
            </a:r>
            <a:r>
              <a:rPr lang="en-US" u="sng" dirty="0">
                <a:latin typeface="Tahoma"/>
                <a:ea typeface="Tahoma"/>
                <a:cs typeface="Tahoma"/>
                <a:sym typeface="Tahoma"/>
              </a:rPr>
              <a:t>low</a:t>
            </a:r>
            <a:r>
              <a:rPr lang="en-US" dirty="0">
                <a:latin typeface="Tahoma"/>
                <a:ea typeface="Tahoma"/>
                <a:cs typeface="Tahoma"/>
                <a:sym typeface="Tahoma"/>
              </a:rPr>
              <a:t>, which makes it seem like a numbers game - </a:t>
            </a:r>
            <a:r>
              <a:rPr lang="en-US" u="sng" dirty="0">
                <a:latin typeface="Tahoma"/>
                <a:ea typeface="Tahoma"/>
                <a:cs typeface="Tahoma"/>
                <a:sym typeface="Tahoma"/>
              </a:rPr>
              <a:t>competitive</a:t>
            </a:r>
            <a:r>
              <a:rPr lang="en-US" dirty="0">
                <a:latin typeface="Tahoma"/>
                <a:ea typeface="Tahoma"/>
                <a:cs typeface="Tahoma"/>
                <a:sym typeface="Tahoma"/>
              </a:rPr>
              <a:t> or </a:t>
            </a:r>
            <a:r>
              <a:rPr lang="en-US" u="sng" dirty="0">
                <a:latin typeface="Tahoma"/>
                <a:ea typeface="Tahoma"/>
                <a:cs typeface="Tahoma"/>
                <a:sym typeface="Tahoma"/>
              </a:rPr>
              <a:t>comparative</a:t>
            </a:r>
            <a:r>
              <a:rPr lang="en-US" dirty="0">
                <a:latin typeface="Tahoma"/>
                <a:ea typeface="Tahoma"/>
                <a:cs typeface="Tahoma"/>
                <a:sym typeface="Tahoma"/>
              </a:rPr>
              <a:t>.  It works better when we say that those who possess self-esteem have a </a:t>
            </a:r>
            <a:r>
              <a:rPr lang="en-US" u="sng" dirty="0">
                <a:latin typeface="Tahoma"/>
                <a:ea typeface="Tahoma"/>
                <a:cs typeface="Tahoma"/>
                <a:sym typeface="Tahoma"/>
              </a:rPr>
              <a:t>realistic</a:t>
            </a:r>
            <a:r>
              <a:rPr lang="en-US" dirty="0">
                <a:latin typeface="Tahoma"/>
                <a:ea typeface="Tahoma"/>
                <a:cs typeface="Tahoma"/>
                <a:sym typeface="Tahoma"/>
              </a:rPr>
              <a:t> and </a:t>
            </a:r>
            <a:r>
              <a:rPr lang="en-US" u="sng" dirty="0">
                <a:latin typeface="Tahoma"/>
                <a:ea typeface="Tahoma"/>
                <a:cs typeface="Tahoma"/>
                <a:sym typeface="Tahoma"/>
              </a:rPr>
              <a:t>appreciative</a:t>
            </a:r>
            <a:r>
              <a:rPr lang="en-US" dirty="0">
                <a:latin typeface="Tahoma"/>
                <a:ea typeface="Tahoma"/>
                <a:cs typeface="Tahoma"/>
                <a:sym typeface="Tahoma"/>
              </a:rPr>
              <a:t> opinion of themselves. Or better yet, </a:t>
            </a:r>
            <a:r>
              <a:rPr lang="en-US" u="sng" dirty="0">
                <a:latin typeface="Tahoma"/>
                <a:ea typeface="Tahoma"/>
                <a:cs typeface="Tahoma"/>
                <a:sym typeface="Tahoma"/>
              </a:rPr>
              <a:t>healthy</a:t>
            </a:r>
            <a:r>
              <a:rPr lang="en-US" dirty="0">
                <a:latin typeface="Tahoma"/>
                <a:ea typeface="Tahoma"/>
                <a:cs typeface="Tahoma"/>
                <a:sym typeface="Tahoma"/>
              </a:rPr>
              <a:t> vs. </a:t>
            </a:r>
            <a:r>
              <a:rPr lang="en-US" u="sng" dirty="0">
                <a:latin typeface="Tahoma"/>
                <a:ea typeface="Tahoma"/>
                <a:cs typeface="Tahoma"/>
                <a:sym typeface="Tahoma"/>
              </a:rPr>
              <a:t>unhealthy</a:t>
            </a:r>
          </a:p>
          <a:p>
            <a:pPr lvl="1"/>
            <a:r>
              <a:rPr lang="en-US" sz="1900" dirty="0">
                <a:latin typeface="Tahoma"/>
                <a:ea typeface="Tahoma"/>
                <a:cs typeface="Tahoma"/>
                <a:sym typeface="Tahoma"/>
              </a:rPr>
              <a:t>The figure below clarifies the meaning of self-esteem. It’s a balance between self-defeating shame and self-defeating pride.</a:t>
            </a:r>
            <a:endParaRPr lang="en-US" sz="1900" dirty="0">
              <a:sym typeface="Tahoma"/>
            </a:endParaRPr>
          </a:p>
          <a:p>
            <a:pPr lvl="1"/>
            <a:endParaRPr lang="en-US" sz="1900" b="1" u="sng" dirty="0">
              <a:latin typeface="Tahoma"/>
              <a:ea typeface="Tahoma"/>
              <a:cs typeface="Tahoma"/>
              <a:sym typeface="Tahoma"/>
            </a:endParaRPr>
          </a:p>
          <a:p>
            <a:pPr lvl="1"/>
            <a:endParaRPr lang="en-US" sz="1900" b="1" u="sng" dirty="0">
              <a:latin typeface="Tahoma"/>
              <a:ea typeface="Tahoma"/>
              <a:cs typeface="Tahoma"/>
              <a:sym typeface="Tahoma"/>
            </a:endParaRPr>
          </a:p>
          <a:p>
            <a:pPr lvl="1"/>
            <a:endParaRPr lang="en-US" sz="1900" b="1" u="sng" dirty="0">
              <a:latin typeface="Tahoma"/>
              <a:ea typeface="Tahoma"/>
              <a:cs typeface="Tahoma"/>
              <a:sym typeface="Tahoma"/>
            </a:endParaRPr>
          </a:p>
          <a:p>
            <a:pPr lvl="1"/>
            <a:r>
              <a:rPr lang="en-US" sz="1800" b="1" u="sng" dirty="0">
                <a:latin typeface="Tahoma"/>
                <a:ea typeface="Tahoma"/>
                <a:cs typeface="Tahoma"/>
                <a:sym typeface="Tahoma"/>
              </a:rPr>
              <a:t>Shame</a:t>
            </a:r>
            <a:r>
              <a:rPr lang="en-US" sz="1800" dirty="0">
                <a:latin typeface="Tahoma"/>
                <a:ea typeface="Tahoma"/>
                <a:cs typeface="Tahoma"/>
                <a:sym typeface="Tahoma"/>
              </a:rPr>
              <a:t>: below others, unworthy, beneath them</a:t>
            </a:r>
          </a:p>
          <a:p>
            <a:pPr lvl="1"/>
            <a:r>
              <a:rPr lang="en-US" sz="1800" b="1" u="sng" dirty="0">
                <a:latin typeface="Tahoma"/>
                <a:ea typeface="Tahoma"/>
                <a:cs typeface="Tahoma"/>
                <a:sym typeface="Tahoma"/>
              </a:rPr>
              <a:t>Pride</a:t>
            </a:r>
            <a:r>
              <a:rPr lang="en-US" sz="1800" dirty="0">
                <a:latin typeface="Tahoma"/>
                <a:ea typeface="Tahoma"/>
                <a:cs typeface="Tahoma"/>
                <a:sym typeface="Tahoma"/>
              </a:rPr>
              <a:t>: Arrogant/Narcissistic</a:t>
            </a:r>
          </a:p>
        </p:txBody>
      </p:sp>
      <p:pic>
        <p:nvPicPr>
          <p:cNvPr id="2" name="Picture 1">
            <a:extLst>
              <a:ext uri="{FF2B5EF4-FFF2-40B4-BE49-F238E27FC236}">
                <a16:creationId xmlns:a16="http://schemas.microsoft.com/office/drawing/2014/main" id="{40321EDD-450D-3A75-9608-D7D8B6BDE7FB}"/>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itle 1">
            <a:extLst>
              <a:ext uri="{FF2B5EF4-FFF2-40B4-BE49-F238E27FC236}">
                <a16:creationId xmlns:a16="http://schemas.microsoft.com/office/drawing/2014/main" id="{EF77E464-B207-4B9E-6B43-DB438F3E05A0}"/>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latin typeface="Tahoma"/>
                <a:ea typeface="Tahoma"/>
                <a:cs typeface="Tahoma"/>
                <a:sym typeface="Tahoma"/>
              </a:rPr>
              <a:t>What’s That??</a:t>
            </a:r>
            <a:endParaRPr lang="en-US" sz="3800" dirty="0">
              <a:solidFill>
                <a:schemeClr val="tx1"/>
              </a:solidFill>
            </a:endParaRPr>
          </a:p>
        </p:txBody>
      </p:sp>
      <p:grpSp>
        <p:nvGrpSpPr>
          <p:cNvPr id="5" name="Group 4">
            <a:extLst>
              <a:ext uri="{FF2B5EF4-FFF2-40B4-BE49-F238E27FC236}">
                <a16:creationId xmlns:a16="http://schemas.microsoft.com/office/drawing/2014/main" id="{D438634E-8870-3B2D-6138-E6700C717B10}"/>
              </a:ext>
            </a:extLst>
          </p:cNvPr>
          <p:cNvGrpSpPr/>
          <p:nvPr/>
        </p:nvGrpSpPr>
        <p:grpSpPr>
          <a:xfrm>
            <a:off x="737120" y="4631647"/>
            <a:ext cx="9825131" cy="1020981"/>
            <a:chOff x="839213" y="4099717"/>
            <a:chExt cx="10318653" cy="1463180"/>
          </a:xfrm>
        </p:grpSpPr>
        <p:grpSp>
          <p:nvGrpSpPr>
            <p:cNvPr id="6" name="Group 5">
              <a:extLst>
                <a:ext uri="{FF2B5EF4-FFF2-40B4-BE49-F238E27FC236}">
                  <a16:creationId xmlns:a16="http://schemas.microsoft.com/office/drawing/2014/main" id="{17E506D8-6700-137C-AC32-9B04B3E52AF4}"/>
                </a:ext>
              </a:extLst>
            </p:cNvPr>
            <p:cNvGrpSpPr/>
            <p:nvPr/>
          </p:nvGrpSpPr>
          <p:grpSpPr>
            <a:xfrm>
              <a:off x="1420071" y="4099717"/>
              <a:ext cx="9172398" cy="874703"/>
              <a:chOff x="1420071" y="4374037"/>
              <a:chExt cx="9172398" cy="874703"/>
            </a:xfrm>
          </p:grpSpPr>
          <p:cxnSp>
            <p:nvCxnSpPr>
              <p:cNvPr id="8" name="Straight Connector 7">
                <a:extLst>
                  <a:ext uri="{FF2B5EF4-FFF2-40B4-BE49-F238E27FC236}">
                    <a16:creationId xmlns:a16="http://schemas.microsoft.com/office/drawing/2014/main" id="{4F62CC75-A4C8-4EF7-66DC-2997C9263A2E}"/>
                  </a:ext>
                </a:extLst>
              </p:cNvPr>
              <p:cNvCxnSpPr/>
              <p:nvPr/>
            </p:nvCxnSpPr>
            <p:spPr>
              <a:xfrm>
                <a:off x="1420071" y="4409754"/>
                <a:ext cx="0" cy="838986"/>
              </a:xfrm>
              <a:prstGeom prst="line">
                <a:avLst/>
              </a:prstGeom>
              <a:ln w="57150">
                <a:solidFill>
                  <a:schemeClr val="tx1"/>
                </a:solidFill>
              </a:ln>
            </p:spPr>
            <p:style>
              <a:lnRef idx="1">
                <a:schemeClr val="accent4">
                  <a:lumMod val="67000"/>
                </a:schemeClr>
              </a:lnRef>
              <a:fillRef idx="0">
                <a:schemeClr val="accent4">
                  <a:lumMod val="67000"/>
                </a:schemeClr>
              </a:fillRef>
              <a:effectRef idx="0">
                <a:schemeClr val="accent4">
                  <a:lumMod val="67000"/>
                </a:schemeClr>
              </a:effectRef>
              <a:fontRef idx="minor">
                <a:schemeClr val="tx1"/>
              </a:fontRef>
            </p:style>
          </p:cxnSp>
          <p:cxnSp>
            <p:nvCxnSpPr>
              <p:cNvPr id="9" name="Straight Connector 8">
                <a:extLst>
                  <a:ext uri="{FF2B5EF4-FFF2-40B4-BE49-F238E27FC236}">
                    <a16:creationId xmlns:a16="http://schemas.microsoft.com/office/drawing/2014/main" id="{CBBF07D3-5BB9-80EA-BFC1-9CA22A45486F}"/>
                  </a:ext>
                </a:extLst>
              </p:cNvPr>
              <p:cNvCxnSpPr/>
              <p:nvPr/>
            </p:nvCxnSpPr>
            <p:spPr>
              <a:xfrm>
                <a:off x="5971960" y="4380322"/>
                <a:ext cx="0" cy="838986"/>
              </a:xfrm>
              <a:prstGeom prst="line">
                <a:avLst/>
              </a:prstGeom>
              <a:ln w="57150">
                <a:solidFill>
                  <a:schemeClr val="tx1"/>
                </a:solidFill>
              </a:ln>
            </p:spPr>
            <p:style>
              <a:lnRef idx="1">
                <a:schemeClr val="accent4">
                  <a:lumMod val="67000"/>
                </a:schemeClr>
              </a:lnRef>
              <a:fillRef idx="0">
                <a:schemeClr val="accent4">
                  <a:lumMod val="67000"/>
                </a:schemeClr>
              </a:fillRef>
              <a:effectRef idx="0">
                <a:schemeClr val="accent4">
                  <a:lumMod val="67000"/>
                </a:schemeClr>
              </a:effectRef>
              <a:fontRef idx="minor">
                <a:schemeClr val="tx1"/>
              </a:fontRef>
            </p:style>
          </p:cxnSp>
          <p:cxnSp>
            <p:nvCxnSpPr>
              <p:cNvPr id="10" name="Straight Connector 9">
                <a:extLst>
                  <a:ext uri="{FF2B5EF4-FFF2-40B4-BE49-F238E27FC236}">
                    <a16:creationId xmlns:a16="http://schemas.microsoft.com/office/drawing/2014/main" id="{2883973A-5966-EBCF-9925-8A574177139B}"/>
                  </a:ext>
                </a:extLst>
              </p:cNvPr>
              <p:cNvCxnSpPr/>
              <p:nvPr/>
            </p:nvCxnSpPr>
            <p:spPr>
              <a:xfrm>
                <a:off x="10573812" y="4374037"/>
                <a:ext cx="0" cy="838986"/>
              </a:xfrm>
              <a:prstGeom prst="line">
                <a:avLst/>
              </a:prstGeom>
              <a:ln w="76200">
                <a:solidFill>
                  <a:schemeClr val="tx1"/>
                </a:solidFill>
              </a:ln>
            </p:spPr>
            <p:style>
              <a:lnRef idx="1">
                <a:schemeClr val="accent4">
                  <a:lumMod val="67000"/>
                </a:schemeClr>
              </a:lnRef>
              <a:fillRef idx="0">
                <a:schemeClr val="accent4">
                  <a:lumMod val="67000"/>
                </a:schemeClr>
              </a:fillRef>
              <a:effectRef idx="0">
                <a:schemeClr val="accent4">
                  <a:lumMod val="67000"/>
                </a:schemeClr>
              </a:effectRef>
              <a:fontRef idx="minor">
                <a:schemeClr val="tx1"/>
              </a:fontRef>
            </p:style>
          </p:cxnSp>
          <p:cxnSp>
            <p:nvCxnSpPr>
              <p:cNvPr id="11" name="Straight Connector 10">
                <a:extLst>
                  <a:ext uri="{FF2B5EF4-FFF2-40B4-BE49-F238E27FC236}">
                    <a16:creationId xmlns:a16="http://schemas.microsoft.com/office/drawing/2014/main" id="{4C8C18D4-FA48-8CE7-F97E-AD02F4B88EF5}"/>
                  </a:ext>
                </a:extLst>
              </p:cNvPr>
              <p:cNvCxnSpPr>
                <a:cxnSpLocks/>
              </p:cNvCxnSpPr>
              <p:nvPr/>
            </p:nvCxnSpPr>
            <p:spPr>
              <a:xfrm>
                <a:off x="1438728" y="4775200"/>
                <a:ext cx="9153741" cy="0"/>
              </a:xfrm>
              <a:prstGeom prst="line">
                <a:avLst/>
              </a:prstGeom>
              <a:ln w="57150">
                <a:solidFill>
                  <a:schemeClr val="tx1"/>
                </a:solidFill>
              </a:ln>
            </p:spPr>
            <p:style>
              <a:lnRef idx="1">
                <a:schemeClr val="accent4">
                  <a:lumMod val="67000"/>
                </a:schemeClr>
              </a:lnRef>
              <a:fillRef idx="0">
                <a:schemeClr val="accent4">
                  <a:lumMod val="67000"/>
                </a:schemeClr>
              </a:fillRef>
              <a:effectRef idx="0">
                <a:schemeClr val="accent4">
                  <a:lumMod val="67000"/>
                </a:schemeClr>
              </a:effectRef>
              <a:fontRef idx="minor">
                <a:schemeClr val="tx1"/>
              </a:fontRef>
            </p:style>
          </p:cxnSp>
        </p:grpSp>
        <p:sp>
          <p:nvSpPr>
            <p:cNvPr id="7" name="TextBox 6">
              <a:extLst>
                <a:ext uri="{FF2B5EF4-FFF2-40B4-BE49-F238E27FC236}">
                  <a16:creationId xmlns:a16="http://schemas.microsoft.com/office/drawing/2014/main" id="{8D2F7DEF-2A29-6A23-05A9-F4E81684BAE6}"/>
                </a:ext>
              </a:extLst>
            </p:cNvPr>
            <p:cNvSpPr txBox="1"/>
            <p:nvPr/>
          </p:nvSpPr>
          <p:spPr>
            <a:xfrm>
              <a:off x="839213" y="5033603"/>
              <a:ext cx="10318653" cy="52929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6350">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latin typeface="Dubai Medium" panose="020B0603030403030204" pitchFamily="34" charset="-78"/>
                  <a:cs typeface="Dubai Medium" panose="020B0603030403030204" pitchFamily="34" charset="-78"/>
                </a:rPr>
                <a:t>Self-Defeating Shame                                          Self-Esteem                                        Self-Defeating Pride</a:t>
              </a:r>
            </a:p>
          </p:txBody>
        </p:sp>
      </p:grpSp>
    </p:spTree>
    <p:extLst>
      <p:ext uri="{BB962C8B-B14F-4D97-AF65-F5344CB8AC3E}">
        <p14:creationId xmlns:p14="http://schemas.microsoft.com/office/powerpoint/2010/main" val="1577625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420" y="1219188"/>
            <a:ext cx="11241741" cy="5234464"/>
          </a:xfrm>
        </p:spPr>
        <p:txBody>
          <a:bodyPr vert="horz" lIns="91440" tIns="45720" rIns="91440" bIns="45720" rtlCol="0" anchor="t">
            <a:noAutofit/>
          </a:bodyPr>
          <a:lstStyle/>
          <a:p>
            <a:pPr marL="0" indent="0">
              <a:buNone/>
            </a:pPr>
            <a:r>
              <a:rPr lang="en-US" sz="2400" dirty="0">
                <a:latin typeface="Tahoma"/>
                <a:ea typeface="Tahoma"/>
                <a:cs typeface="Tahoma"/>
                <a:sym typeface="Tahoma"/>
              </a:rPr>
              <a:t>    What Leads to Self-Esteem?</a:t>
            </a:r>
            <a:endParaRPr lang="en-US" sz="2400" dirty="0"/>
          </a:p>
          <a:p>
            <a:r>
              <a:rPr lang="en-US" sz="2400" dirty="0">
                <a:latin typeface="Tahoma"/>
                <a:ea typeface="Tahoma"/>
                <a:cs typeface="Tahoma"/>
                <a:sym typeface="Tahoma"/>
              </a:rPr>
              <a:t>Research is pretty clear:</a:t>
            </a:r>
            <a:endParaRPr lang="en-US" sz="2400" dirty="0">
              <a:sym typeface="Tahoma"/>
            </a:endParaRPr>
          </a:p>
          <a:p>
            <a:pPr lvl="1"/>
            <a:r>
              <a:rPr lang="en-US" sz="2200" b="1" dirty="0">
                <a:latin typeface="Tahoma"/>
                <a:ea typeface="Tahoma"/>
                <a:cs typeface="Tahoma"/>
                <a:sym typeface="Tahoma"/>
              </a:rPr>
              <a:t>“Choose your parents well”</a:t>
            </a:r>
            <a:endParaRPr lang="en-US" dirty="0">
              <a:sym typeface="Tahoma"/>
            </a:endParaRPr>
          </a:p>
          <a:p>
            <a:pPr lvl="1"/>
            <a:r>
              <a:rPr lang="en-US" sz="2400" u="sng" dirty="0">
                <a:latin typeface="Tahoma"/>
                <a:ea typeface="Tahoma"/>
                <a:cs typeface="Tahoma"/>
                <a:sym typeface="Tahoma"/>
              </a:rPr>
              <a:t>Quick Story (hit’s me in the feel’s </a:t>
            </a:r>
            <a:r>
              <a:rPr lang="en-US" sz="2400" u="sng" dirty="0" err="1">
                <a:latin typeface="Tahoma"/>
                <a:ea typeface="Tahoma"/>
                <a:cs typeface="Tahoma"/>
                <a:sym typeface="Tahoma"/>
              </a:rPr>
              <a:t>everytime</a:t>
            </a:r>
            <a:r>
              <a:rPr lang="en-US" sz="2400" u="sng" dirty="0">
                <a:latin typeface="Tahoma"/>
                <a:ea typeface="Tahoma"/>
                <a:cs typeface="Tahoma"/>
                <a:sym typeface="Tahoma"/>
              </a:rPr>
              <a:t>!)</a:t>
            </a:r>
            <a:r>
              <a:rPr lang="en-US" sz="2400" dirty="0">
                <a:latin typeface="Tahoma"/>
                <a:ea typeface="Tahoma"/>
                <a:cs typeface="Tahoma"/>
                <a:sym typeface="Tahoma"/>
              </a:rPr>
              <a:t>: </a:t>
            </a:r>
            <a:br>
              <a:rPr lang="en-US" sz="2400" dirty="0">
                <a:latin typeface="Tahoma"/>
                <a:ea typeface="Tahoma"/>
                <a:cs typeface="Tahoma"/>
                <a:sym typeface="Tahoma"/>
              </a:rPr>
            </a:br>
            <a:r>
              <a:rPr lang="en-US" sz="2400" dirty="0">
                <a:latin typeface="Tahoma"/>
                <a:ea typeface="Tahoma"/>
                <a:cs typeface="Tahoma"/>
                <a:sym typeface="Tahoma"/>
              </a:rPr>
              <a:t>A man asked his neighbor, "Why did you spend all day with your son fixing that bike, when the bike shop could have fixed it in an hour?" The neighbor replied, "Because I am building a son, not fixing a bike.“</a:t>
            </a:r>
            <a:endParaRPr lang="en-US" dirty="0">
              <a:sym typeface="Tahoma"/>
            </a:endParaRPr>
          </a:p>
          <a:p>
            <a:pPr lvl="1"/>
            <a:r>
              <a:rPr lang="en-US" sz="2400" dirty="0">
                <a:latin typeface="Tahoma"/>
                <a:ea typeface="Tahoma"/>
                <a:cs typeface="Tahoma"/>
                <a:sym typeface="Tahoma"/>
              </a:rPr>
              <a:t>Parents/Mentors help in building, especially as they show/build the kiddo up</a:t>
            </a:r>
            <a:endParaRPr lang="en-US" dirty="0">
              <a:sym typeface="Tahoma"/>
            </a:endParaRPr>
          </a:p>
          <a:p>
            <a:pPr lvl="2"/>
            <a:r>
              <a:rPr lang="en-US" sz="2200" i="1" dirty="0">
                <a:latin typeface="Tahoma"/>
                <a:ea typeface="Tahoma"/>
                <a:cs typeface="Tahoma"/>
                <a:sym typeface="Tahoma"/>
              </a:rPr>
              <a:t>"I trust you, but I also recognize that you are not perfect. Still, I love you, and therefore will take time to guide you, set limits, discipline you, and expect the best of you because I believe in you and value you.“</a:t>
            </a:r>
            <a:endParaRPr lang="en-US" dirty="0">
              <a:sym typeface="Tahoma"/>
            </a:endParaRPr>
          </a:p>
          <a:p>
            <a:pPr lvl="1"/>
            <a:r>
              <a:rPr lang="en-US" sz="2400" dirty="0">
                <a:latin typeface="Tahoma"/>
                <a:ea typeface="Tahoma"/>
                <a:cs typeface="Tahoma"/>
                <a:sym typeface="Tahoma"/>
              </a:rPr>
              <a:t>But, what if there are no parents involved, how does one have self esteem?</a:t>
            </a:r>
          </a:p>
        </p:txBody>
      </p:sp>
      <p:pic>
        <p:nvPicPr>
          <p:cNvPr id="2" name="Picture 1">
            <a:extLst>
              <a:ext uri="{FF2B5EF4-FFF2-40B4-BE49-F238E27FC236}">
                <a16:creationId xmlns:a16="http://schemas.microsoft.com/office/drawing/2014/main" id="{362F52C5-3448-5EB6-3ED4-4DFDD7008F0E}"/>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itle 1">
            <a:extLst>
              <a:ext uri="{FF2B5EF4-FFF2-40B4-BE49-F238E27FC236}">
                <a16:creationId xmlns:a16="http://schemas.microsoft.com/office/drawing/2014/main" id="{F8D5A8E4-2A80-4ABB-4DAC-784B3D2F00EE}"/>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How Do I Get There?</a:t>
            </a:r>
            <a:endParaRPr lang="en-US" sz="3800" dirty="0">
              <a:solidFill>
                <a:schemeClr val="tx1"/>
              </a:solidFill>
            </a:endParaRPr>
          </a:p>
        </p:txBody>
      </p:sp>
      <p:sp>
        <p:nvSpPr>
          <p:cNvPr id="5" name="Action Button: Help 4">
            <a:hlinkClick r:id="" action="ppaction://noaction" highlightClick="1"/>
            <a:extLst>
              <a:ext uri="{FF2B5EF4-FFF2-40B4-BE49-F238E27FC236}">
                <a16:creationId xmlns:a16="http://schemas.microsoft.com/office/drawing/2014/main" id="{0DB7649C-016F-85ED-7C93-01406E06A17F}"/>
              </a:ext>
            </a:extLst>
          </p:cNvPr>
          <p:cNvSpPr/>
          <p:nvPr/>
        </p:nvSpPr>
        <p:spPr>
          <a:xfrm>
            <a:off x="272420" y="1219188"/>
            <a:ext cx="341937" cy="382556"/>
          </a:xfrm>
          <a:prstGeom prst="actionButtonHel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27461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0FC34-464F-22D9-A16F-32091E26E45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0DE19DA-9B64-F912-6BB1-E36C564B3E07}"/>
              </a:ext>
            </a:extLst>
          </p:cNvPr>
          <p:cNvSpPr txBox="1">
            <a:spLocks/>
          </p:cNvSpPr>
          <p:nvPr/>
        </p:nvSpPr>
        <p:spPr>
          <a:xfrm>
            <a:off x="583934" y="1123836"/>
            <a:ext cx="11241741" cy="5734163"/>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200" b="1" u="sng" dirty="0">
                <a:latin typeface="Tahoma"/>
                <a:ea typeface="Tahoma"/>
                <a:cs typeface="Tahoma"/>
                <a:sym typeface="Tahoma"/>
              </a:rPr>
              <a:t>Identity</a:t>
            </a:r>
            <a:endParaRPr lang="en-US" sz="2200" u="sng" dirty="0">
              <a:latin typeface="Tahoma"/>
              <a:ea typeface="Tahoma"/>
              <a:cs typeface="Tahoma"/>
              <a:sym typeface="Tahoma"/>
            </a:endParaRPr>
          </a:p>
          <a:p>
            <a:r>
              <a:rPr lang="en-US" dirty="0">
                <a:latin typeface="Tahoma"/>
                <a:ea typeface="Tahoma"/>
                <a:cs typeface="Tahoma"/>
                <a:sym typeface="Tahoma"/>
              </a:rPr>
              <a:t>Identity provides a sense of oneself and one’s individuality</a:t>
            </a:r>
          </a:p>
          <a:p>
            <a:r>
              <a:rPr lang="en-US" dirty="0">
                <a:latin typeface="Tahoma"/>
                <a:ea typeface="Tahoma"/>
                <a:cs typeface="Tahoma"/>
                <a:sym typeface="Tahoma"/>
              </a:rPr>
              <a:t>It answers these questions: “</a:t>
            </a:r>
            <a:r>
              <a:rPr lang="en-US" b="1" dirty="0">
                <a:latin typeface="Tahoma"/>
                <a:ea typeface="Tahoma"/>
                <a:cs typeface="Tahoma"/>
                <a:sym typeface="Tahoma"/>
              </a:rPr>
              <a:t>Who am I</a:t>
            </a:r>
            <a:r>
              <a:rPr lang="en-US" dirty="0">
                <a:latin typeface="Tahoma"/>
                <a:ea typeface="Tahoma"/>
                <a:cs typeface="Tahoma"/>
                <a:sym typeface="Tahoma"/>
              </a:rPr>
              <a:t>?” and “</a:t>
            </a:r>
            <a:r>
              <a:rPr lang="en-US" b="1" dirty="0">
                <a:latin typeface="Tahoma"/>
                <a:ea typeface="Tahoma"/>
                <a:cs typeface="Tahoma"/>
                <a:sym typeface="Tahoma"/>
              </a:rPr>
              <a:t>What defines me and my essential character</a:t>
            </a:r>
            <a:r>
              <a:rPr lang="en-US" dirty="0">
                <a:latin typeface="Tahoma"/>
                <a:ea typeface="Tahoma"/>
                <a:cs typeface="Tahoma"/>
                <a:sym typeface="Tahoma"/>
              </a:rPr>
              <a:t>?”</a:t>
            </a:r>
          </a:p>
          <a:p>
            <a:pPr marL="0" indent="0">
              <a:buNone/>
            </a:pPr>
            <a:r>
              <a:rPr lang="en-US" sz="2200" b="1" u="sng" dirty="0">
                <a:latin typeface="Tahoma"/>
                <a:ea typeface="Tahoma"/>
                <a:cs typeface="Tahoma"/>
                <a:sym typeface="Tahoma"/>
              </a:rPr>
              <a:t>Appreciate</a:t>
            </a:r>
            <a:endParaRPr lang="en-US" sz="2200" u="sng" dirty="0">
              <a:sym typeface="Tahoma"/>
            </a:endParaRPr>
          </a:p>
          <a:p>
            <a:r>
              <a:rPr lang="en-US" dirty="0">
                <a:latin typeface="Tahoma"/>
                <a:ea typeface="Tahoma"/>
                <a:cs typeface="Tahoma"/>
                <a:sym typeface="Tahoma"/>
              </a:rPr>
              <a:t>To think well of, value, to enjoy</a:t>
            </a:r>
          </a:p>
          <a:p>
            <a:r>
              <a:rPr lang="en-US" dirty="0">
                <a:latin typeface="Tahoma"/>
                <a:ea typeface="Tahoma"/>
                <a:cs typeface="Tahoma"/>
                <a:sym typeface="Tahoma"/>
              </a:rPr>
              <a:t>To recognize gratefully </a:t>
            </a:r>
          </a:p>
          <a:p>
            <a:r>
              <a:rPr lang="en-US" dirty="0">
                <a:latin typeface="Tahoma"/>
                <a:ea typeface="Tahoma"/>
                <a:cs typeface="Tahoma"/>
                <a:sym typeface="Tahoma"/>
              </a:rPr>
              <a:t>To </a:t>
            </a:r>
            <a:r>
              <a:rPr lang="en-US" i="1" dirty="0">
                <a:latin typeface="Tahoma"/>
                <a:ea typeface="Tahoma"/>
                <a:cs typeface="Tahoma"/>
                <a:sym typeface="Tahoma"/>
              </a:rPr>
              <a:t>rightly</a:t>
            </a:r>
            <a:r>
              <a:rPr lang="en-US" dirty="0">
                <a:latin typeface="Tahoma"/>
                <a:ea typeface="Tahoma"/>
                <a:cs typeface="Tahoma"/>
                <a:sym typeface="Tahoma"/>
              </a:rPr>
              <a:t> estimate the quality or worth of someone or something</a:t>
            </a:r>
          </a:p>
          <a:p>
            <a:pPr marL="0" indent="0">
              <a:buNone/>
            </a:pPr>
            <a:r>
              <a:rPr lang="en-US" sz="2200" b="1" u="sng" dirty="0">
                <a:latin typeface="Tahoma"/>
                <a:ea typeface="Tahoma"/>
                <a:cs typeface="Tahoma"/>
                <a:sym typeface="Tahoma"/>
              </a:rPr>
              <a:t>Accept</a:t>
            </a:r>
          </a:p>
          <a:p>
            <a:r>
              <a:rPr lang="en-US" dirty="0">
                <a:latin typeface="Tahoma"/>
                <a:ea typeface="Tahoma"/>
                <a:cs typeface="Tahoma"/>
                <a:sym typeface="Tahoma"/>
              </a:rPr>
              <a:t>To receive favorably and with pleasure, to approve, to believe in, and to respond favorably to someone or something</a:t>
            </a:r>
          </a:p>
          <a:p>
            <a:pPr lvl="1"/>
            <a:r>
              <a:rPr lang="en-US" sz="2000" i="1" u="sng" dirty="0">
                <a:latin typeface="Tahoma"/>
                <a:ea typeface="Tahoma"/>
                <a:cs typeface="Tahoma"/>
                <a:sym typeface="Tahoma"/>
              </a:rPr>
              <a:t>Self-acceptance</a:t>
            </a:r>
            <a:r>
              <a:rPr lang="en-US" sz="2000" dirty="0">
                <a:latin typeface="Tahoma"/>
                <a:ea typeface="Tahoma"/>
                <a:cs typeface="Tahoma"/>
                <a:sym typeface="Tahoma"/>
              </a:rPr>
              <a:t> is to believe in oneself favorably and with pleasure </a:t>
            </a:r>
          </a:p>
          <a:p>
            <a:r>
              <a:rPr lang="en-US" dirty="0">
                <a:latin typeface="Tahoma"/>
                <a:ea typeface="Tahoma"/>
                <a:cs typeface="Tahoma"/>
                <a:sym typeface="Tahoma"/>
              </a:rPr>
              <a:t>So we may accurately acknowledge </a:t>
            </a:r>
            <a:r>
              <a:rPr lang="en-US" u="sng" dirty="0">
                <a:latin typeface="Tahoma"/>
                <a:ea typeface="Tahoma"/>
                <a:cs typeface="Tahoma"/>
                <a:sym typeface="Tahoma"/>
              </a:rPr>
              <a:t>weaknesses</a:t>
            </a:r>
            <a:r>
              <a:rPr lang="en-US" dirty="0">
                <a:latin typeface="Tahoma"/>
                <a:ea typeface="Tahoma"/>
                <a:cs typeface="Tahoma"/>
                <a:sym typeface="Tahoma"/>
              </a:rPr>
              <a:t>, be </a:t>
            </a:r>
            <a:r>
              <a:rPr lang="en-US" u="sng" dirty="0">
                <a:latin typeface="Tahoma"/>
                <a:ea typeface="Tahoma"/>
                <a:cs typeface="Tahoma"/>
                <a:sym typeface="Tahoma"/>
              </a:rPr>
              <a:t>determined to improve</a:t>
            </a:r>
            <a:r>
              <a:rPr lang="en-US" dirty="0">
                <a:latin typeface="Tahoma"/>
                <a:ea typeface="Tahoma"/>
                <a:cs typeface="Tahoma"/>
                <a:sym typeface="Tahoma"/>
              </a:rPr>
              <a:t>, and </a:t>
            </a:r>
            <a:r>
              <a:rPr lang="en-US" u="sng" dirty="0">
                <a:latin typeface="Tahoma"/>
                <a:ea typeface="Tahoma"/>
                <a:cs typeface="Tahoma"/>
                <a:sym typeface="Tahoma"/>
              </a:rPr>
              <a:t>still accept oneself</a:t>
            </a:r>
            <a:endParaRPr lang="en-US" u="sng" dirty="0"/>
          </a:p>
          <a:p>
            <a:pPr lvl="1"/>
            <a:endParaRPr lang="en-US" dirty="0">
              <a:sym typeface="Tahoma"/>
            </a:endParaRPr>
          </a:p>
        </p:txBody>
      </p:sp>
      <p:pic>
        <p:nvPicPr>
          <p:cNvPr id="5" name="Picture 4">
            <a:extLst>
              <a:ext uri="{FF2B5EF4-FFF2-40B4-BE49-F238E27FC236}">
                <a16:creationId xmlns:a16="http://schemas.microsoft.com/office/drawing/2014/main" id="{85F57639-923D-AFDB-77DA-080D9674707C}"/>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F2D4AF91-DC9A-FF2E-D97B-75F51886BAB8}"/>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What’s Involved?</a:t>
            </a:r>
            <a:endParaRPr lang="en-US" sz="3800" dirty="0">
              <a:solidFill>
                <a:schemeClr val="tx1"/>
              </a:solidFill>
            </a:endParaRPr>
          </a:p>
        </p:txBody>
      </p:sp>
    </p:spTree>
    <p:extLst>
      <p:ext uri="{BB962C8B-B14F-4D97-AF65-F5344CB8AC3E}">
        <p14:creationId xmlns:p14="http://schemas.microsoft.com/office/powerpoint/2010/main" val="40668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9938F-1CD3-D93A-F183-A9E824FD91D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E21D30-3C0B-C142-FC0C-1A3D4D0DAD18}"/>
              </a:ext>
            </a:extLst>
          </p:cNvPr>
          <p:cNvSpPr txBox="1">
            <a:spLocks/>
          </p:cNvSpPr>
          <p:nvPr/>
        </p:nvSpPr>
        <p:spPr>
          <a:xfrm>
            <a:off x="583934" y="1123837"/>
            <a:ext cx="11241741" cy="5639264"/>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lvl="0" indent="0">
              <a:spcBef>
                <a:spcPts val="408"/>
              </a:spcBef>
              <a:buSzPct val="100000"/>
              <a:buNone/>
            </a:pPr>
            <a:r>
              <a:rPr lang="en-US" sz="2400" b="1" u="sng" dirty="0">
                <a:latin typeface="Tahoma"/>
                <a:ea typeface="Tahoma"/>
                <a:cs typeface="Tahoma"/>
                <a:sym typeface="Tahoma"/>
              </a:rPr>
              <a:t>Self-Confidence</a:t>
            </a:r>
            <a:endParaRPr lang="en-US" sz="2400" u="sng" dirty="0"/>
          </a:p>
          <a:p>
            <a:pPr lvl="0">
              <a:spcBef>
                <a:spcPts val="408"/>
              </a:spcBef>
              <a:buSzPct val="100000"/>
            </a:pPr>
            <a:r>
              <a:rPr lang="en-US" sz="2200" u="sng" dirty="0">
                <a:latin typeface="Tahoma"/>
                <a:ea typeface="Tahoma"/>
                <a:cs typeface="Tahoma"/>
                <a:sym typeface="Tahoma"/>
              </a:rPr>
              <a:t>The</a:t>
            </a:r>
            <a:r>
              <a:rPr lang="en-US" sz="2200" dirty="0">
                <a:latin typeface="Tahoma"/>
                <a:ea typeface="Tahoma"/>
                <a:cs typeface="Tahoma"/>
                <a:sym typeface="Tahoma"/>
              </a:rPr>
              <a:t> belief in one’s own abilities</a:t>
            </a:r>
          </a:p>
          <a:p>
            <a:pPr lvl="0">
              <a:spcBef>
                <a:spcPts val="408"/>
              </a:spcBef>
              <a:buSzPct val="100000"/>
            </a:pPr>
            <a:r>
              <a:rPr lang="en-US" sz="2200" dirty="0">
                <a:latin typeface="Tahoma"/>
                <a:ea typeface="Tahoma"/>
                <a:cs typeface="Tahoma"/>
                <a:sym typeface="Tahoma"/>
              </a:rPr>
              <a:t>Related to competency and self-efficacy</a:t>
            </a:r>
          </a:p>
          <a:p>
            <a:pPr lvl="0">
              <a:spcBef>
                <a:spcPts val="408"/>
              </a:spcBef>
              <a:buSzPct val="100000"/>
            </a:pPr>
            <a:r>
              <a:rPr lang="en-US" sz="2200" dirty="0">
                <a:latin typeface="Tahoma"/>
                <a:ea typeface="Tahoma"/>
                <a:cs typeface="Tahoma"/>
                <a:sym typeface="Tahoma"/>
              </a:rPr>
              <a:t>As one’s competence increases, one’s confidence does too</a:t>
            </a:r>
          </a:p>
          <a:p>
            <a:pPr lvl="0">
              <a:spcBef>
                <a:spcPts val="408"/>
              </a:spcBef>
              <a:buSzPct val="100000"/>
            </a:pPr>
            <a:r>
              <a:rPr lang="en-US" sz="2200" dirty="0">
                <a:latin typeface="Tahoma"/>
                <a:ea typeface="Tahoma"/>
                <a:cs typeface="Tahoma"/>
                <a:sym typeface="Tahoma"/>
              </a:rPr>
              <a:t>In a broader sense, self-confidence is a belief in oneself as a person</a:t>
            </a:r>
          </a:p>
          <a:p>
            <a:pPr marL="800100" lvl="1" indent="-342900">
              <a:spcBef>
                <a:spcPts val="408"/>
              </a:spcBef>
              <a:buSzPct val="100000"/>
            </a:pPr>
            <a:r>
              <a:rPr lang="en-US" sz="2000" dirty="0">
                <a:latin typeface="Tahoma"/>
                <a:ea typeface="Tahoma"/>
                <a:cs typeface="Tahoma"/>
                <a:sym typeface="Tahoma"/>
              </a:rPr>
              <a:t>The general sense of, “I can do it!”</a:t>
            </a:r>
          </a:p>
          <a:p>
            <a:pPr marL="457200" lvl="1" indent="0">
              <a:spcBef>
                <a:spcPts val="408"/>
              </a:spcBef>
              <a:buSzPct val="100000"/>
              <a:buNone/>
            </a:pPr>
            <a:endParaRPr lang="en-US" sz="2000" dirty="0">
              <a:latin typeface="Tahoma"/>
              <a:ea typeface="Tahoma"/>
              <a:cs typeface="Tahoma"/>
              <a:sym typeface="Tahoma"/>
            </a:endParaRPr>
          </a:p>
          <a:p>
            <a:pPr marL="57150" indent="0">
              <a:spcBef>
                <a:spcPts val="408"/>
              </a:spcBef>
              <a:buSzPct val="100000"/>
              <a:buNone/>
            </a:pPr>
            <a:r>
              <a:rPr lang="en-US" sz="2600" b="1" u="sng" dirty="0">
                <a:latin typeface="Tahoma"/>
                <a:ea typeface="Tahoma"/>
                <a:cs typeface="Tahoma"/>
                <a:sym typeface="Tahoma"/>
              </a:rPr>
              <a:t>Pride</a:t>
            </a:r>
            <a:endParaRPr lang="en-US" sz="2600" u="sng" dirty="0">
              <a:sym typeface="Tahoma"/>
            </a:endParaRPr>
          </a:p>
          <a:p>
            <a:pPr marL="400050">
              <a:spcBef>
                <a:spcPts val="408"/>
              </a:spcBef>
              <a:buSzPct val="100000"/>
            </a:pPr>
            <a:r>
              <a:rPr lang="en-US" sz="2200" b="1" dirty="0">
                <a:latin typeface="Tahoma"/>
                <a:ea typeface="Tahoma"/>
                <a:cs typeface="Tahoma"/>
                <a:sym typeface="Tahoma"/>
              </a:rPr>
              <a:t>2 sides</a:t>
            </a:r>
            <a:r>
              <a:rPr lang="en-US" sz="2200" dirty="0">
                <a:latin typeface="Tahoma"/>
                <a:ea typeface="Tahoma"/>
                <a:cs typeface="Tahoma"/>
                <a:sym typeface="Tahoma"/>
              </a:rPr>
              <a:t>: </a:t>
            </a:r>
            <a:r>
              <a:rPr lang="en-US" sz="2200" u="sng" dirty="0">
                <a:latin typeface="Tahoma"/>
                <a:ea typeface="Tahoma"/>
                <a:cs typeface="Tahoma"/>
                <a:sym typeface="Tahoma"/>
              </a:rPr>
              <a:t>self-defeating</a:t>
            </a:r>
            <a:r>
              <a:rPr lang="en-US" sz="2200" dirty="0">
                <a:latin typeface="Tahoma"/>
                <a:ea typeface="Tahoma"/>
                <a:cs typeface="Tahoma"/>
                <a:sym typeface="Tahoma"/>
              </a:rPr>
              <a:t> and </a:t>
            </a:r>
            <a:r>
              <a:rPr lang="en-US" sz="2200" u="sng" dirty="0">
                <a:latin typeface="Tahoma"/>
                <a:ea typeface="Tahoma"/>
                <a:cs typeface="Tahoma"/>
                <a:sym typeface="Tahoma"/>
              </a:rPr>
              <a:t>healthy</a:t>
            </a:r>
            <a:r>
              <a:rPr lang="en-US" sz="2400" dirty="0">
                <a:latin typeface="Tahoma"/>
                <a:ea typeface="Tahoma"/>
                <a:cs typeface="Tahoma"/>
                <a:sym typeface="Tahoma"/>
              </a:rPr>
              <a:t> </a:t>
            </a:r>
            <a:endParaRPr lang="en-US" sz="2400" dirty="0">
              <a:sym typeface="Tahoma"/>
            </a:endParaRPr>
          </a:p>
          <a:p>
            <a:pPr marL="800100" lvl="1">
              <a:spcBef>
                <a:spcPts val="408"/>
              </a:spcBef>
              <a:buSzPct val="100000"/>
            </a:pPr>
            <a:r>
              <a:rPr lang="en-US" sz="2000" dirty="0">
                <a:latin typeface="Tahoma"/>
                <a:ea typeface="Tahoma"/>
                <a:cs typeface="Tahoma"/>
                <a:sym typeface="Tahoma"/>
              </a:rPr>
              <a:t>“</a:t>
            </a:r>
            <a:r>
              <a:rPr lang="en-US" sz="2000" b="1" dirty="0">
                <a:latin typeface="Tahoma"/>
                <a:ea typeface="Tahoma"/>
                <a:cs typeface="Tahoma"/>
                <a:sym typeface="Tahoma"/>
              </a:rPr>
              <a:t>Self-defeating pride</a:t>
            </a:r>
            <a:r>
              <a:rPr lang="en-US" sz="2000" dirty="0">
                <a:latin typeface="Tahoma"/>
                <a:ea typeface="Tahoma"/>
                <a:cs typeface="Tahoma"/>
                <a:sym typeface="Tahoma"/>
              </a:rPr>
              <a:t>” is the attitude that one is superior, more valuable, or more important as a person than others. </a:t>
            </a:r>
          </a:p>
          <a:p>
            <a:pPr marL="1200150" lvl="2">
              <a:spcBef>
                <a:spcPts val="408"/>
              </a:spcBef>
              <a:buSzPct val="100000"/>
            </a:pPr>
            <a:r>
              <a:rPr lang="en-US" sz="2000" dirty="0">
                <a:latin typeface="Tahoma"/>
                <a:ea typeface="Tahoma"/>
                <a:cs typeface="Tahoma"/>
                <a:sym typeface="Tahoma"/>
              </a:rPr>
              <a:t>Perceive themselves as more capable, self-sufficient, or infallible than they actually are</a:t>
            </a:r>
            <a:endParaRPr lang="en-US" sz="2000" dirty="0">
              <a:sym typeface="Tahoma"/>
            </a:endParaRPr>
          </a:p>
          <a:p>
            <a:pPr marL="800100" lvl="1">
              <a:spcBef>
                <a:spcPts val="408"/>
              </a:spcBef>
              <a:buSzPct val="100000"/>
            </a:pPr>
            <a:r>
              <a:rPr lang="en-US" sz="2000" dirty="0">
                <a:latin typeface="Tahoma"/>
                <a:ea typeface="Tahoma"/>
                <a:cs typeface="Tahoma"/>
                <a:sym typeface="Tahoma"/>
              </a:rPr>
              <a:t>“</a:t>
            </a:r>
            <a:r>
              <a:rPr lang="en-US" sz="2000" b="1" dirty="0">
                <a:latin typeface="Tahoma"/>
                <a:ea typeface="Tahoma"/>
                <a:cs typeface="Tahoma"/>
                <a:sym typeface="Tahoma"/>
              </a:rPr>
              <a:t>Healthy pride</a:t>
            </a:r>
            <a:r>
              <a:rPr lang="en-US" sz="2000" dirty="0">
                <a:latin typeface="Tahoma"/>
                <a:ea typeface="Tahoma"/>
                <a:cs typeface="Tahoma"/>
                <a:sym typeface="Tahoma"/>
              </a:rPr>
              <a:t>” is a realistic sense of one’s own dignity or worth; self-respect; and gratitude and delight in one’s achievements, talents, services, or membership (that is, in family, race, and so forth)</a:t>
            </a:r>
            <a:endParaRPr lang="en-US" sz="2000" dirty="0"/>
          </a:p>
        </p:txBody>
      </p:sp>
      <p:pic>
        <p:nvPicPr>
          <p:cNvPr id="5" name="Picture 4">
            <a:extLst>
              <a:ext uri="{FF2B5EF4-FFF2-40B4-BE49-F238E27FC236}">
                <a16:creationId xmlns:a16="http://schemas.microsoft.com/office/drawing/2014/main" id="{1D014AC0-7214-8B4A-8799-051B545B45C5}"/>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989CA7CE-ACF0-3AFA-84B1-FE3D6CCF51CB}"/>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There’s Gotta Be More…</a:t>
            </a:r>
            <a:endParaRPr lang="en-US" sz="3800" dirty="0">
              <a:solidFill>
                <a:schemeClr val="tx1"/>
              </a:solidFill>
            </a:endParaRPr>
          </a:p>
        </p:txBody>
      </p:sp>
    </p:spTree>
    <p:extLst>
      <p:ext uri="{BB962C8B-B14F-4D97-AF65-F5344CB8AC3E}">
        <p14:creationId xmlns:p14="http://schemas.microsoft.com/office/powerpoint/2010/main" val="73539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down)">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ipe(down)">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wipe(down)">
                                      <p:cBhvr>
                                        <p:cTn id="5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6D53D-2233-2689-57BD-ABBFA98D502B}"/>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E1B0FED-87C9-CB60-7E2A-E8A539B985CB}"/>
              </a:ext>
            </a:extLst>
          </p:cNvPr>
          <p:cNvSpPr txBox="1">
            <a:spLocks/>
          </p:cNvSpPr>
          <p:nvPr/>
        </p:nvSpPr>
        <p:spPr>
          <a:xfrm>
            <a:off x="583934" y="1123837"/>
            <a:ext cx="11241741" cy="5639264"/>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lvl="0" indent="0">
              <a:spcBef>
                <a:spcPts val="408"/>
              </a:spcBef>
              <a:buSzPct val="100000"/>
              <a:buNone/>
            </a:pPr>
            <a:r>
              <a:rPr lang="en-US" sz="2400" b="1" u="sng" dirty="0">
                <a:latin typeface="Arial"/>
                <a:ea typeface="Arial"/>
                <a:cs typeface="Arial"/>
                <a:sym typeface="Arial"/>
              </a:rPr>
              <a:t>Humility</a:t>
            </a:r>
            <a:endParaRPr lang="en-US" sz="2400" u="sng" dirty="0"/>
          </a:p>
          <a:p>
            <a:pPr>
              <a:lnSpc>
                <a:spcPct val="150000"/>
              </a:lnSpc>
              <a:spcBef>
                <a:spcPts val="408"/>
              </a:spcBef>
              <a:buSzPct val="100000"/>
            </a:pPr>
            <a:r>
              <a:rPr lang="en-US" sz="2400" dirty="0">
                <a:latin typeface="Arial"/>
                <a:ea typeface="Arial"/>
                <a:cs typeface="Arial"/>
                <a:sym typeface="Arial"/>
              </a:rPr>
              <a:t>2 sides: </a:t>
            </a:r>
            <a:r>
              <a:rPr lang="en-US" sz="2400" u="sng" dirty="0">
                <a:latin typeface="Arial"/>
                <a:ea typeface="Arial"/>
                <a:cs typeface="Arial"/>
                <a:sym typeface="Arial"/>
              </a:rPr>
              <a:t>self-defeating</a:t>
            </a:r>
            <a:r>
              <a:rPr lang="en-US" sz="2400" dirty="0">
                <a:latin typeface="Arial"/>
                <a:ea typeface="Arial"/>
                <a:cs typeface="Arial"/>
                <a:sym typeface="Arial"/>
              </a:rPr>
              <a:t> and </a:t>
            </a:r>
            <a:r>
              <a:rPr lang="en-US" sz="2400" u="sng" dirty="0">
                <a:latin typeface="Arial"/>
                <a:ea typeface="Arial"/>
                <a:cs typeface="Arial"/>
                <a:sym typeface="Arial"/>
              </a:rPr>
              <a:t>healthy</a:t>
            </a:r>
            <a:endParaRPr lang="en-US" sz="2400" u="sng" dirty="0"/>
          </a:p>
          <a:p>
            <a:pPr lvl="1">
              <a:lnSpc>
                <a:spcPct val="150000"/>
              </a:lnSpc>
              <a:spcBef>
                <a:spcPts val="408"/>
              </a:spcBef>
              <a:buSzPct val="100000"/>
            </a:pPr>
            <a:r>
              <a:rPr lang="en-US" sz="2000" dirty="0">
                <a:latin typeface="Arial"/>
                <a:ea typeface="Arial"/>
                <a:cs typeface="Arial"/>
                <a:sym typeface="Arial"/>
              </a:rPr>
              <a:t>“</a:t>
            </a:r>
            <a:r>
              <a:rPr lang="en-US" sz="2000" b="1" dirty="0">
                <a:latin typeface="Arial"/>
                <a:ea typeface="Arial"/>
                <a:cs typeface="Arial"/>
                <a:sym typeface="Arial"/>
              </a:rPr>
              <a:t>Self-defeating humility</a:t>
            </a:r>
            <a:r>
              <a:rPr lang="en-US" sz="2000" dirty="0">
                <a:latin typeface="Arial"/>
                <a:ea typeface="Arial"/>
                <a:cs typeface="Arial"/>
                <a:sym typeface="Arial"/>
              </a:rPr>
              <a:t>” is spineless submissiveness, contemptibly, and an abject lack of self-respect</a:t>
            </a:r>
          </a:p>
          <a:p>
            <a:pPr lvl="1">
              <a:lnSpc>
                <a:spcPct val="150000"/>
              </a:lnSpc>
              <a:spcBef>
                <a:spcPts val="408"/>
              </a:spcBef>
              <a:buSzPct val="100000"/>
            </a:pPr>
            <a:r>
              <a:rPr lang="en-US" sz="2000" dirty="0">
                <a:latin typeface="Arial"/>
                <a:ea typeface="Arial"/>
                <a:cs typeface="Arial"/>
                <a:sym typeface="Arial"/>
              </a:rPr>
              <a:t>“</a:t>
            </a:r>
            <a:r>
              <a:rPr lang="en-US" sz="2000" b="1" dirty="0">
                <a:latin typeface="Arial"/>
                <a:ea typeface="Arial"/>
                <a:cs typeface="Arial"/>
                <a:sym typeface="Arial"/>
              </a:rPr>
              <a:t>Healthy humility</a:t>
            </a:r>
            <a:r>
              <a:rPr lang="en-US" sz="2000" dirty="0">
                <a:latin typeface="Arial"/>
                <a:ea typeface="Arial"/>
                <a:cs typeface="Arial"/>
                <a:sym typeface="Arial"/>
              </a:rPr>
              <a:t>”, on the other hand, involves the </a:t>
            </a:r>
            <a:r>
              <a:rPr lang="en-US" sz="2000" i="1" dirty="0">
                <a:latin typeface="Arial"/>
                <a:ea typeface="Arial"/>
                <a:cs typeface="Arial"/>
                <a:sym typeface="Arial"/>
              </a:rPr>
              <a:t>absence of self-defeating pride</a:t>
            </a:r>
            <a:r>
              <a:rPr lang="en-US" sz="2000" dirty="0">
                <a:latin typeface="Arial"/>
                <a:ea typeface="Arial"/>
                <a:cs typeface="Arial"/>
                <a:sym typeface="Arial"/>
              </a:rPr>
              <a:t>, and the recognition of one’s imperfections or weaknesses, a consciousness of one’s own shortcomings and ignorance, and teachableness. Healthy humility relates to meek behavior in the positive sense, meaning one is mild, patient, and not easily stirred to anger</a:t>
            </a:r>
          </a:p>
          <a:p>
            <a:pPr>
              <a:lnSpc>
                <a:spcPct val="150000"/>
              </a:lnSpc>
              <a:spcBef>
                <a:spcPts val="408"/>
              </a:spcBef>
              <a:buSzPct val="100000"/>
            </a:pPr>
            <a:r>
              <a:rPr lang="en-US" sz="2400" dirty="0">
                <a:latin typeface="Arial"/>
                <a:ea typeface="Arial"/>
                <a:cs typeface="Arial"/>
                <a:sym typeface="Arial"/>
              </a:rPr>
              <a:t>A person with self-esteem possess both </a:t>
            </a:r>
            <a:r>
              <a:rPr lang="en-US" sz="2400" b="1" dirty="0">
                <a:latin typeface="Arial"/>
                <a:ea typeface="Arial"/>
                <a:cs typeface="Arial"/>
                <a:sym typeface="Arial"/>
              </a:rPr>
              <a:t>healthy humility</a:t>
            </a:r>
            <a:r>
              <a:rPr lang="en-US" sz="2400" dirty="0">
                <a:latin typeface="Arial"/>
                <a:ea typeface="Arial"/>
                <a:cs typeface="Arial"/>
                <a:sym typeface="Arial"/>
              </a:rPr>
              <a:t> and </a:t>
            </a:r>
            <a:r>
              <a:rPr lang="en-US" sz="2400" b="1" dirty="0">
                <a:latin typeface="Arial"/>
                <a:ea typeface="Arial"/>
                <a:cs typeface="Arial"/>
                <a:sym typeface="Arial"/>
              </a:rPr>
              <a:t>healthy pride</a:t>
            </a:r>
            <a:r>
              <a:rPr lang="en-US" sz="2400" dirty="0">
                <a:latin typeface="Arial"/>
                <a:ea typeface="Arial"/>
                <a:cs typeface="Arial"/>
                <a:sym typeface="Arial"/>
              </a:rPr>
              <a:t>: </a:t>
            </a:r>
          </a:p>
          <a:p>
            <a:pPr lvl="1">
              <a:lnSpc>
                <a:spcPct val="150000"/>
              </a:lnSpc>
              <a:spcBef>
                <a:spcPts val="408"/>
              </a:spcBef>
              <a:buSzPct val="100000"/>
            </a:pPr>
            <a:r>
              <a:rPr lang="en-US" sz="2000" u="sng" dirty="0">
                <a:latin typeface="Arial"/>
                <a:ea typeface="Arial"/>
                <a:cs typeface="Arial"/>
                <a:sym typeface="Arial"/>
              </a:rPr>
              <a:t>Humility</a:t>
            </a:r>
            <a:r>
              <a:rPr lang="en-US" sz="2000" dirty="0">
                <a:latin typeface="Arial"/>
                <a:ea typeface="Arial"/>
                <a:cs typeface="Arial"/>
                <a:sym typeface="Arial"/>
              </a:rPr>
              <a:t> because they realize how much they have left to learn, and pride in recognizing the dignity and worth one shares with all other humans</a:t>
            </a:r>
            <a:endParaRPr lang="en-US" sz="2000" dirty="0"/>
          </a:p>
        </p:txBody>
      </p:sp>
      <p:pic>
        <p:nvPicPr>
          <p:cNvPr id="5" name="Picture 4">
            <a:extLst>
              <a:ext uri="{FF2B5EF4-FFF2-40B4-BE49-F238E27FC236}">
                <a16:creationId xmlns:a16="http://schemas.microsoft.com/office/drawing/2014/main" id="{2EBE3BE7-7AE3-FF21-EB13-AB0705D54D2B}"/>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79DD580F-BEFD-5767-DFD2-13704B008BA6}"/>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More?…Usually!</a:t>
            </a:r>
            <a:endParaRPr lang="en-US" sz="3800" dirty="0">
              <a:solidFill>
                <a:schemeClr val="tx1"/>
              </a:solidFill>
            </a:endParaRPr>
          </a:p>
        </p:txBody>
      </p:sp>
    </p:spTree>
    <p:extLst>
      <p:ext uri="{BB962C8B-B14F-4D97-AF65-F5344CB8AC3E}">
        <p14:creationId xmlns:p14="http://schemas.microsoft.com/office/powerpoint/2010/main" val="20696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75617</TotalTime>
  <Words>1269</Words>
  <Application>Microsoft Office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Century Gothic</vt:lpstr>
      <vt:lpstr>Dubai Medium</vt:lpstr>
      <vt:lpstr>Palatino Linotype</vt:lpstr>
      <vt:lpstr>Tahoma</vt:lpstr>
      <vt:lpstr>Trebuchet MS</vt:lpstr>
      <vt:lpstr>Wingdings 3</vt:lpstr>
      <vt:lpstr>Ion</vt:lpstr>
      <vt:lpstr>PowerPoint Presentation</vt:lpstr>
      <vt:lpstr>Where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135</cp:revision>
  <dcterms:created xsi:type="dcterms:W3CDTF">2021-11-16T04:49:44Z</dcterms:created>
  <dcterms:modified xsi:type="dcterms:W3CDTF">2025-03-20T03:03:43Z</dcterms:modified>
</cp:coreProperties>
</file>