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4" r:id="rId1"/>
  </p:sldMasterIdLst>
  <p:notesMasterIdLst>
    <p:notesMasterId r:id="rId18"/>
  </p:notesMasterIdLst>
  <p:handoutMasterIdLst>
    <p:handoutMasterId r:id="rId19"/>
  </p:handoutMasterIdLst>
  <p:sldIdLst>
    <p:sldId id="270" r:id="rId2"/>
    <p:sldId id="271" r:id="rId3"/>
    <p:sldId id="311" r:id="rId4"/>
    <p:sldId id="319" r:id="rId5"/>
    <p:sldId id="320" r:id="rId6"/>
    <p:sldId id="321" r:id="rId7"/>
    <p:sldId id="323" r:id="rId8"/>
    <p:sldId id="322" r:id="rId9"/>
    <p:sldId id="324" r:id="rId10"/>
    <p:sldId id="325" r:id="rId11"/>
    <p:sldId id="326" r:id="rId12"/>
    <p:sldId id="327" r:id="rId13"/>
    <p:sldId id="328" r:id="rId14"/>
    <p:sldId id="330" r:id="rId15"/>
    <p:sldId id="329" r:id="rId16"/>
    <p:sldId id="30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F9ED48B-E8B5-44F5-9136-ADA448B0AD94}">
          <p14:sldIdLst>
            <p14:sldId id="270"/>
            <p14:sldId id="271"/>
            <p14:sldId id="311"/>
            <p14:sldId id="319"/>
            <p14:sldId id="320"/>
            <p14:sldId id="321"/>
            <p14:sldId id="323"/>
            <p14:sldId id="322"/>
            <p14:sldId id="324"/>
            <p14:sldId id="325"/>
            <p14:sldId id="326"/>
            <p14:sldId id="327"/>
            <p14:sldId id="328"/>
            <p14:sldId id="330"/>
            <p14:sldId id="329"/>
            <p14:sldId id="30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hael Noll" initials="MN" lastIdx="4" clrIdx="0">
    <p:extLst>
      <p:ext uri="{19B8F6BF-5375-455C-9EA6-DF929625EA0E}">
        <p15:presenceInfo xmlns:p15="http://schemas.microsoft.com/office/powerpoint/2012/main" userId="bef1d86447e0c26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196" autoAdjust="0"/>
  </p:normalViewPr>
  <p:slideViewPr>
    <p:cSldViewPr snapToGrid="0">
      <p:cViewPr varScale="1">
        <p:scale>
          <a:sx n="78" d="100"/>
          <a:sy n="78" d="100"/>
        </p:scale>
        <p:origin x="806" y="58"/>
      </p:cViewPr>
      <p:guideLst/>
    </p:cSldViewPr>
  </p:slideViewPr>
  <p:notesTextViewPr>
    <p:cViewPr>
      <p:scale>
        <a:sx n="3" d="2"/>
        <a:sy n="3" d="2"/>
      </p:scale>
      <p:origin x="0" y="0"/>
    </p:cViewPr>
  </p:notesTextViewPr>
  <p:notesViewPr>
    <p:cSldViewPr snapToGrid="0">
      <p:cViewPr varScale="1">
        <p:scale>
          <a:sx n="76" d="100"/>
          <a:sy n="76" d="100"/>
        </p:scale>
        <p:origin x="253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700FC0-9E7A-4C53-8A3B-3C3C9A736C42}" type="datetimeFigureOut">
              <a:rPr lang="en-US" smtClean="0"/>
              <a:t>2/18/2025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48944F-81ED-4843-A3E6-D41A6908762D}" type="slidenum">
              <a:rPr lang="en-US" smtClean="0"/>
              <a:t>‹#›</a:t>
            </a:fld>
            <a:endParaRPr lang="en-US"/>
          </a:p>
        </p:txBody>
      </p:sp>
    </p:spTree>
    <p:extLst>
      <p:ext uri="{BB962C8B-B14F-4D97-AF65-F5344CB8AC3E}">
        <p14:creationId xmlns:p14="http://schemas.microsoft.com/office/powerpoint/2010/main" val="1450714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122B6-E47E-4A80-A9F3-23FD10D674FE}" type="datetimeFigureOut">
              <a:rPr lang="en-US" smtClean="0"/>
              <a:t>2/18/2025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F1C5CE-222C-4659-9A99-B99FC42AF6EC}" type="slidenum">
              <a:rPr lang="en-US" smtClean="0"/>
              <a:t>‹#›</a:t>
            </a:fld>
            <a:endParaRPr lang="en-US"/>
          </a:p>
        </p:txBody>
      </p:sp>
    </p:spTree>
    <p:extLst>
      <p:ext uri="{BB962C8B-B14F-4D97-AF65-F5344CB8AC3E}">
        <p14:creationId xmlns:p14="http://schemas.microsoft.com/office/powerpoint/2010/main" val="2212527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pPr/>
              <a:t>2/18/2025</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48763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9BF3EA-1A78-4F07-BDC0-C8A1BD461199}" type="datetimeFigureOut">
              <a:rPr lang="en-US" smtClean="0"/>
              <a:pPr/>
              <a:t>2/18/2025</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980557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pPr/>
              <a:t>2/18/2025</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975950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pPr/>
              <a:t>2/18/2025</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553036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pPr/>
              <a:t>2/18/2025</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718069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49BF3EA-1A78-4F07-BDC0-C8A1BD461199}" type="datetimeFigureOut">
              <a:rPr lang="en-US" smtClean="0"/>
              <a:pPr/>
              <a:t>2/18/2025</a:t>
            </a:fld>
            <a:endParaRPr lang="en-US" dirty="0"/>
          </a:p>
        </p:txBody>
      </p:sp>
      <p:sp>
        <p:nvSpPr>
          <p:cNvPr id="4"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316438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49BF3EA-1A78-4F07-BDC0-C8A1BD461199}" type="datetimeFigureOut">
              <a:rPr lang="en-US" smtClean="0"/>
              <a:pPr/>
              <a:t>2/18/2025</a:t>
            </a:fld>
            <a:endParaRPr lang="en-US" dirty="0"/>
          </a:p>
        </p:txBody>
      </p:sp>
      <p:sp>
        <p:nvSpPr>
          <p:cNvPr id="4"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733906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t>2/18/2025</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980711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t>2/18/2025</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295633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349BF3EA-1A78-4F07-BDC0-C8A1BD461199}" type="datetimeFigureOut">
              <a:rPr lang="en-US" smtClean="0"/>
              <a:t>2/18/2025</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79568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t>2/18/2025</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730337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9BF3EA-1A78-4F07-BDC0-C8A1BD461199}" type="datetimeFigureOut">
              <a:rPr lang="en-US" smtClean="0"/>
              <a:pPr/>
              <a:t>2/18/2025</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599233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9BF3EA-1A78-4F07-BDC0-C8A1BD461199}" type="datetimeFigureOut">
              <a:rPr lang="en-US" smtClean="0"/>
              <a:pPr/>
              <a:t>2/18/2025</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744937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49BF3EA-1A78-4F07-BDC0-C8A1BD461199}" type="datetimeFigureOut">
              <a:rPr lang="en-US" smtClean="0"/>
              <a:t>2/18/2025</a:t>
            </a:fld>
            <a:endParaRPr lang="en-US"/>
          </a:p>
        </p:txBody>
      </p:sp>
      <p:sp>
        <p:nvSpPr>
          <p:cNvPr id="5" name="Footer Placeholder 3"/>
          <p:cNvSpPr>
            <a:spLocks noGrp="1"/>
          </p:cNvSpPr>
          <p:nvPr>
            <p:ph type="ftr" sz="quarter" idx="11"/>
          </p:nvPr>
        </p:nvSpPr>
        <p:spPr/>
        <p:txBody>
          <a:bodyPr/>
          <a:lstStyle/>
          <a:p>
            <a:r>
              <a:rPr lang="en-US"/>
              <a:t>Add a footer</a:t>
            </a:r>
            <a:endParaRPr lang="en-US" dirty="0"/>
          </a:p>
        </p:txBody>
      </p:sp>
      <p:sp>
        <p:nvSpPr>
          <p:cNvPr id="6"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62329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49BF3EA-1A78-4F07-BDC0-C8A1BD461199}" type="datetimeFigureOut">
              <a:rPr lang="en-US" smtClean="0"/>
              <a:t>2/18/2025</a:t>
            </a:fld>
            <a:endParaRPr lang="en-US"/>
          </a:p>
        </p:txBody>
      </p:sp>
      <p:sp>
        <p:nvSpPr>
          <p:cNvPr id="5" name="Footer Placeholder 2"/>
          <p:cNvSpPr>
            <a:spLocks noGrp="1"/>
          </p:cNvSpPr>
          <p:nvPr>
            <p:ph type="ftr" sz="quarter" idx="11"/>
          </p:nvPr>
        </p:nvSpPr>
        <p:spPr/>
        <p:txBody>
          <a:bodyPr/>
          <a:lstStyle/>
          <a:p>
            <a:r>
              <a:rPr lang="en-US"/>
              <a:t>Add a footer</a:t>
            </a:r>
            <a:endParaRPr lang="en-US" dirty="0"/>
          </a:p>
        </p:txBody>
      </p:sp>
      <p:sp>
        <p:nvSpPr>
          <p:cNvPr id="6"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91687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349BF3EA-1A78-4F07-BDC0-C8A1BD461199}" type="datetimeFigureOut">
              <a:rPr lang="en-US" smtClean="0"/>
              <a:t>2/18/2025</a:t>
            </a:fld>
            <a:endParaRPr lang="en-US"/>
          </a:p>
        </p:txBody>
      </p:sp>
      <p:sp>
        <p:nvSpPr>
          <p:cNvPr id="5" name="Footer Placeholder 5"/>
          <p:cNvSpPr>
            <a:spLocks noGrp="1"/>
          </p:cNvSpPr>
          <p:nvPr>
            <p:ph type="ftr" sz="quarter" idx="11"/>
          </p:nvPr>
        </p:nvSpPr>
        <p:spPr/>
        <p:txBody>
          <a:bodyPr/>
          <a:lstStyle/>
          <a:p>
            <a:r>
              <a:rPr lang="en-US"/>
              <a:t>Add a footer</a:t>
            </a:r>
            <a:endParaRPr lang="en-US" dirty="0"/>
          </a:p>
        </p:txBody>
      </p:sp>
      <p:sp>
        <p:nvSpPr>
          <p:cNvPr id="6"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984405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9BF3EA-1A78-4F07-BDC0-C8A1BD461199}" type="datetimeFigureOut">
              <a:rPr lang="en-US" smtClean="0"/>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642093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49BF3EA-1A78-4F07-BDC0-C8A1BD461199}" type="datetimeFigureOut">
              <a:rPr lang="en-US" smtClean="0"/>
              <a:pPr/>
              <a:t>2/18/2025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300939979"/>
      </p:ext>
    </p:extLst>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881"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sychologytoday.com/intl/basics/stress"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psychologytoday.com/intl/basics/attention"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thecut.com/2020/02/7-gifts-for-you-and-your-partner-this-valentines-day.html"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www.thecut.com/article/virtual-date-ideas.html"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399" y="239706"/>
            <a:ext cx="10363200" cy="3216675"/>
          </a:xfrm>
        </p:spPr>
        <p:txBody>
          <a:bodyPr anchor="t"/>
          <a:lstStyle/>
          <a:p>
            <a:pPr>
              <a:spcBef>
                <a:spcPts val="2400"/>
              </a:spcBef>
            </a:pPr>
            <a:r>
              <a:rPr lang="en-US" sz="8800" i="1" dirty="0"/>
              <a:t>Healthy Relationships #3</a:t>
            </a:r>
          </a:p>
        </p:txBody>
      </p:sp>
      <p:sp>
        <p:nvSpPr>
          <p:cNvPr id="3" name="Content Placeholder 2"/>
          <p:cNvSpPr>
            <a:spLocks noGrp="1"/>
          </p:cNvSpPr>
          <p:nvPr>
            <p:ph type="subTitle" idx="1"/>
          </p:nvPr>
        </p:nvSpPr>
        <p:spPr>
          <a:xfrm>
            <a:off x="0" y="4035720"/>
            <a:ext cx="12191999" cy="2365899"/>
          </a:xfrm>
        </p:spPr>
        <p:txBody>
          <a:bodyPr>
            <a:normAutofit lnSpcReduction="10000"/>
          </a:bodyPr>
          <a:lstStyle/>
          <a:p>
            <a:pPr algn="ctr"/>
            <a:r>
              <a:rPr lang="en-US" sz="3200" cap="none" dirty="0">
                <a:solidFill>
                  <a:schemeClr val="tx1"/>
                </a:solidFill>
                <a:latin typeface="Trebuchet MS" panose="020B0603020202020204" pitchFamily="34" charset="0"/>
                <a:ea typeface="Microsoft JhengHei Light" panose="020B0304030504040204" pitchFamily="34" charset="-120"/>
              </a:rPr>
              <a:t>Michael Noll            Counseling, LLC</a:t>
            </a:r>
          </a:p>
          <a:p>
            <a:pPr algn="ctr"/>
            <a:endParaRPr lang="en-US" sz="3200" dirty="0">
              <a:latin typeface="Trebuchet MS" panose="020B0603020202020204" pitchFamily="34" charset="0"/>
              <a:ea typeface="Microsoft JhengHei Light" panose="020B0304030504040204" pitchFamily="34" charset="-120"/>
            </a:endParaRPr>
          </a:p>
          <a:p>
            <a:pPr algn="ctr"/>
            <a:endParaRPr lang="en-US" sz="3200" dirty="0">
              <a:latin typeface="Trebuchet MS" panose="020B0603020202020204" pitchFamily="34" charset="0"/>
              <a:ea typeface="Microsoft JhengHei Light" panose="020B0304030504040204" pitchFamily="34" charset="-120"/>
            </a:endParaRPr>
          </a:p>
          <a:p>
            <a:pPr algn="ctr"/>
            <a:r>
              <a:rPr lang="en-US" sz="3200" i="1" dirty="0">
                <a:solidFill>
                  <a:schemeClr val="tx1"/>
                </a:solidFill>
                <a:latin typeface="Tahoma" panose="020B0604030504040204" pitchFamily="34" charset="0"/>
                <a:ea typeface="Tahoma" panose="020B0604030504040204" pitchFamily="34" charset="0"/>
                <a:cs typeface="Tahoma" panose="020B0604030504040204" pitchFamily="34" charset="0"/>
              </a:rPr>
              <a:t>Healthy Interactions Group (HIG)</a:t>
            </a:r>
            <a:endParaRPr lang="en-US" sz="3200" dirty="0">
              <a:solidFill>
                <a:schemeClr val="tx1"/>
              </a:solidFill>
              <a:latin typeface="Trebuchet MS" panose="020B0603020202020204" pitchFamily="34" charset="0"/>
              <a:ea typeface="Microsoft JhengHei Light" panose="020B0304030504040204" pitchFamily="34" charset="-120"/>
            </a:endParaRPr>
          </a:p>
        </p:txBody>
      </p:sp>
      <p:pic>
        <p:nvPicPr>
          <p:cNvPr id="7" name="Picture 6">
            <a:extLst>
              <a:ext uri="{FF2B5EF4-FFF2-40B4-BE49-F238E27FC236}">
                <a16:creationId xmlns:a16="http://schemas.microsoft.com/office/drawing/2014/main" id="{D8D47E88-EDDF-4FAD-A919-FE69F1A88820}"/>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167401" y="3656188"/>
            <a:ext cx="1243263" cy="1219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0963581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BB630-3CC5-1AA4-834A-EF373A03D9E7}"/>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6AFF4E24-D493-A704-29BF-FCBD662F89AE}"/>
              </a:ext>
            </a:extLst>
          </p:cNvPr>
          <p:cNvSpPr txBox="1">
            <a:spLocks/>
          </p:cNvSpPr>
          <p:nvPr/>
        </p:nvSpPr>
        <p:spPr>
          <a:xfrm>
            <a:off x="1511560" y="367943"/>
            <a:ext cx="8949612" cy="72778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dirty="0"/>
              <a:t>How Do You Like It?! </a:t>
            </a:r>
            <a:endParaRPr lang="en-US" dirty="0"/>
          </a:p>
        </p:txBody>
      </p:sp>
      <p:pic>
        <p:nvPicPr>
          <p:cNvPr id="2" name="Picture 1">
            <a:extLst>
              <a:ext uri="{FF2B5EF4-FFF2-40B4-BE49-F238E27FC236}">
                <a16:creationId xmlns:a16="http://schemas.microsoft.com/office/drawing/2014/main" id="{89E19773-2599-4764-7AAF-0CDEABB86D5D}"/>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TextBox 8">
            <a:extLst>
              <a:ext uri="{FF2B5EF4-FFF2-40B4-BE49-F238E27FC236}">
                <a16:creationId xmlns:a16="http://schemas.microsoft.com/office/drawing/2014/main" id="{3EA9B26C-92C9-8811-FB48-5BC6477318CD}"/>
              </a:ext>
            </a:extLst>
          </p:cNvPr>
          <p:cNvSpPr txBox="1"/>
          <p:nvPr/>
        </p:nvSpPr>
        <p:spPr>
          <a:xfrm>
            <a:off x="0" y="1198485"/>
            <a:ext cx="12005187" cy="4278094"/>
          </a:xfrm>
          <a:prstGeom prst="rect">
            <a:avLst/>
          </a:prstGeom>
          <a:noFill/>
        </p:spPr>
        <p:txBody>
          <a:bodyPr wrap="square">
            <a:spAutoFit/>
          </a:bodyPr>
          <a:lstStyle/>
          <a:p>
            <a:pPr marL="457200" indent="-457200">
              <a:buFont typeface="Wingdings" panose="05000000000000000000" pitchFamily="2" charset="2"/>
              <a:buChar char="Ø"/>
            </a:pPr>
            <a:r>
              <a:rPr lang="en-US" sz="3600" dirty="0">
                <a:latin typeface="Tahoma" panose="020B0604030504040204" pitchFamily="34" charset="0"/>
                <a:ea typeface="Tahoma" panose="020B0604030504040204" pitchFamily="34" charset="0"/>
                <a:cs typeface="Tahoma" panose="020B0604030504040204" pitchFamily="34" charset="0"/>
              </a:rPr>
              <a:t>Love Languages </a:t>
            </a:r>
          </a:p>
          <a:p>
            <a:pPr marL="800100" lvl="1" indent="-342900">
              <a:buFont typeface="Wingdings" panose="05000000000000000000" pitchFamily="2" charset="2"/>
              <a:buChar char="Ø"/>
            </a:pPr>
            <a:r>
              <a:rPr lang="en-US" sz="2800" u="sng" dirty="0">
                <a:latin typeface="Tahoma" panose="020B0604030504040204" pitchFamily="34" charset="0"/>
                <a:ea typeface="Tahoma" panose="020B0604030504040204" pitchFamily="34" charset="0"/>
                <a:cs typeface="Tahoma" panose="020B0604030504040204" pitchFamily="34" charset="0"/>
              </a:rPr>
              <a:t>Words of Affirmation</a:t>
            </a:r>
            <a:r>
              <a:rPr lang="en-US" sz="2800" dirty="0">
                <a:latin typeface="Tahoma" panose="020B0604030504040204" pitchFamily="34" charset="0"/>
                <a:ea typeface="Tahoma" panose="020B0604030504040204" pitchFamily="34" charset="0"/>
                <a:cs typeface="Tahoma" panose="020B0604030504040204" pitchFamily="34" charset="0"/>
              </a:rPr>
              <a:t>: Ask yourself, how do you feel when you hear your partner offer encouraging, positive, and affirming words, and compliments?</a:t>
            </a:r>
          </a:p>
          <a:p>
            <a:pPr marL="1257300" lvl="2" indent="-342900">
              <a:buFont typeface="Wingdings" panose="05000000000000000000" pitchFamily="2" charset="2"/>
              <a:buChar char="Ø"/>
            </a:pPr>
            <a:r>
              <a:rPr lang="en-US" sz="2400" dirty="0">
                <a:latin typeface="Tahoma" panose="020B0604030504040204" pitchFamily="34" charset="0"/>
                <a:ea typeface="Tahoma" panose="020B0604030504040204" pitchFamily="34" charset="0"/>
                <a:cs typeface="Tahoma" panose="020B0604030504040204" pitchFamily="34" charset="0"/>
              </a:rPr>
              <a:t>Example: Your partner congratulates you, tells you "great job!", tells you that you look attractive, or thanks you for something?</a:t>
            </a:r>
            <a:endParaRPr lang="en-US" sz="2000" dirty="0">
              <a:latin typeface="Tahoma" panose="020B0604030504040204" pitchFamily="34" charset="0"/>
              <a:ea typeface="Tahoma" panose="020B0604030504040204" pitchFamily="34" charset="0"/>
              <a:cs typeface="Tahoma" panose="020B0604030504040204" pitchFamily="34" charset="0"/>
            </a:endParaRPr>
          </a:p>
          <a:p>
            <a:pPr marL="800100" lvl="1" indent="-342900">
              <a:buFont typeface="Wingdings" panose="05000000000000000000" pitchFamily="2" charset="2"/>
              <a:buChar char="Ø"/>
            </a:pPr>
            <a:r>
              <a:rPr lang="en-US" sz="2800" u="sng" dirty="0">
                <a:latin typeface="Tahoma" panose="020B0604030504040204" pitchFamily="34" charset="0"/>
                <a:ea typeface="Tahoma" panose="020B0604030504040204" pitchFamily="34" charset="0"/>
                <a:cs typeface="Tahoma" panose="020B0604030504040204" pitchFamily="34" charset="0"/>
              </a:rPr>
              <a:t>Acts of Service</a:t>
            </a:r>
            <a:r>
              <a:rPr lang="en-US" sz="2800" dirty="0">
                <a:latin typeface="Tahoma" panose="020B0604030504040204" pitchFamily="34" charset="0"/>
                <a:ea typeface="Tahoma" panose="020B0604030504040204" pitchFamily="34" charset="0"/>
                <a:cs typeface="Tahoma" panose="020B0604030504040204" pitchFamily="34" charset="0"/>
              </a:rPr>
              <a:t>: Ask yourself, how do you feel when your partner helps you with tasks that reduce your burden or ease your </a:t>
            </a:r>
            <a:r>
              <a:rPr lang="en-US" sz="2800" dirty="0">
                <a:latin typeface="Tahoma" panose="020B0604030504040204" pitchFamily="34" charset="0"/>
                <a:ea typeface="Tahoma" panose="020B0604030504040204" pitchFamily="34" charset="0"/>
                <a:cs typeface="Tahoma" panose="020B0604030504040204" pitchFamily="34" charset="0"/>
                <a:hlinkClick r:id="rId3" tooltip="Psychology Today looks at stress"/>
              </a:rPr>
              <a:t>stress</a:t>
            </a:r>
            <a:r>
              <a:rPr lang="en-US" sz="2800" dirty="0">
                <a:latin typeface="Tahoma" panose="020B0604030504040204" pitchFamily="34" charset="0"/>
                <a:ea typeface="Tahoma" panose="020B0604030504040204" pitchFamily="34" charset="0"/>
                <a:cs typeface="Tahoma" panose="020B0604030504040204" pitchFamily="34" charset="0"/>
              </a:rPr>
              <a:t>? </a:t>
            </a:r>
          </a:p>
          <a:p>
            <a:pPr marL="1257300" lvl="2" indent="-342900">
              <a:buFont typeface="Wingdings" panose="05000000000000000000" pitchFamily="2" charset="2"/>
              <a:buChar char="Ø"/>
            </a:pPr>
            <a:r>
              <a:rPr lang="en-US" sz="2400" dirty="0">
                <a:latin typeface="Tahoma" panose="020B0604030504040204" pitchFamily="34" charset="0"/>
                <a:ea typeface="Tahoma" panose="020B0604030504040204" pitchFamily="34" charset="0"/>
                <a:cs typeface="Tahoma" panose="020B0604030504040204" pitchFamily="34" charset="0"/>
              </a:rPr>
              <a:t>Example: Your partner does a chore for you, runs an errand for you, or takes care of something without having to be asked?</a:t>
            </a:r>
          </a:p>
        </p:txBody>
      </p:sp>
    </p:spTree>
    <p:extLst>
      <p:ext uri="{BB962C8B-B14F-4D97-AF65-F5344CB8AC3E}">
        <p14:creationId xmlns:p14="http://schemas.microsoft.com/office/powerpoint/2010/main" val="3857072531"/>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down)">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down)">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down)">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down)">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2FF35-BEE7-132C-AB64-B201FE879385}"/>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905C87C4-1876-5F05-5CB3-AC79DCCC28A4}"/>
              </a:ext>
            </a:extLst>
          </p:cNvPr>
          <p:cNvSpPr txBox="1">
            <a:spLocks/>
          </p:cNvSpPr>
          <p:nvPr/>
        </p:nvSpPr>
        <p:spPr>
          <a:xfrm>
            <a:off x="1511560" y="367943"/>
            <a:ext cx="8949612" cy="72778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dirty="0"/>
              <a:t>How Do You Like It?! </a:t>
            </a:r>
            <a:endParaRPr lang="en-US" dirty="0"/>
          </a:p>
        </p:txBody>
      </p:sp>
      <p:pic>
        <p:nvPicPr>
          <p:cNvPr id="2" name="Picture 1">
            <a:extLst>
              <a:ext uri="{FF2B5EF4-FFF2-40B4-BE49-F238E27FC236}">
                <a16:creationId xmlns:a16="http://schemas.microsoft.com/office/drawing/2014/main" id="{26B440FB-1607-7706-E7C8-86D466CD31A5}"/>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TextBox 8">
            <a:extLst>
              <a:ext uri="{FF2B5EF4-FFF2-40B4-BE49-F238E27FC236}">
                <a16:creationId xmlns:a16="http://schemas.microsoft.com/office/drawing/2014/main" id="{E7AB8875-AD9E-40F7-D94E-FC6E95429197}"/>
              </a:ext>
            </a:extLst>
          </p:cNvPr>
          <p:cNvSpPr txBox="1"/>
          <p:nvPr/>
        </p:nvSpPr>
        <p:spPr>
          <a:xfrm>
            <a:off x="0" y="1198485"/>
            <a:ext cx="12005187" cy="4401205"/>
          </a:xfrm>
          <a:prstGeom prst="rect">
            <a:avLst/>
          </a:prstGeom>
          <a:noFill/>
        </p:spPr>
        <p:txBody>
          <a:bodyPr wrap="square">
            <a:spAutoFit/>
          </a:bodyPr>
          <a:lstStyle/>
          <a:p>
            <a:pPr marL="457200" indent="-457200">
              <a:buFont typeface="Wingdings" panose="05000000000000000000" pitchFamily="2" charset="2"/>
              <a:buChar char="Ø"/>
            </a:pPr>
            <a:r>
              <a:rPr lang="en-US" sz="3600" dirty="0">
                <a:latin typeface="Tahoma" panose="020B0604030504040204" pitchFamily="34" charset="0"/>
                <a:ea typeface="Tahoma" panose="020B0604030504040204" pitchFamily="34" charset="0"/>
                <a:cs typeface="Tahoma" panose="020B0604030504040204" pitchFamily="34" charset="0"/>
              </a:rPr>
              <a:t>Love Languages </a:t>
            </a:r>
          </a:p>
          <a:p>
            <a:pPr marL="914400" lvl="1" indent="-457200">
              <a:buFont typeface="Wingdings" panose="05000000000000000000" pitchFamily="2" charset="2"/>
              <a:buChar char="Ø"/>
            </a:pPr>
            <a:r>
              <a:rPr lang="en-US" sz="3200" u="sng" dirty="0">
                <a:latin typeface="Tahoma" panose="020B0604030504040204" pitchFamily="34" charset="0"/>
                <a:ea typeface="Tahoma" panose="020B0604030504040204" pitchFamily="34" charset="0"/>
                <a:cs typeface="Tahoma" panose="020B0604030504040204" pitchFamily="34" charset="0"/>
              </a:rPr>
              <a:t>Receiving gifts</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2800" dirty="0">
                <a:latin typeface="Tahoma" panose="020B0604030504040204" pitchFamily="34" charset="0"/>
                <a:ea typeface="Tahoma" panose="020B0604030504040204" pitchFamily="34" charset="0"/>
                <a:cs typeface="Tahoma" panose="020B0604030504040204" pitchFamily="34" charset="0"/>
              </a:rPr>
              <a:t>Ask yourself, how do you feel when your partner gets you thoughtful or extravagant gifts?</a:t>
            </a:r>
          </a:p>
          <a:p>
            <a:pPr marL="1257300" lvl="2" indent="-342900">
              <a:buFont typeface="Wingdings" panose="05000000000000000000" pitchFamily="2" charset="2"/>
              <a:buChar char="Ø"/>
            </a:pPr>
            <a:r>
              <a:rPr lang="en-US" sz="2400" dirty="0">
                <a:latin typeface="Tahoma" panose="020B0604030504040204" pitchFamily="34" charset="0"/>
                <a:ea typeface="Tahoma" panose="020B0604030504040204" pitchFamily="34" charset="0"/>
                <a:cs typeface="Tahoma" panose="020B0604030504040204" pitchFamily="34" charset="0"/>
              </a:rPr>
              <a:t>Examples: You get a gift or a small treat from your partner that tells you he/she was thinking about you.</a:t>
            </a:r>
          </a:p>
          <a:p>
            <a:pPr marL="800100" lvl="1" indent="-342900">
              <a:buFont typeface="Wingdings" panose="05000000000000000000" pitchFamily="2" charset="2"/>
              <a:buChar char="Ø"/>
            </a:pPr>
            <a:r>
              <a:rPr lang="en-US" sz="3200" u="sng" dirty="0">
                <a:latin typeface="Tahoma" panose="020B0604030504040204" pitchFamily="34" charset="0"/>
                <a:ea typeface="Tahoma" panose="020B0604030504040204" pitchFamily="34" charset="0"/>
                <a:cs typeface="Tahoma" panose="020B0604030504040204" pitchFamily="34" charset="0"/>
              </a:rPr>
              <a:t>Quality time</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2800" dirty="0">
                <a:latin typeface="Tahoma" panose="020B0604030504040204" pitchFamily="34" charset="0"/>
                <a:ea typeface="Tahoma" panose="020B0604030504040204" pitchFamily="34" charset="0"/>
                <a:cs typeface="Tahoma" panose="020B0604030504040204" pitchFamily="34" charset="0"/>
              </a:rPr>
              <a:t>Ask yourself, how do you feel when your partner gives you their undivided </a:t>
            </a:r>
            <a:r>
              <a:rPr lang="en-US" sz="2800" dirty="0">
                <a:latin typeface="Tahoma" panose="020B0604030504040204" pitchFamily="34" charset="0"/>
                <a:ea typeface="Tahoma" panose="020B0604030504040204" pitchFamily="34" charset="0"/>
                <a:cs typeface="Tahoma" panose="020B0604030504040204" pitchFamily="34" charset="0"/>
                <a:hlinkClick r:id="rId3" tooltip="Psychology Today looks at attention">
                  <a:extLst>
                    <a:ext uri="{A12FA001-AC4F-418D-AE19-62706E023703}">
                      <ahyp:hlinkClr xmlns:ahyp="http://schemas.microsoft.com/office/drawing/2018/hyperlinkcolor" val="tx"/>
                    </a:ext>
                  </a:extLst>
                </a:hlinkClick>
              </a:rPr>
              <a:t>attention</a:t>
            </a:r>
            <a:r>
              <a:rPr lang="en-US" sz="2800" dirty="0">
                <a:latin typeface="Tahoma" panose="020B0604030504040204" pitchFamily="34" charset="0"/>
                <a:ea typeface="Tahoma" panose="020B0604030504040204" pitchFamily="34" charset="0"/>
                <a:cs typeface="Tahoma" panose="020B0604030504040204" pitchFamily="34" charset="0"/>
              </a:rPr>
              <a:t> and you engage in meaningful conversation or activities?</a:t>
            </a:r>
          </a:p>
          <a:p>
            <a:pPr marL="1257300" lvl="2" indent="-342900">
              <a:buFont typeface="Wingdings" panose="05000000000000000000" pitchFamily="2" charset="2"/>
              <a:buChar char="Ø"/>
            </a:pPr>
            <a:r>
              <a:rPr lang="en-US" sz="2400" dirty="0">
                <a:latin typeface="Tahoma" panose="020B0604030504040204" pitchFamily="34" charset="0"/>
                <a:ea typeface="Tahoma" panose="020B0604030504040204" pitchFamily="34" charset="0"/>
                <a:cs typeface="Tahoma" panose="020B0604030504040204" pitchFamily="34" charset="0"/>
              </a:rPr>
              <a:t>Examples: You and your partner have a date night, go on a trip together, or have a deep conversation?</a:t>
            </a:r>
          </a:p>
        </p:txBody>
      </p:sp>
    </p:spTree>
    <p:extLst>
      <p:ext uri="{BB962C8B-B14F-4D97-AF65-F5344CB8AC3E}">
        <p14:creationId xmlns:p14="http://schemas.microsoft.com/office/powerpoint/2010/main" val="174013889"/>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down)">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down)">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down)">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down)">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C17EA-AE27-D139-B632-4279D4BA9CFD}"/>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8EB4298F-D099-9D4D-DD29-DD21DCB60BA0}"/>
              </a:ext>
            </a:extLst>
          </p:cNvPr>
          <p:cNvSpPr txBox="1">
            <a:spLocks/>
          </p:cNvSpPr>
          <p:nvPr/>
        </p:nvSpPr>
        <p:spPr>
          <a:xfrm>
            <a:off x="1511560" y="367943"/>
            <a:ext cx="8949612" cy="72778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dirty="0"/>
              <a:t>How Do You Like It?! </a:t>
            </a:r>
            <a:endParaRPr lang="en-US" dirty="0"/>
          </a:p>
        </p:txBody>
      </p:sp>
      <p:pic>
        <p:nvPicPr>
          <p:cNvPr id="2" name="Picture 1">
            <a:extLst>
              <a:ext uri="{FF2B5EF4-FFF2-40B4-BE49-F238E27FC236}">
                <a16:creationId xmlns:a16="http://schemas.microsoft.com/office/drawing/2014/main" id="{4768D581-2AFE-D361-BFBE-5A072A398BA0}"/>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TextBox 8">
            <a:extLst>
              <a:ext uri="{FF2B5EF4-FFF2-40B4-BE49-F238E27FC236}">
                <a16:creationId xmlns:a16="http://schemas.microsoft.com/office/drawing/2014/main" id="{34152D2E-7081-AC43-D3E3-EC6985A80726}"/>
              </a:ext>
            </a:extLst>
          </p:cNvPr>
          <p:cNvSpPr txBox="1"/>
          <p:nvPr/>
        </p:nvSpPr>
        <p:spPr>
          <a:xfrm>
            <a:off x="0" y="1198485"/>
            <a:ext cx="12005187" cy="2369880"/>
          </a:xfrm>
          <a:prstGeom prst="rect">
            <a:avLst/>
          </a:prstGeom>
          <a:noFill/>
        </p:spPr>
        <p:txBody>
          <a:bodyPr wrap="square">
            <a:spAutoFit/>
          </a:bodyPr>
          <a:lstStyle/>
          <a:p>
            <a:pPr marL="457200" indent="-457200">
              <a:buFont typeface="Wingdings" panose="05000000000000000000" pitchFamily="2" charset="2"/>
              <a:buChar char="Ø"/>
            </a:pPr>
            <a:r>
              <a:rPr lang="en-US" sz="3600" dirty="0">
                <a:latin typeface="Tahoma" panose="020B0604030504040204" pitchFamily="34" charset="0"/>
                <a:ea typeface="Tahoma" panose="020B0604030504040204" pitchFamily="34" charset="0"/>
                <a:cs typeface="Tahoma" panose="020B0604030504040204" pitchFamily="34" charset="0"/>
              </a:rPr>
              <a:t>Love Languages </a:t>
            </a:r>
          </a:p>
          <a:p>
            <a:pPr marL="914400" lvl="1" indent="-457200">
              <a:buFont typeface="Wingdings" panose="05000000000000000000" pitchFamily="2" charset="2"/>
              <a:buChar char="Ø"/>
            </a:pPr>
            <a:r>
              <a:rPr lang="en-US" sz="3200" u="sng" dirty="0">
                <a:latin typeface="Tahoma" panose="020B0604030504040204" pitchFamily="34" charset="0"/>
                <a:ea typeface="Tahoma" panose="020B0604030504040204" pitchFamily="34" charset="0"/>
                <a:cs typeface="Tahoma" panose="020B0604030504040204" pitchFamily="34" charset="0"/>
              </a:rPr>
              <a:t>Physical touch</a:t>
            </a:r>
            <a:r>
              <a:rPr lang="en-US" sz="3200" dirty="0">
                <a:latin typeface="Tahoma" panose="020B0604030504040204" pitchFamily="34" charset="0"/>
                <a:ea typeface="Tahoma" panose="020B0604030504040204" pitchFamily="34" charset="0"/>
                <a:cs typeface="Tahoma" panose="020B0604030504040204" pitchFamily="34" charset="0"/>
              </a:rPr>
              <a:t>: Ask yourself, how do you feel when your partner shows you affection through touch? </a:t>
            </a:r>
            <a:endParaRPr lang="en-US" sz="2400" u="sng" dirty="0">
              <a:latin typeface="Tahoma" panose="020B0604030504040204" pitchFamily="34" charset="0"/>
              <a:ea typeface="Tahoma" panose="020B0604030504040204" pitchFamily="34" charset="0"/>
              <a:cs typeface="Tahoma" panose="020B0604030504040204" pitchFamily="34" charset="0"/>
            </a:endParaRPr>
          </a:p>
          <a:p>
            <a:pPr marL="1257300" lvl="2" indent="-342900">
              <a:buFont typeface="Wingdings" panose="05000000000000000000" pitchFamily="2" charset="2"/>
              <a:buChar char="Ø"/>
            </a:pPr>
            <a:r>
              <a:rPr lang="en-US" sz="2400" u="sng" dirty="0">
                <a:latin typeface="Tahoma" panose="020B0604030504040204" pitchFamily="34" charset="0"/>
                <a:ea typeface="Tahoma" panose="020B0604030504040204" pitchFamily="34" charset="0"/>
                <a:cs typeface="Tahoma" panose="020B0604030504040204" pitchFamily="34" charset="0"/>
              </a:rPr>
              <a:t>Examples: You and your partner hold hands, kiss, hug, or sit/lay close together</a:t>
            </a:r>
          </a:p>
        </p:txBody>
      </p:sp>
    </p:spTree>
    <p:extLst>
      <p:ext uri="{BB962C8B-B14F-4D97-AF65-F5344CB8AC3E}">
        <p14:creationId xmlns:p14="http://schemas.microsoft.com/office/powerpoint/2010/main" val="1837156509"/>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down)">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down)">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E3377-CDBC-5E4F-8A1B-412514514847}"/>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27FA5419-4035-7939-ED6A-9573CDE64FA0}"/>
              </a:ext>
            </a:extLst>
          </p:cNvPr>
          <p:cNvSpPr txBox="1">
            <a:spLocks/>
          </p:cNvSpPr>
          <p:nvPr/>
        </p:nvSpPr>
        <p:spPr>
          <a:xfrm>
            <a:off x="1511560" y="367943"/>
            <a:ext cx="8949612" cy="72778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dirty="0"/>
              <a:t>Uh-huh…and??</a:t>
            </a:r>
            <a:endParaRPr lang="en-US" dirty="0"/>
          </a:p>
        </p:txBody>
      </p:sp>
      <p:pic>
        <p:nvPicPr>
          <p:cNvPr id="2" name="Picture 1">
            <a:extLst>
              <a:ext uri="{FF2B5EF4-FFF2-40B4-BE49-F238E27FC236}">
                <a16:creationId xmlns:a16="http://schemas.microsoft.com/office/drawing/2014/main" id="{AA391515-6F7B-F169-E967-D401B2CE9B8D}"/>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TextBox 8">
            <a:extLst>
              <a:ext uri="{FF2B5EF4-FFF2-40B4-BE49-F238E27FC236}">
                <a16:creationId xmlns:a16="http://schemas.microsoft.com/office/drawing/2014/main" id="{8C46EA0E-A213-E995-D0F7-5EA19176AC8E}"/>
              </a:ext>
            </a:extLst>
          </p:cNvPr>
          <p:cNvSpPr txBox="1"/>
          <p:nvPr/>
        </p:nvSpPr>
        <p:spPr>
          <a:xfrm>
            <a:off x="0" y="1198485"/>
            <a:ext cx="12005187" cy="5078313"/>
          </a:xfrm>
          <a:prstGeom prst="rect">
            <a:avLst/>
          </a:prstGeom>
          <a:noFill/>
        </p:spPr>
        <p:txBody>
          <a:bodyPr wrap="square">
            <a:spAutoFit/>
          </a:bodyPr>
          <a:lstStyle/>
          <a:p>
            <a:pPr marL="457200" indent="-457200">
              <a:buFont typeface="Wingdings" panose="05000000000000000000" pitchFamily="2" charset="2"/>
              <a:buChar char="Ø"/>
            </a:pPr>
            <a:r>
              <a:rPr lang="en-US" sz="3200" dirty="0">
                <a:latin typeface="Tahoma" panose="020B0604030504040204" pitchFamily="34" charset="0"/>
                <a:ea typeface="Tahoma" panose="020B0604030504040204" pitchFamily="34" charset="0"/>
                <a:cs typeface="Tahoma" panose="020B0604030504040204" pitchFamily="34" charset="0"/>
              </a:rPr>
              <a:t>How do I use these?</a:t>
            </a:r>
          </a:p>
          <a:p>
            <a:pPr marL="914400" lvl="1" indent="-457200">
              <a:buFont typeface="Wingdings" panose="05000000000000000000" pitchFamily="2" charset="2"/>
              <a:buChar char="Ø"/>
            </a:pPr>
            <a:r>
              <a:rPr lang="en-US" sz="2800" b="1" dirty="0">
                <a:latin typeface="Tahoma"/>
                <a:ea typeface="Tahoma"/>
                <a:cs typeface="Tahoma"/>
              </a:rPr>
              <a:t>Words of affirmation</a:t>
            </a:r>
            <a:endParaRPr lang="en-US" sz="2800" dirty="0">
              <a:latin typeface="Tahoma"/>
              <a:ea typeface="Tahoma"/>
              <a:cs typeface="Tahoma"/>
            </a:endParaRPr>
          </a:p>
          <a:p>
            <a:pPr marL="1371600" lvl="2" indent="-457200">
              <a:buFont typeface="Wingdings" panose="05000000000000000000" pitchFamily="2" charset="2"/>
              <a:buChar char="Ø"/>
            </a:pPr>
            <a:r>
              <a:rPr lang="en-US" sz="2800" dirty="0">
                <a:latin typeface="Tahoma"/>
                <a:ea typeface="Tahoma"/>
                <a:cs typeface="Tahoma"/>
              </a:rPr>
              <a:t>People with this love language might especially love receiving love notes, good morning/good night text messages, and frequent compliments. (Obviously, the more personalized and genuine the words, the better. People whose language is words of affirmation appreciate creativity too!)</a:t>
            </a:r>
          </a:p>
          <a:p>
            <a:pPr marL="914400" lvl="1" indent="-457200">
              <a:buFont typeface="Wingdings" panose="05000000000000000000" pitchFamily="2" charset="2"/>
              <a:buChar char="Ø"/>
            </a:pPr>
            <a:r>
              <a:rPr lang="en-US" sz="2800" b="1" dirty="0">
                <a:latin typeface="Tahoma"/>
                <a:ea typeface="Tahoma"/>
                <a:cs typeface="Tahoma"/>
              </a:rPr>
              <a:t>Acts of service</a:t>
            </a:r>
            <a:endParaRPr lang="en-US" sz="2800" dirty="0">
              <a:latin typeface="Tahoma"/>
              <a:ea typeface="Tahoma"/>
              <a:cs typeface="Tahoma"/>
            </a:endParaRPr>
          </a:p>
          <a:p>
            <a:pPr marL="1257300" lvl="2" indent="-342900">
              <a:buFont typeface="Wingdings" panose="05000000000000000000" pitchFamily="2" charset="2"/>
              <a:buChar char="Ø"/>
            </a:pPr>
            <a:r>
              <a:rPr lang="en-US" sz="2400" dirty="0">
                <a:latin typeface="Tahoma"/>
                <a:ea typeface="Tahoma"/>
                <a:cs typeface="Tahoma"/>
              </a:rPr>
              <a:t>If your partner speaks in acts of service, consider preparing them food, doing a tedious household chore (without being asked!), or making that dreaded call to the landlord about fixing the toilet. Most of these tasks can be relatively simple, and even easy — here, it really is the thought that counts.</a:t>
            </a:r>
          </a:p>
        </p:txBody>
      </p:sp>
    </p:spTree>
    <p:extLst>
      <p:ext uri="{BB962C8B-B14F-4D97-AF65-F5344CB8AC3E}">
        <p14:creationId xmlns:p14="http://schemas.microsoft.com/office/powerpoint/2010/main" val="4102590886"/>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down)">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down)">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down)">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down)">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1DAC7-A7C8-B638-E7D0-E03CBA9C5413}"/>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9645FDEF-875B-9A05-ED88-3E8F54B51447}"/>
              </a:ext>
            </a:extLst>
          </p:cNvPr>
          <p:cNvSpPr txBox="1">
            <a:spLocks/>
          </p:cNvSpPr>
          <p:nvPr/>
        </p:nvSpPr>
        <p:spPr>
          <a:xfrm>
            <a:off x="1511560" y="367943"/>
            <a:ext cx="8949612" cy="72778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dirty="0"/>
              <a:t>Uh-huh…and??</a:t>
            </a:r>
            <a:endParaRPr lang="en-US" dirty="0"/>
          </a:p>
        </p:txBody>
      </p:sp>
      <p:pic>
        <p:nvPicPr>
          <p:cNvPr id="2" name="Picture 1">
            <a:extLst>
              <a:ext uri="{FF2B5EF4-FFF2-40B4-BE49-F238E27FC236}">
                <a16:creationId xmlns:a16="http://schemas.microsoft.com/office/drawing/2014/main" id="{465AF529-1BD5-722F-4E53-93B3A7D52ED8}"/>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TextBox 8">
            <a:extLst>
              <a:ext uri="{FF2B5EF4-FFF2-40B4-BE49-F238E27FC236}">
                <a16:creationId xmlns:a16="http://schemas.microsoft.com/office/drawing/2014/main" id="{5FE23ADB-C988-764E-EA3F-A4ED8BCA414B}"/>
              </a:ext>
            </a:extLst>
          </p:cNvPr>
          <p:cNvSpPr txBox="1"/>
          <p:nvPr/>
        </p:nvSpPr>
        <p:spPr>
          <a:xfrm>
            <a:off x="0" y="1198485"/>
            <a:ext cx="12005187" cy="5509200"/>
          </a:xfrm>
          <a:prstGeom prst="rect">
            <a:avLst/>
          </a:prstGeom>
          <a:noFill/>
        </p:spPr>
        <p:txBody>
          <a:bodyPr wrap="square">
            <a:spAutoFit/>
          </a:bodyPr>
          <a:lstStyle/>
          <a:p>
            <a:pPr marL="457200" indent="-457200">
              <a:buFont typeface="Wingdings" panose="05000000000000000000" pitchFamily="2" charset="2"/>
              <a:buChar char="Ø"/>
            </a:pPr>
            <a:r>
              <a:rPr lang="en-US" sz="3200" dirty="0">
                <a:latin typeface="Tahoma" panose="020B0604030504040204" pitchFamily="34" charset="0"/>
                <a:ea typeface="Tahoma" panose="020B0604030504040204" pitchFamily="34" charset="0"/>
                <a:cs typeface="Tahoma" panose="020B0604030504040204" pitchFamily="34" charset="0"/>
              </a:rPr>
              <a:t>How do I use these?</a:t>
            </a:r>
          </a:p>
          <a:p>
            <a:pPr marL="914400" lvl="1" indent="-457200">
              <a:buFont typeface="Wingdings" panose="05000000000000000000" pitchFamily="2" charset="2"/>
              <a:buChar char="Ø"/>
            </a:pPr>
            <a:r>
              <a:rPr lang="en-US" sz="2800" b="1" dirty="0">
                <a:latin typeface="Tahoma"/>
                <a:ea typeface="Tahoma"/>
                <a:cs typeface="Tahoma"/>
              </a:rPr>
              <a:t>Receiving gifts</a:t>
            </a:r>
            <a:endParaRPr lang="en-US" sz="2800" dirty="0">
              <a:latin typeface="Tahoma"/>
              <a:ea typeface="Tahoma"/>
              <a:cs typeface="Tahoma"/>
            </a:endParaRPr>
          </a:p>
          <a:p>
            <a:pPr marL="1257300" lvl="2" indent="-342900">
              <a:buFont typeface="Wingdings" panose="05000000000000000000" pitchFamily="2" charset="2"/>
              <a:buChar char="Ø"/>
            </a:pPr>
            <a:r>
              <a:rPr lang="en-US" sz="2400" dirty="0">
                <a:latin typeface="Tahoma"/>
                <a:ea typeface="Tahoma"/>
                <a:cs typeface="Tahoma"/>
              </a:rPr>
              <a:t>Sometimes it’s as easy as giving them flowers, or a favorite food, but people in this group will be particularly touched when given a memento or souvenir that reminds them of a favorite place or vacation taken together. People who date this group might do well to keep a little </a:t>
            </a:r>
            <a:r>
              <a:rPr lang="en-US" sz="2400" dirty="0">
                <a:latin typeface="Tahoma"/>
                <a:ea typeface="Tahoma"/>
                <a:cs typeface="Tahoma"/>
                <a:hlinkClick r:id="rId3"/>
              </a:rPr>
              <a:t>list of gift ideas</a:t>
            </a:r>
            <a:r>
              <a:rPr lang="en-US" sz="2400" dirty="0">
                <a:latin typeface="Tahoma"/>
                <a:ea typeface="Tahoma"/>
                <a:cs typeface="Tahoma"/>
              </a:rPr>
              <a:t> when they drop hints.</a:t>
            </a:r>
          </a:p>
          <a:p>
            <a:pPr marL="914400" lvl="1" indent="-457200">
              <a:buFont typeface="Wingdings" panose="05000000000000000000" pitchFamily="2" charset="2"/>
              <a:buChar char="Ø"/>
            </a:pPr>
            <a:r>
              <a:rPr lang="en-US" sz="2800" b="1" dirty="0">
                <a:latin typeface="Tahoma"/>
                <a:ea typeface="Tahoma"/>
                <a:cs typeface="Tahoma"/>
              </a:rPr>
              <a:t>Quality time</a:t>
            </a:r>
            <a:endParaRPr lang="en-US" sz="2800" dirty="0">
              <a:latin typeface="Tahoma"/>
              <a:ea typeface="Tahoma"/>
              <a:cs typeface="Tahoma"/>
            </a:endParaRPr>
          </a:p>
          <a:p>
            <a:pPr marL="1257300" lvl="2" indent="-342900">
              <a:buFont typeface="Wingdings" panose="05000000000000000000" pitchFamily="2" charset="2"/>
              <a:buChar char="Ø"/>
            </a:pPr>
            <a:r>
              <a:rPr lang="en-US" sz="2400" dirty="0">
                <a:latin typeface="Tahoma"/>
                <a:ea typeface="Tahoma"/>
                <a:cs typeface="Tahoma"/>
              </a:rPr>
              <a:t>Put plainly, this one’s about putting in the time. This group is likely to appreciate </a:t>
            </a:r>
            <a:r>
              <a:rPr lang="en-US" sz="2400" dirty="0">
                <a:latin typeface="Tahoma"/>
                <a:ea typeface="Tahoma"/>
                <a:cs typeface="Tahoma"/>
                <a:hlinkClick r:id="rId4"/>
              </a:rPr>
              <a:t>a thoughtful, well-planned date</a:t>
            </a:r>
            <a:r>
              <a:rPr lang="en-US" sz="2400" dirty="0">
                <a:latin typeface="Tahoma"/>
                <a:ea typeface="Tahoma"/>
                <a:cs typeface="Tahoma"/>
              </a:rPr>
              <a:t> (even, and maybe especially, if it’s without leaving the house) — particularly one that allows the couple to talk, make eye contact, and share a new experience. They may also appreciate an effort to ban phone use during dinner, at least once in a while, and when they’re asked “How are you?” they want the time to answer honestly.</a:t>
            </a:r>
          </a:p>
        </p:txBody>
      </p:sp>
    </p:spTree>
    <p:extLst>
      <p:ext uri="{BB962C8B-B14F-4D97-AF65-F5344CB8AC3E}">
        <p14:creationId xmlns:p14="http://schemas.microsoft.com/office/powerpoint/2010/main" val="3534804167"/>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down)">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down)">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down)">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down)">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DA1C0-36CD-082E-2532-43405A09658B}"/>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CC200082-F820-4D28-173D-9C7ED3E54661}"/>
              </a:ext>
            </a:extLst>
          </p:cNvPr>
          <p:cNvSpPr txBox="1">
            <a:spLocks/>
          </p:cNvSpPr>
          <p:nvPr/>
        </p:nvSpPr>
        <p:spPr>
          <a:xfrm>
            <a:off x="1511560" y="367943"/>
            <a:ext cx="8949612" cy="72778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dirty="0" err="1"/>
              <a:t>Etc</a:t>
            </a:r>
            <a:r>
              <a:rPr lang="en-US" sz="6000" dirty="0"/>
              <a:t>…</a:t>
            </a:r>
            <a:endParaRPr lang="en-US" dirty="0"/>
          </a:p>
        </p:txBody>
      </p:sp>
      <p:pic>
        <p:nvPicPr>
          <p:cNvPr id="2" name="Picture 1">
            <a:extLst>
              <a:ext uri="{FF2B5EF4-FFF2-40B4-BE49-F238E27FC236}">
                <a16:creationId xmlns:a16="http://schemas.microsoft.com/office/drawing/2014/main" id="{804F2AC6-3C23-D436-78ED-9030CC4BA486}"/>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TextBox 8">
            <a:extLst>
              <a:ext uri="{FF2B5EF4-FFF2-40B4-BE49-F238E27FC236}">
                <a16:creationId xmlns:a16="http://schemas.microsoft.com/office/drawing/2014/main" id="{F0A3EE63-B980-E3DA-4028-C9B0EA750D7F}"/>
              </a:ext>
            </a:extLst>
          </p:cNvPr>
          <p:cNvSpPr txBox="1"/>
          <p:nvPr/>
        </p:nvSpPr>
        <p:spPr>
          <a:xfrm>
            <a:off x="0" y="1198485"/>
            <a:ext cx="12005187" cy="3231654"/>
          </a:xfrm>
          <a:prstGeom prst="rect">
            <a:avLst/>
          </a:prstGeom>
          <a:noFill/>
        </p:spPr>
        <p:txBody>
          <a:bodyPr wrap="square">
            <a:spAutoFit/>
          </a:bodyPr>
          <a:lstStyle/>
          <a:p>
            <a:pPr marL="457200" indent="-457200">
              <a:buFont typeface="Wingdings" panose="05000000000000000000" pitchFamily="2" charset="2"/>
              <a:buChar char="Ø"/>
            </a:pPr>
            <a:r>
              <a:rPr lang="en-US" sz="3200" dirty="0">
                <a:latin typeface="Tahoma" panose="020B0604030504040204" pitchFamily="34" charset="0"/>
                <a:ea typeface="Tahoma" panose="020B0604030504040204" pitchFamily="34" charset="0"/>
                <a:cs typeface="Tahoma" panose="020B0604030504040204" pitchFamily="34" charset="0"/>
              </a:rPr>
              <a:t>How do I use these?</a:t>
            </a:r>
          </a:p>
          <a:p>
            <a:pPr marL="914400" lvl="1" indent="-457200">
              <a:buFont typeface="Wingdings" panose="05000000000000000000" pitchFamily="2" charset="2"/>
              <a:buChar char="Ø"/>
            </a:pPr>
            <a:r>
              <a:rPr lang="en-US" sz="2800" b="1" dirty="0">
                <a:latin typeface="Tahoma"/>
                <a:ea typeface="Tahoma"/>
                <a:cs typeface="Tahoma"/>
              </a:rPr>
              <a:t>Physical touch</a:t>
            </a:r>
            <a:endParaRPr lang="en-US" sz="2800" dirty="0">
              <a:latin typeface="Tahoma"/>
              <a:ea typeface="Tahoma"/>
              <a:cs typeface="Tahoma"/>
            </a:endParaRPr>
          </a:p>
          <a:p>
            <a:pPr marL="1257300" lvl="2" indent="-342900">
              <a:buFont typeface="Wingdings" panose="05000000000000000000" pitchFamily="2" charset="2"/>
              <a:buChar char="Ø"/>
            </a:pPr>
            <a:r>
              <a:rPr lang="en-US" sz="2400" dirty="0">
                <a:latin typeface="Tahoma"/>
                <a:ea typeface="Tahoma"/>
                <a:cs typeface="Tahoma"/>
              </a:rPr>
              <a:t>The main thing to remember here is to treat your partner like someone you’re still excited to be around. This can be as simple as trailing your hand over their back when you pass them in the kitchen, or remembering to give them a kiss every time they head to work. Getting sexy together is great, but so is playing footsie on the couch when you’re watching your favorite TV show at the end of the night.</a:t>
            </a:r>
          </a:p>
        </p:txBody>
      </p:sp>
    </p:spTree>
    <p:extLst>
      <p:ext uri="{BB962C8B-B14F-4D97-AF65-F5344CB8AC3E}">
        <p14:creationId xmlns:p14="http://schemas.microsoft.com/office/powerpoint/2010/main" val="3140904293"/>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down)">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down)">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1110" y="1198486"/>
            <a:ext cx="11061290" cy="5416918"/>
          </a:xfrm>
        </p:spPr>
        <p:txBody>
          <a:bodyPr vert="horz" lIns="91440" tIns="45720" rIns="91440" bIns="45720" rtlCol="0" anchor="t">
            <a:normAutofit/>
          </a:bodyPr>
          <a:lstStyle/>
          <a:p>
            <a:pPr>
              <a:buFont typeface="Wingdings" panose="05000000000000000000" pitchFamily="2" charset="2"/>
              <a:buChar char="Ø"/>
            </a:pPr>
            <a:r>
              <a:rPr lang="en-US" sz="3600" b="1" dirty="0">
                <a:latin typeface="Tahoma"/>
                <a:ea typeface="Tahoma"/>
                <a:cs typeface="Tahoma"/>
              </a:rPr>
              <a:t>Recap</a:t>
            </a:r>
          </a:p>
          <a:p>
            <a:pPr lvl="1">
              <a:buFont typeface="Wingdings" panose="05000000000000000000" pitchFamily="2" charset="2"/>
              <a:buChar char="Ø"/>
            </a:pPr>
            <a:r>
              <a:rPr lang="en-US" sz="3200" dirty="0">
                <a:latin typeface="Tahoma"/>
                <a:ea typeface="Tahoma"/>
                <a:cs typeface="Tahoma"/>
              </a:rPr>
              <a:t>Trust</a:t>
            </a:r>
          </a:p>
          <a:p>
            <a:pPr lvl="1">
              <a:buFont typeface="Wingdings" panose="05000000000000000000" pitchFamily="2" charset="2"/>
              <a:buChar char="Ø"/>
            </a:pPr>
            <a:r>
              <a:rPr lang="en-US" sz="3200" dirty="0">
                <a:latin typeface="Tahoma"/>
                <a:ea typeface="Tahoma"/>
                <a:cs typeface="Tahoma"/>
              </a:rPr>
              <a:t>Love Languages</a:t>
            </a:r>
          </a:p>
          <a:p>
            <a:pPr lvl="1">
              <a:buFont typeface="Wingdings" panose="05000000000000000000" pitchFamily="2" charset="2"/>
              <a:buChar char="Ø"/>
            </a:pPr>
            <a:endParaRPr lang="en-US" sz="3200" dirty="0">
              <a:latin typeface="Tahoma"/>
              <a:ea typeface="Tahoma"/>
              <a:cs typeface="Tahoma"/>
            </a:endParaRPr>
          </a:p>
          <a:p>
            <a:pPr>
              <a:buFont typeface="Wingdings" panose="05000000000000000000" pitchFamily="2" charset="2"/>
              <a:buChar char="Ø"/>
            </a:pPr>
            <a:r>
              <a:rPr lang="en-US" sz="3600" b="1" dirty="0">
                <a:latin typeface="Tahoma"/>
                <a:ea typeface="Tahoma"/>
                <a:cs typeface="Tahoma"/>
              </a:rPr>
              <a:t>Next Time</a:t>
            </a:r>
          </a:p>
          <a:p>
            <a:pPr lvl="1">
              <a:buFont typeface="Wingdings" panose="05000000000000000000" pitchFamily="2" charset="2"/>
              <a:buChar char="Ø"/>
            </a:pPr>
            <a:r>
              <a:rPr lang="en-US" sz="3200">
                <a:latin typeface="Tahoma"/>
                <a:ea typeface="Tahoma"/>
                <a:cs typeface="Tahoma"/>
              </a:rPr>
              <a:t>Communication Skills</a:t>
            </a:r>
            <a:r>
              <a:rPr lang="en-US" sz="2800">
                <a:latin typeface="Tahoma"/>
                <a:ea typeface="Tahoma"/>
                <a:cs typeface="Tahoma"/>
              </a:rPr>
              <a:t> </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4" name="Title 1">
            <a:extLst>
              <a:ext uri="{FF2B5EF4-FFF2-40B4-BE49-F238E27FC236}">
                <a16:creationId xmlns:a16="http://schemas.microsoft.com/office/drawing/2014/main" id="{FE1E5D0E-07CA-2D18-039B-A82E30F3ADA4}"/>
              </a:ext>
            </a:extLst>
          </p:cNvPr>
          <p:cNvSpPr txBox="1">
            <a:spLocks/>
          </p:cNvSpPr>
          <p:nvPr/>
        </p:nvSpPr>
        <p:spPr>
          <a:xfrm>
            <a:off x="1511560" y="367943"/>
            <a:ext cx="8949612" cy="72778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t>That’s It?!</a:t>
            </a:r>
            <a:endParaRPr lang="en-US" dirty="0"/>
          </a:p>
        </p:txBody>
      </p:sp>
      <p:pic>
        <p:nvPicPr>
          <p:cNvPr id="2" name="Picture 1">
            <a:extLst>
              <a:ext uri="{FF2B5EF4-FFF2-40B4-BE49-F238E27FC236}">
                <a16:creationId xmlns:a16="http://schemas.microsoft.com/office/drawing/2014/main" id="{485B7CFB-53F7-A664-1624-D32CF6F83672}"/>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87495517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1560" y="367943"/>
            <a:ext cx="8949612" cy="727788"/>
          </a:xfrm>
        </p:spPr>
        <p:txBody>
          <a:bodyPr>
            <a:normAutofit fontScale="90000"/>
          </a:bodyPr>
          <a:lstStyle/>
          <a:p>
            <a:r>
              <a:rPr lang="en-US" dirty="0"/>
              <a:t>Where We Goin’…??</a:t>
            </a:r>
          </a:p>
        </p:txBody>
      </p:sp>
      <p:sp>
        <p:nvSpPr>
          <p:cNvPr id="3" name="Content Placeholder 2"/>
          <p:cNvSpPr>
            <a:spLocks noGrp="1"/>
          </p:cNvSpPr>
          <p:nvPr>
            <p:ph idx="1"/>
          </p:nvPr>
        </p:nvSpPr>
        <p:spPr>
          <a:xfrm>
            <a:off x="609600" y="1295400"/>
            <a:ext cx="10972800" cy="4830763"/>
          </a:xfrm>
        </p:spPr>
        <p:txBody>
          <a:bodyPr>
            <a:normAutofit/>
          </a:bodyPr>
          <a:lstStyle/>
          <a:p>
            <a:r>
              <a:rPr lang="en-US" sz="3600" b="1" dirty="0">
                <a:latin typeface="Tahoma"/>
                <a:ea typeface="Tahoma"/>
                <a:cs typeface="Tahoma"/>
              </a:rPr>
              <a:t>That time…</a:t>
            </a:r>
          </a:p>
          <a:p>
            <a:pPr lvl="1"/>
            <a:r>
              <a:rPr lang="en-US" sz="3200" dirty="0">
                <a:latin typeface="Tahoma"/>
                <a:ea typeface="Tahoma"/>
                <a:cs typeface="Tahoma"/>
              </a:rPr>
              <a:t>It’s </a:t>
            </a:r>
            <a:r>
              <a:rPr lang="en-US" sz="3200" b="1" dirty="0">
                <a:latin typeface="Tahoma"/>
                <a:ea typeface="Tahoma"/>
                <a:cs typeface="Tahoma"/>
              </a:rPr>
              <a:t>ALL </a:t>
            </a:r>
            <a:r>
              <a:rPr lang="en-US" sz="3200" dirty="0">
                <a:latin typeface="Tahoma"/>
                <a:ea typeface="Tahoma"/>
                <a:cs typeface="Tahoma"/>
              </a:rPr>
              <a:t>about Power </a:t>
            </a:r>
            <a:endParaRPr lang="en-US" sz="3200" dirty="0">
              <a:latin typeface="Tahoma" panose="020B0604030504040204" pitchFamily="34" charset="0"/>
              <a:ea typeface="Tahoma" panose="020B0604030504040204" pitchFamily="34" charset="0"/>
              <a:cs typeface="Tahoma" panose="020B0604030504040204" pitchFamily="34" charset="0"/>
            </a:endParaRPr>
          </a:p>
          <a:p>
            <a:pPr lvl="1"/>
            <a:r>
              <a:rPr lang="en-US" sz="3200" dirty="0">
                <a:latin typeface="Tahoma"/>
                <a:ea typeface="Tahoma"/>
                <a:cs typeface="Tahoma"/>
              </a:rPr>
              <a:t>No, it’s </a:t>
            </a:r>
            <a:r>
              <a:rPr lang="en-US" sz="3200" b="1" dirty="0">
                <a:latin typeface="Tahoma"/>
                <a:ea typeface="Tahoma"/>
                <a:cs typeface="Tahoma"/>
              </a:rPr>
              <a:t>ALL </a:t>
            </a:r>
            <a:r>
              <a:rPr lang="en-US" sz="3200" dirty="0">
                <a:latin typeface="Tahoma"/>
                <a:ea typeface="Tahoma"/>
                <a:cs typeface="Tahoma"/>
              </a:rPr>
              <a:t>about Control</a:t>
            </a:r>
          </a:p>
          <a:p>
            <a:pPr lvl="1"/>
            <a:r>
              <a:rPr lang="en-US" sz="3200" dirty="0">
                <a:latin typeface="Tahoma"/>
                <a:ea typeface="Tahoma"/>
                <a:cs typeface="Tahoma"/>
              </a:rPr>
              <a:t>Nope!! It’s really about </a:t>
            </a:r>
            <a:r>
              <a:rPr lang="en-US" sz="3200" b="1" dirty="0">
                <a:latin typeface="Tahoma"/>
                <a:ea typeface="Tahoma"/>
                <a:cs typeface="Tahoma"/>
              </a:rPr>
              <a:t>Equality</a:t>
            </a:r>
            <a:r>
              <a:rPr lang="en-US" sz="3200" dirty="0">
                <a:latin typeface="Tahoma"/>
                <a:ea typeface="Tahoma"/>
                <a:cs typeface="Tahoma"/>
              </a:rPr>
              <a:t> ;) </a:t>
            </a:r>
            <a:endParaRPr lang="en-US" sz="3200" dirty="0">
              <a:latin typeface="Tahoma" panose="020B0604030504040204" pitchFamily="34" charset="0"/>
              <a:ea typeface="Tahoma" panose="020B0604030504040204" pitchFamily="34" charset="0"/>
              <a:cs typeface="Tahoma" panose="020B0604030504040204" pitchFamily="34" charset="0"/>
            </a:endParaRPr>
          </a:p>
          <a:p>
            <a:r>
              <a:rPr lang="en-US" sz="3600" b="1" dirty="0">
                <a:latin typeface="Tahoma"/>
                <a:ea typeface="Tahoma"/>
                <a:cs typeface="Tahoma"/>
              </a:rPr>
              <a:t>This time…</a:t>
            </a:r>
          </a:p>
          <a:p>
            <a:pPr lvl="1"/>
            <a:r>
              <a:rPr lang="en-US" sz="3200" dirty="0">
                <a:latin typeface="Tahoma"/>
                <a:ea typeface="Tahoma"/>
                <a:cs typeface="Tahoma"/>
              </a:rPr>
              <a:t>Trust</a:t>
            </a:r>
          </a:p>
          <a:p>
            <a:pPr lvl="1"/>
            <a:r>
              <a:rPr lang="en-US" sz="3200" dirty="0">
                <a:latin typeface="Tahoma"/>
                <a:ea typeface="Tahoma"/>
                <a:cs typeface="Tahoma"/>
              </a:rPr>
              <a:t>Love Languages</a:t>
            </a:r>
            <a:endParaRPr lang="en-US" sz="3200" b="1" dirty="0">
              <a:latin typeface="Tahoma"/>
              <a:ea typeface="Tahoma"/>
              <a:cs typeface="Tahoma"/>
            </a:endParaRPr>
          </a:p>
        </p:txBody>
      </p:sp>
      <p:pic>
        <p:nvPicPr>
          <p:cNvPr id="5" name="Picture 4">
            <a:extLst>
              <a:ext uri="{FF2B5EF4-FFF2-40B4-BE49-F238E27FC236}">
                <a16:creationId xmlns:a16="http://schemas.microsoft.com/office/drawing/2014/main" id="{7C24F16B-3803-4ED6-96B0-ACC70FC3945C}"/>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41052810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98485"/>
            <a:ext cx="10972800" cy="5564615"/>
          </a:xfrm>
        </p:spPr>
        <p:txBody>
          <a:bodyPr vert="horz" lIns="91440" tIns="45720" rIns="91440" bIns="45720" rtlCol="0" anchor="t">
            <a:noAutofit/>
          </a:bodyPr>
          <a:lstStyle/>
          <a:p>
            <a:pPr>
              <a:spcBef>
                <a:spcPts val="0"/>
              </a:spcBef>
            </a:pPr>
            <a:r>
              <a:rPr lang="en-US" sz="3200" b="1" dirty="0">
                <a:latin typeface="Tahoma"/>
                <a:ea typeface="Tahoma"/>
                <a:cs typeface="Tahoma"/>
              </a:rPr>
              <a:t>Trust</a:t>
            </a:r>
          </a:p>
          <a:p>
            <a:pPr lvl="1">
              <a:lnSpc>
                <a:spcPct val="110000"/>
              </a:lnSpc>
              <a:spcBef>
                <a:spcPts val="0"/>
              </a:spcBef>
            </a:pPr>
            <a:r>
              <a:rPr lang="en-US" sz="3200" b="1" i="1" dirty="0">
                <a:latin typeface="Tahoma"/>
                <a:ea typeface="Tahoma"/>
                <a:cs typeface="Tahoma"/>
              </a:rPr>
              <a:t>Noun</a:t>
            </a:r>
            <a:r>
              <a:rPr lang="en-US" sz="3200" dirty="0">
                <a:latin typeface="Tahoma"/>
                <a:ea typeface="Tahoma"/>
                <a:cs typeface="Tahoma"/>
              </a:rPr>
              <a:t>. A firm belief in the reliability, truth or strength of a person or thing. </a:t>
            </a:r>
            <a:endParaRPr lang="en-US" sz="3200" dirty="0">
              <a:latin typeface="Tahoma" panose="020B0604030504040204" pitchFamily="34" charset="0"/>
              <a:ea typeface="Tahoma" panose="020B0604030504040204" pitchFamily="34" charset="0"/>
              <a:cs typeface="Tahoma" panose="020B0604030504040204" pitchFamily="34" charset="0"/>
            </a:endParaRPr>
          </a:p>
          <a:p>
            <a:pPr lvl="1"/>
            <a:r>
              <a:rPr lang="en-US" sz="3200" dirty="0">
                <a:latin typeface="Tahoma"/>
                <a:ea typeface="Tahoma"/>
                <a:cs typeface="Tahoma"/>
              </a:rPr>
              <a:t>An </a:t>
            </a:r>
            <a:r>
              <a:rPr lang="en-US" sz="3200" b="1" i="1" dirty="0">
                <a:latin typeface="Tahoma"/>
                <a:ea typeface="Tahoma"/>
                <a:cs typeface="Tahoma"/>
              </a:rPr>
              <a:t>Emotional</a:t>
            </a:r>
            <a:r>
              <a:rPr lang="en-US" sz="3200" b="1" dirty="0">
                <a:latin typeface="Tahoma"/>
                <a:ea typeface="Tahoma"/>
                <a:cs typeface="Tahoma"/>
              </a:rPr>
              <a:t> or </a:t>
            </a:r>
            <a:r>
              <a:rPr lang="en-US" sz="3200" b="1" i="1" dirty="0">
                <a:latin typeface="Tahoma"/>
                <a:ea typeface="Tahoma"/>
                <a:cs typeface="Tahoma"/>
              </a:rPr>
              <a:t>Logical</a:t>
            </a:r>
            <a:r>
              <a:rPr lang="en-US" sz="3200" b="1" dirty="0">
                <a:latin typeface="Tahoma"/>
                <a:ea typeface="Tahoma"/>
                <a:cs typeface="Tahoma"/>
              </a:rPr>
              <a:t> </a:t>
            </a:r>
            <a:r>
              <a:rPr lang="en-US" sz="3200" dirty="0">
                <a:latin typeface="Tahoma"/>
                <a:ea typeface="Tahoma"/>
                <a:cs typeface="Tahoma"/>
              </a:rPr>
              <a:t>Action</a:t>
            </a:r>
          </a:p>
          <a:p>
            <a:pPr lvl="2"/>
            <a:r>
              <a:rPr lang="en-US" sz="3200" u="sng" dirty="0">
                <a:latin typeface="Tahoma"/>
                <a:ea typeface="Tahoma"/>
                <a:cs typeface="Tahoma"/>
              </a:rPr>
              <a:t>Emotionally</a:t>
            </a:r>
            <a:r>
              <a:rPr lang="en-US" sz="3200" dirty="0">
                <a:latin typeface="Tahoma"/>
                <a:ea typeface="Tahoma"/>
                <a:cs typeface="Tahoma"/>
              </a:rPr>
              <a:t>: exposing one’s vulnerability to others</a:t>
            </a:r>
          </a:p>
          <a:p>
            <a:pPr lvl="2"/>
            <a:r>
              <a:rPr lang="en-US" sz="3200" u="sng" dirty="0">
                <a:latin typeface="Tahoma"/>
                <a:ea typeface="Tahoma"/>
                <a:cs typeface="Tahoma"/>
              </a:rPr>
              <a:t>Logically</a:t>
            </a:r>
            <a:r>
              <a:rPr lang="en-US" sz="3200" dirty="0">
                <a:latin typeface="Tahoma"/>
                <a:ea typeface="Tahoma"/>
                <a:cs typeface="Tahoma"/>
              </a:rPr>
              <a:t>: taking time to determine gains/losses with another person and concluded that the person will act as you expect</a:t>
            </a:r>
          </a:p>
          <a:p>
            <a:pPr lvl="1"/>
            <a:r>
              <a:rPr lang="en-US" sz="3200" b="1" dirty="0">
                <a:latin typeface="Tahoma"/>
                <a:ea typeface="Tahoma"/>
                <a:cs typeface="Tahoma"/>
              </a:rPr>
              <a:t>Emotions</a:t>
            </a:r>
            <a:r>
              <a:rPr lang="en-US" sz="3200" dirty="0">
                <a:latin typeface="Tahoma"/>
                <a:ea typeface="Tahoma"/>
                <a:cs typeface="Tahoma"/>
              </a:rPr>
              <a:t> associated with trust: companionship, friendship, love, agreement, relaxation, comfort</a:t>
            </a:r>
          </a:p>
        </p:txBody>
      </p:sp>
      <p:sp>
        <p:nvSpPr>
          <p:cNvPr id="4" name="Title 1">
            <a:extLst>
              <a:ext uri="{FF2B5EF4-FFF2-40B4-BE49-F238E27FC236}">
                <a16:creationId xmlns:a16="http://schemas.microsoft.com/office/drawing/2014/main" id="{34D6A50D-3BF4-3F92-8F7D-2D6EC428B2F1}"/>
              </a:ext>
            </a:extLst>
          </p:cNvPr>
          <p:cNvSpPr txBox="1">
            <a:spLocks/>
          </p:cNvSpPr>
          <p:nvPr/>
        </p:nvSpPr>
        <p:spPr>
          <a:xfrm>
            <a:off x="1511560" y="367943"/>
            <a:ext cx="8949612" cy="72778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t>What is it??</a:t>
            </a:r>
            <a:endParaRPr lang="en-US" dirty="0"/>
          </a:p>
        </p:txBody>
      </p:sp>
      <p:pic>
        <p:nvPicPr>
          <p:cNvPr id="2" name="Picture 1">
            <a:extLst>
              <a:ext uri="{FF2B5EF4-FFF2-40B4-BE49-F238E27FC236}">
                <a16:creationId xmlns:a16="http://schemas.microsoft.com/office/drawing/2014/main" id="{C2379FB6-E375-CB38-0CB3-DFA05BDA4F34}"/>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428943319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3B3F1AC-A687-69C1-C587-711EF59CC04E}"/>
              </a:ext>
            </a:extLst>
          </p:cNvPr>
          <p:cNvSpPr txBox="1">
            <a:spLocks/>
          </p:cNvSpPr>
          <p:nvPr/>
        </p:nvSpPr>
        <p:spPr>
          <a:xfrm>
            <a:off x="1511560" y="367943"/>
            <a:ext cx="8949612" cy="72778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What’s it mean to you??</a:t>
            </a:r>
          </a:p>
        </p:txBody>
      </p:sp>
      <p:pic>
        <p:nvPicPr>
          <p:cNvPr id="2" name="Picture 1">
            <a:extLst>
              <a:ext uri="{FF2B5EF4-FFF2-40B4-BE49-F238E27FC236}">
                <a16:creationId xmlns:a16="http://schemas.microsoft.com/office/drawing/2014/main" id="{B1D63535-4637-FA3F-B04A-EAB215697879}"/>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TextBox 8">
            <a:extLst>
              <a:ext uri="{FF2B5EF4-FFF2-40B4-BE49-F238E27FC236}">
                <a16:creationId xmlns:a16="http://schemas.microsoft.com/office/drawing/2014/main" id="{40F34F7F-FE2A-0CCB-3410-F944B613FBDF}"/>
              </a:ext>
            </a:extLst>
          </p:cNvPr>
          <p:cNvSpPr txBox="1"/>
          <p:nvPr/>
        </p:nvSpPr>
        <p:spPr>
          <a:xfrm>
            <a:off x="580103" y="1198485"/>
            <a:ext cx="11238271" cy="4985980"/>
          </a:xfrm>
          <a:prstGeom prst="rect">
            <a:avLst/>
          </a:prstGeom>
          <a:noFill/>
        </p:spPr>
        <p:txBody>
          <a:bodyPr wrap="square">
            <a:spAutoFit/>
          </a:bodyPr>
          <a:lstStyle/>
          <a:p>
            <a:pPr>
              <a:lnSpc>
                <a:spcPct val="200000"/>
              </a:lnSpc>
            </a:pPr>
            <a:r>
              <a:rPr lang="en-US" sz="3200" dirty="0">
                <a:latin typeface="Tahoma"/>
                <a:ea typeface="Tahoma"/>
                <a:cs typeface="Tahoma"/>
              </a:rPr>
              <a:t>Finish the sentence:</a:t>
            </a:r>
          </a:p>
          <a:p>
            <a:pPr lvl="1">
              <a:spcBef>
                <a:spcPts val="1200"/>
              </a:spcBef>
              <a:spcAft>
                <a:spcPts val="1200"/>
              </a:spcAft>
            </a:pPr>
            <a:r>
              <a:rPr lang="en-US" sz="2400" dirty="0">
                <a:latin typeface="Tahoma"/>
                <a:ea typeface="Tahoma"/>
                <a:cs typeface="Tahoma"/>
              </a:rPr>
              <a:t>Being able to trust someone means ______________________________.</a:t>
            </a:r>
          </a:p>
          <a:p>
            <a:pPr lvl="1">
              <a:spcBef>
                <a:spcPts val="1200"/>
              </a:spcBef>
              <a:spcAft>
                <a:spcPts val="1200"/>
              </a:spcAft>
            </a:pPr>
            <a:r>
              <a:rPr lang="en-US" sz="2400" dirty="0">
                <a:latin typeface="Tahoma"/>
                <a:ea typeface="Tahoma"/>
                <a:cs typeface="Tahoma"/>
              </a:rPr>
              <a:t>I really trust my _____________________________________________.</a:t>
            </a:r>
          </a:p>
          <a:p>
            <a:pPr lvl="1">
              <a:spcBef>
                <a:spcPts val="1200"/>
              </a:spcBef>
              <a:spcAft>
                <a:spcPts val="1200"/>
              </a:spcAft>
            </a:pPr>
            <a:r>
              <a:rPr lang="en-US" sz="2400" dirty="0">
                <a:latin typeface="Tahoma"/>
                <a:ea typeface="Tahoma"/>
                <a:cs typeface="Tahoma"/>
              </a:rPr>
              <a:t>Someone who trusts me is _____________________________________.</a:t>
            </a:r>
          </a:p>
          <a:p>
            <a:pPr lvl="1">
              <a:spcBef>
                <a:spcPts val="1200"/>
              </a:spcBef>
              <a:spcAft>
                <a:spcPts val="1200"/>
              </a:spcAft>
            </a:pPr>
            <a:r>
              <a:rPr lang="en-US" sz="2400" dirty="0">
                <a:latin typeface="Tahoma"/>
                <a:ea typeface="Tahoma"/>
                <a:cs typeface="Tahoma"/>
              </a:rPr>
              <a:t>One of the most important things about trust is ____________________.</a:t>
            </a:r>
          </a:p>
          <a:p>
            <a:pPr lvl="1">
              <a:spcBef>
                <a:spcPts val="1200"/>
              </a:spcBef>
              <a:spcAft>
                <a:spcPts val="1200"/>
              </a:spcAft>
            </a:pPr>
            <a:r>
              <a:rPr lang="en-US" sz="2400" dirty="0">
                <a:latin typeface="Tahoma"/>
                <a:ea typeface="Tahoma"/>
                <a:cs typeface="Tahoma"/>
              </a:rPr>
              <a:t>I would not be able to trust someone after ________________________.</a:t>
            </a:r>
          </a:p>
          <a:p>
            <a:pPr lvl="1">
              <a:spcBef>
                <a:spcPts val="1200"/>
              </a:spcBef>
              <a:spcAft>
                <a:spcPts val="1200"/>
              </a:spcAft>
            </a:pPr>
            <a:r>
              <a:rPr lang="en-US" sz="2400" dirty="0">
                <a:latin typeface="Tahoma"/>
                <a:ea typeface="Tahoma"/>
                <a:cs typeface="Tahoma"/>
              </a:rPr>
              <a:t>I can begin to trust someone after _______________________________.</a:t>
            </a:r>
          </a:p>
        </p:txBody>
      </p:sp>
    </p:spTree>
    <p:extLst>
      <p:ext uri="{BB962C8B-B14F-4D97-AF65-F5344CB8AC3E}">
        <p14:creationId xmlns:p14="http://schemas.microsoft.com/office/powerpoint/2010/main" val="90229204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down)">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down)">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down)">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down)">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wipe(down)">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wipe(down)">
                                      <p:cBhvr>
                                        <p:cTn id="3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31321-CF44-CA8E-4746-97FE60E4A74C}"/>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7B999F34-AF28-5F1B-7E0B-2EB23A1503D9}"/>
              </a:ext>
            </a:extLst>
          </p:cNvPr>
          <p:cNvSpPr txBox="1">
            <a:spLocks/>
          </p:cNvSpPr>
          <p:nvPr/>
        </p:nvSpPr>
        <p:spPr>
          <a:xfrm>
            <a:off x="1511560" y="367943"/>
            <a:ext cx="8949612" cy="72778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What’s it mean to you??</a:t>
            </a:r>
          </a:p>
        </p:txBody>
      </p:sp>
      <p:pic>
        <p:nvPicPr>
          <p:cNvPr id="2" name="Picture 1">
            <a:extLst>
              <a:ext uri="{FF2B5EF4-FFF2-40B4-BE49-F238E27FC236}">
                <a16:creationId xmlns:a16="http://schemas.microsoft.com/office/drawing/2014/main" id="{C917CA89-D01B-B534-2EA4-7E08599F052F}"/>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TextBox 8">
            <a:extLst>
              <a:ext uri="{FF2B5EF4-FFF2-40B4-BE49-F238E27FC236}">
                <a16:creationId xmlns:a16="http://schemas.microsoft.com/office/drawing/2014/main" id="{3B2030FE-F784-8528-F093-2FC41E3D6542}"/>
              </a:ext>
            </a:extLst>
          </p:cNvPr>
          <p:cNvSpPr txBox="1"/>
          <p:nvPr/>
        </p:nvSpPr>
        <p:spPr>
          <a:xfrm>
            <a:off x="589935" y="1198485"/>
            <a:ext cx="11248103" cy="4985980"/>
          </a:xfrm>
          <a:prstGeom prst="rect">
            <a:avLst/>
          </a:prstGeom>
          <a:noFill/>
        </p:spPr>
        <p:txBody>
          <a:bodyPr wrap="square">
            <a:spAutoFit/>
          </a:bodyPr>
          <a:lstStyle/>
          <a:p>
            <a:pPr>
              <a:lnSpc>
                <a:spcPct val="200000"/>
              </a:lnSpc>
            </a:pPr>
            <a:r>
              <a:rPr lang="en-US" sz="3200" dirty="0">
                <a:latin typeface="Tahoma"/>
                <a:ea typeface="Tahoma"/>
                <a:cs typeface="Tahoma"/>
              </a:rPr>
              <a:t>Finish the sentence:</a:t>
            </a:r>
          </a:p>
          <a:p>
            <a:pPr lvl="1">
              <a:spcBef>
                <a:spcPts val="1200"/>
              </a:spcBef>
              <a:spcAft>
                <a:spcPts val="1200"/>
              </a:spcAft>
            </a:pPr>
            <a:r>
              <a:rPr lang="en-US" sz="2400" dirty="0">
                <a:latin typeface="Tahoma"/>
                <a:ea typeface="Tahoma"/>
                <a:cs typeface="Tahoma"/>
              </a:rPr>
              <a:t>When I really trust someone I can _______________________________.</a:t>
            </a:r>
          </a:p>
          <a:p>
            <a:pPr lvl="1">
              <a:spcBef>
                <a:spcPts val="1200"/>
              </a:spcBef>
              <a:spcAft>
                <a:spcPts val="1200"/>
              </a:spcAft>
            </a:pPr>
            <a:r>
              <a:rPr lang="en-US" sz="2400" dirty="0">
                <a:latin typeface="Tahoma"/>
                <a:ea typeface="Tahoma"/>
                <a:cs typeface="Tahoma"/>
              </a:rPr>
              <a:t>I can trust myself to __________________________________________.</a:t>
            </a:r>
          </a:p>
          <a:p>
            <a:pPr lvl="1">
              <a:spcBef>
                <a:spcPts val="1200"/>
              </a:spcBef>
              <a:spcAft>
                <a:spcPts val="1200"/>
              </a:spcAft>
            </a:pPr>
            <a:r>
              <a:rPr lang="en-US" sz="2400" dirty="0">
                <a:latin typeface="Tahoma"/>
                <a:ea typeface="Tahoma"/>
                <a:cs typeface="Tahoma"/>
              </a:rPr>
              <a:t>Someone who is trustworthy always ______________________________.</a:t>
            </a:r>
          </a:p>
          <a:p>
            <a:pPr lvl="1">
              <a:spcBef>
                <a:spcPts val="1200"/>
              </a:spcBef>
              <a:spcAft>
                <a:spcPts val="1200"/>
              </a:spcAft>
            </a:pPr>
            <a:r>
              <a:rPr lang="en-US" sz="2400" dirty="0">
                <a:latin typeface="Tahoma"/>
                <a:ea typeface="Tahoma"/>
                <a:cs typeface="Tahoma"/>
              </a:rPr>
              <a:t>Someone who is trustworthy never _______________________________.</a:t>
            </a:r>
          </a:p>
          <a:p>
            <a:pPr lvl="1">
              <a:spcBef>
                <a:spcPts val="1200"/>
              </a:spcBef>
              <a:spcAft>
                <a:spcPts val="1200"/>
              </a:spcAft>
            </a:pPr>
            <a:r>
              <a:rPr lang="en-US" sz="2400" dirty="0">
                <a:latin typeface="Tahoma"/>
                <a:ea typeface="Tahoma"/>
                <a:cs typeface="Tahoma"/>
              </a:rPr>
              <a:t>Not having trust in my relationship makes me feel ___________________.</a:t>
            </a:r>
          </a:p>
          <a:p>
            <a:pPr lvl="1">
              <a:spcBef>
                <a:spcPts val="1200"/>
              </a:spcBef>
              <a:spcAft>
                <a:spcPts val="1200"/>
              </a:spcAft>
            </a:pPr>
            <a:r>
              <a:rPr lang="en-US" sz="2400" dirty="0">
                <a:latin typeface="Tahoma"/>
                <a:ea typeface="Tahoma"/>
                <a:cs typeface="Tahoma"/>
              </a:rPr>
              <a:t>Having trust in my relationship is ________________________________.</a:t>
            </a:r>
          </a:p>
        </p:txBody>
      </p:sp>
    </p:spTree>
    <p:extLst>
      <p:ext uri="{BB962C8B-B14F-4D97-AF65-F5344CB8AC3E}">
        <p14:creationId xmlns:p14="http://schemas.microsoft.com/office/powerpoint/2010/main" val="265634485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down)">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down)">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down)">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down)">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wipe(down)">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wipe(down)">
                                      <p:cBhvr>
                                        <p:cTn id="3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7EA4F-92F8-E76B-8843-F92AB1B1D366}"/>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30EE5433-5802-ADDB-4730-B41A13E6086D}"/>
              </a:ext>
            </a:extLst>
          </p:cNvPr>
          <p:cNvSpPr txBox="1">
            <a:spLocks/>
          </p:cNvSpPr>
          <p:nvPr/>
        </p:nvSpPr>
        <p:spPr>
          <a:xfrm>
            <a:off x="1511560" y="367943"/>
            <a:ext cx="8949612" cy="72778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t>If you build it, they need to, too</a:t>
            </a:r>
            <a:endParaRPr lang="en-US" dirty="0"/>
          </a:p>
        </p:txBody>
      </p:sp>
      <p:pic>
        <p:nvPicPr>
          <p:cNvPr id="2" name="Picture 1">
            <a:extLst>
              <a:ext uri="{FF2B5EF4-FFF2-40B4-BE49-F238E27FC236}">
                <a16:creationId xmlns:a16="http://schemas.microsoft.com/office/drawing/2014/main" id="{BEE1B4B5-2AC3-BACC-92E1-D47F57B34ECA}"/>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TextBox 8">
            <a:extLst>
              <a:ext uri="{FF2B5EF4-FFF2-40B4-BE49-F238E27FC236}">
                <a16:creationId xmlns:a16="http://schemas.microsoft.com/office/drawing/2014/main" id="{A74D77DB-553C-F1EC-92C2-B2F6003BA822}"/>
              </a:ext>
            </a:extLst>
          </p:cNvPr>
          <p:cNvSpPr txBox="1"/>
          <p:nvPr/>
        </p:nvSpPr>
        <p:spPr>
          <a:xfrm>
            <a:off x="275303" y="989715"/>
            <a:ext cx="11248103" cy="5632311"/>
          </a:xfrm>
          <a:prstGeom prst="rect">
            <a:avLst/>
          </a:prstGeom>
          <a:noFill/>
        </p:spPr>
        <p:txBody>
          <a:bodyPr wrap="square">
            <a:spAutoFit/>
          </a:bodyPr>
          <a:lstStyle/>
          <a:p>
            <a:pPr marL="457200" indent="-457200">
              <a:lnSpc>
                <a:spcPct val="200000"/>
              </a:lnSpc>
              <a:buFont typeface="Wingdings" panose="05000000000000000000" pitchFamily="2" charset="2"/>
              <a:buChar char="Ø"/>
            </a:pPr>
            <a:r>
              <a:rPr lang="en-US" sz="3600" b="1" dirty="0">
                <a:latin typeface="Tahoma"/>
                <a:ea typeface="Tahoma"/>
                <a:cs typeface="Tahoma"/>
              </a:rPr>
              <a:t>Building Trust (Together)</a:t>
            </a:r>
          </a:p>
          <a:p>
            <a:pPr marL="914400" lvl="1" indent="-457200">
              <a:buFont typeface="Wingdings" panose="05000000000000000000" pitchFamily="2" charset="2"/>
              <a:buChar char="Ø"/>
            </a:pPr>
            <a:r>
              <a:rPr lang="en-US" sz="3200" dirty="0">
                <a:latin typeface="Tahoma"/>
                <a:ea typeface="Tahoma"/>
                <a:cs typeface="Tahoma"/>
              </a:rPr>
              <a:t>Happens gradually</a:t>
            </a:r>
          </a:p>
          <a:p>
            <a:pPr marL="914400" lvl="1" indent="-457200">
              <a:buFont typeface="Wingdings" panose="05000000000000000000" pitchFamily="2" charset="2"/>
              <a:buChar char="Ø"/>
            </a:pPr>
            <a:r>
              <a:rPr lang="en-US" sz="3200" dirty="0">
                <a:latin typeface="Tahoma"/>
                <a:ea typeface="Tahoma"/>
                <a:cs typeface="Tahoma"/>
              </a:rPr>
              <a:t>How do you know </a:t>
            </a:r>
            <a:r>
              <a:rPr lang="en-US" sz="3200" b="1" dirty="0">
                <a:latin typeface="Tahoma"/>
                <a:ea typeface="Tahoma"/>
                <a:cs typeface="Tahoma"/>
              </a:rPr>
              <a:t>WHO</a:t>
            </a:r>
            <a:r>
              <a:rPr lang="en-US" sz="3200" dirty="0">
                <a:latin typeface="Tahoma"/>
                <a:ea typeface="Tahoma"/>
                <a:cs typeface="Tahoma"/>
              </a:rPr>
              <a:t> to trust?</a:t>
            </a:r>
          </a:p>
          <a:p>
            <a:pPr marL="1371600" lvl="2" indent="-457200">
              <a:buFont typeface="Wingdings" panose="05000000000000000000" pitchFamily="2" charset="2"/>
              <a:buChar char="Ø"/>
            </a:pPr>
            <a:r>
              <a:rPr lang="en-US" sz="3200" dirty="0">
                <a:latin typeface="Tahoma"/>
                <a:ea typeface="Tahoma"/>
                <a:cs typeface="Tahoma"/>
              </a:rPr>
              <a:t>Trust your gut! (#1)</a:t>
            </a:r>
          </a:p>
          <a:p>
            <a:pPr marL="1371600" lvl="2" indent="-457200">
              <a:buFont typeface="Wingdings" panose="05000000000000000000" pitchFamily="2" charset="2"/>
              <a:buChar char="Ø"/>
            </a:pPr>
            <a:r>
              <a:rPr lang="en-US" sz="3200" dirty="0">
                <a:latin typeface="Tahoma"/>
                <a:ea typeface="Tahoma"/>
                <a:cs typeface="Tahoma"/>
              </a:rPr>
              <a:t>It </a:t>
            </a:r>
            <a:r>
              <a:rPr lang="en-US" sz="3200" u="sng" dirty="0">
                <a:latin typeface="Tahoma"/>
                <a:ea typeface="Tahoma"/>
                <a:cs typeface="Tahoma"/>
              </a:rPr>
              <a:t>can’t</a:t>
            </a:r>
            <a:r>
              <a:rPr lang="en-US" sz="3200" dirty="0">
                <a:latin typeface="Tahoma"/>
                <a:ea typeface="Tahoma"/>
                <a:cs typeface="Tahoma"/>
              </a:rPr>
              <a:t> be built without both of you doing your part</a:t>
            </a:r>
          </a:p>
          <a:p>
            <a:pPr marL="914400" lvl="1" indent="-457200">
              <a:buFont typeface="Wingdings" panose="05000000000000000000" pitchFamily="2" charset="2"/>
              <a:buChar char="Ø"/>
            </a:pPr>
            <a:r>
              <a:rPr lang="en-US" sz="3200" dirty="0">
                <a:latin typeface="Tahoma"/>
                <a:ea typeface="Tahoma"/>
                <a:cs typeface="Tahoma"/>
              </a:rPr>
              <a:t>Is my partner consistent (and am I)?</a:t>
            </a:r>
          </a:p>
          <a:p>
            <a:pPr marL="1371600" lvl="2" indent="-457200">
              <a:buFont typeface="Wingdings" panose="05000000000000000000" pitchFamily="2" charset="2"/>
              <a:buChar char="Ø"/>
            </a:pPr>
            <a:r>
              <a:rPr lang="en-US" sz="3200" dirty="0">
                <a:latin typeface="Tahoma"/>
                <a:ea typeface="Tahoma"/>
                <a:cs typeface="Tahoma"/>
              </a:rPr>
              <a:t>Showing up on time, as agreed upon</a:t>
            </a:r>
          </a:p>
          <a:p>
            <a:pPr marL="1371600" lvl="2" indent="-457200">
              <a:buFont typeface="Wingdings" panose="05000000000000000000" pitchFamily="2" charset="2"/>
              <a:buChar char="Ø"/>
            </a:pPr>
            <a:r>
              <a:rPr lang="en-US" sz="3200" dirty="0">
                <a:latin typeface="Tahoma"/>
                <a:ea typeface="Tahoma"/>
                <a:cs typeface="Tahoma"/>
              </a:rPr>
              <a:t>Private info kept private</a:t>
            </a:r>
          </a:p>
          <a:p>
            <a:pPr marL="1371600" lvl="2" indent="-457200">
              <a:buFont typeface="Wingdings" panose="05000000000000000000" pitchFamily="2" charset="2"/>
              <a:buChar char="Ø"/>
            </a:pPr>
            <a:r>
              <a:rPr lang="en-US" sz="3200" dirty="0">
                <a:latin typeface="Tahoma"/>
                <a:ea typeface="Tahoma"/>
                <a:cs typeface="Tahoma"/>
              </a:rPr>
              <a:t>Respecting Boundaries? (physical, emotional, spiritual, etc.)</a:t>
            </a:r>
          </a:p>
        </p:txBody>
      </p:sp>
    </p:spTree>
    <p:extLst>
      <p:ext uri="{BB962C8B-B14F-4D97-AF65-F5344CB8AC3E}">
        <p14:creationId xmlns:p14="http://schemas.microsoft.com/office/powerpoint/2010/main" val="337616008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down)">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down)">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down)">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down)">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wipe(down)">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wipe(down)">
                                      <p:cBhvr>
                                        <p:cTn id="37" dur="5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wipe(down)">
                                      <p:cBhvr>
                                        <p:cTn id="42" dur="500"/>
                                        <p:tgtEl>
                                          <p:spTgt spid="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9">
                                            <p:txEl>
                                              <p:pRg st="8" end="8"/>
                                            </p:txEl>
                                          </p:spTgt>
                                        </p:tgtEl>
                                        <p:attrNameLst>
                                          <p:attrName>style.visibility</p:attrName>
                                        </p:attrNameLst>
                                      </p:cBhvr>
                                      <p:to>
                                        <p:strVal val="visible"/>
                                      </p:to>
                                    </p:set>
                                    <p:animEffect transition="in" filter="wipe(down)">
                                      <p:cBhvr>
                                        <p:cTn id="47"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C52C9-C852-C485-2E95-D97B4DB4EB0D}"/>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5C4AB9BE-A364-03C5-3953-7388135D2845}"/>
              </a:ext>
            </a:extLst>
          </p:cNvPr>
          <p:cNvSpPr txBox="1">
            <a:spLocks/>
          </p:cNvSpPr>
          <p:nvPr/>
        </p:nvSpPr>
        <p:spPr>
          <a:xfrm>
            <a:off x="1511560" y="367943"/>
            <a:ext cx="8949612" cy="72778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t>If you build it, they need to, too</a:t>
            </a:r>
            <a:endParaRPr lang="en-US" dirty="0"/>
          </a:p>
        </p:txBody>
      </p:sp>
      <p:pic>
        <p:nvPicPr>
          <p:cNvPr id="2" name="Picture 1">
            <a:extLst>
              <a:ext uri="{FF2B5EF4-FFF2-40B4-BE49-F238E27FC236}">
                <a16:creationId xmlns:a16="http://schemas.microsoft.com/office/drawing/2014/main" id="{00D63419-890D-1AE6-BA79-0DF723EEE30C}"/>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TextBox 8">
            <a:extLst>
              <a:ext uri="{FF2B5EF4-FFF2-40B4-BE49-F238E27FC236}">
                <a16:creationId xmlns:a16="http://schemas.microsoft.com/office/drawing/2014/main" id="{E558BBDA-A6E9-06AC-3FA2-13AD372A041D}"/>
              </a:ext>
            </a:extLst>
          </p:cNvPr>
          <p:cNvSpPr txBox="1"/>
          <p:nvPr/>
        </p:nvSpPr>
        <p:spPr>
          <a:xfrm>
            <a:off x="0" y="733246"/>
            <a:ext cx="11248103" cy="6124754"/>
          </a:xfrm>
          <a:prstGeom prst="rect">
            <a:avLst/>
          </a:prstGeom>
          <a:noFill/>
        </p:spPr>
        <p:txBody>
          <a:bodyPr wrap="square">
            <a:spAutoFit/>
          </a:bodyPr>
          <a:lstStyle/>
          <a:p>
            <a:pPr marL="457200" indent="-457200">
              <a:lnSpc>
                <a:spcPct val="200000"/>
              </a:lnSpc>
              <a:buFont typeface="Wingdings" panose="05000000000000000000" pitchFamily="2" charset="2"/>
              <a:buChar char="Ø"/>
            </a:pPr>
            <a:r>
              <a:rPr lang="en-US" sz="3600" b="1" dirty="0">
                <a:latin typeface="Tahoma"/>
                <a:ea typeface="Tahoma"/>
                <a:cs typeface="Tahoma"/>
              </a:rPr>
              <a:t>Building Trust Together</a:t>
            </a:r>
          </a:p>
          <a:p>
            <a:pPr marL="914400" lvl="1" indent="-457200">
              <a:buFont typeface="Wingdings" panose="05000000000000000000" pitchFamily="2" charset="2"/>
              <a:buChar char="Ø"/>
            </a:pPr>
            <a:r>
              <a:rPr lang="en-US" sz="3200" dirty="0">
                <a:latin typeface="Tahoma"/>
                <a:ea typeface="Tahoma"/>
                <a:cs typeface="Tahoma"/>
              </a:rPr>
              <a:t>Does my partner “</a:t>
            </a:r>
            <a:r>
              <a:rPr lang="en-US" sz="3200" i="1" dirty="0">
                <a:latin typeface="Tahoma"/>
                <a:ea typeface="Tahoma"/>
                <a:cs typeface="Tahoma"/>
              </a:rPr>
              <a:t>say what they mean and mean what they say</a:t>
            </a:r>
            <a:r>
              <a:rPr lang="en-US" sz="3200" dirty="0">
                <a:latin typeface="Tahoma"/>
                <a:ea typeface="Tahoma"/>
                <a:cs typeface="Tahoma"/>
              </a:rPr>
              <a:t>”?!</a:t>
            </a:r>
          </a:p>
          <a:p>
            <a:pPr marL="1371600" lvl="2" indent="-457200">
              <a:buFont typeface="Wingdings" panose="05000000000000000000" pitchFamily="2" charset="2"/>
              <a:buChar char="Ø"/>
            </a:pPr>
            <a:r>
              <a:rPr lang="en-US" sz="2800" dirty="0">
                <a:latin typeface="Tahoma"/>
                <a:ea typeface="Tahoma"/>
                <a:cs typeface="Tahoma"/>
              </a:rPr>
              <a:t>Are their words and behavior adding up</a:t>
            </a:r>
            <a:endParaRPr lang="en-US" sz="2400" dirty="0">
              <a:latin typeface="Tahoma"/>
              <a:ea typeface="Tahoma"/>
              <a:cs typeface="Tahoma"/>
            </a:endParaRPr>
          </a:p>
          <a:p>
            <a:pPr marL="914400" lvl="1" indent="-457200">
              <a:buFont typeface="Wingdings" panose="05000000000000000000" pitchFamily="2" charset="2"/>
              <a:buChar char="Ø"/>
            </a:pPr>
            <a:r>
              <a:rPr lang="en-US" sz="3200" dirty="0">
                <a:latin typeface="Tahoma"/>
                <a:ea typeface="Tahoma"/>
                <a:cs typeface="Tahoma"/>
              </a:rPr>
              <a:t>When you love someone, don’t abuse them</a:t>
            </a:r>
            <a:r>
              <a:rPr lang="en-US" sz="2800" dirty="0">
                <a:latin typeface="Tahoma"/>
                <a:ea typeface="Tahoma"/>
                <a:cs typeface="Tahoma"/>
              </a:rPr>
              <a:t> </a:t>
            </a:r>
            <a:endParaRPr lang="en-US" sz="2800" dirty="0">
              <a:latin typeface="Tahoma" panose="020B0604030504040204" pitchFamily="34" charset="0"/>
              <a:ea typeface="Tahoma" panose="020B0604030504040204" pitchFamily="34" charset="0"/>
              <a:cs typeface="Tahoma" panose="020B0604030504040204" pitchFamily="34" charset="0"/>
            </a:endParaRPr>
          </a:p>
          <a:p>
            <a:pPr marL="1257300" lvl="2" indent="-342900">
              <a:buFont typeface="Wingdings" panose="05000000000000000000" pitchFamily="2" charset="2"/>
              <a:buChar char="Ø"/>
            </a:pPr>
            <a:r>
              <a:rPr lang="en-US" sz="2800" dirty="0">
                <a:latin typeface="Tahoma"/>
                <a:ea typeface="Tahoma"/>
                <a:cs typeface="Tahoma"/>
              </a:rPr>
              <a:t>When there is trust, we don’t feel a need to monitor or control our partners</a:t>
            </a:r>
          </a:p>
          <a:p>
            <a:pPr marL="1257300" lvl="2" indent="-342900">
              <a:buFont typeface="Wingdings" panose="05000000000000000000" pitchFamily="2" charset="2"/>
              <a:buChar char="Ø"/>
            </a:pPr>
            <a:r>
              <a:rPr lang="en-US" sz="2800" dirty="0">
                <a:latin typeface="Tahoma"/>
                <a:ea typeface="Tahoma"/>
                <a:cs typeface="Tahoma"/>
              </a:rPr>
              <a:t>Don’t need our partner to “prove” love and faithfulness</a:t>
            </a:r>
          </a:p>
          <a:p>
            <a:pPr marL="1257300" lvl="2" indent="-342900">
              <a:buFont typeface="Wingdings" panose="05000000000000000000" pitchFamily="2" charset="2"/>
              <a:buChar char="Ø"/>
            </a:pPr>
            <a:r>
              <a:rPr lang="en-US" sz="2800" dirty="0">
                <a:latin typeface="Tahoma"/>
                <a:ea typeface="Tahoma"/>
                <a:cs typeface="Tahoma"/>
              </a:rPr>
              <a:t>If you trust someone, trust regardless of who they spend time with/where they go</a:t>
            </a:r>
          </a:p>
          <a:p>
            <a:pPr marL="1257300" lvl="2" indent="-342900">
              <a:buFont typeface="Wingdings" panose="05000000000000000000" pitchFamily="2" charset="2"/>
              <a:buChar char="Ø"/>
            </a:pPr>
            <a:r>
              <a:rPr lang="en-US" sz="2800" dirty="0">
                <a:latin typeface="Tahoma"/>
                <a:ea typeface="Tahoma"/>
                <a:cs typeface="Tahoma"/>
              </a:rPr>
              <a:t>You trust that, even if someone else wants to hurt your relationship, your partner wouldn’t let that happen</a:t>
            </a:r>
          </a:p>
        </p:txBody>
      </p:sp>
    </p:spTree>
    <p:extLst>
      <p:ext uri="{BB962C8B-B14F-4D97-AF65-F5344CB8AC3E}">
        <p14:creationId xmlns:p14="http://schemas.microsoft.com/office/powerpoint/2010/main" val="560594250"/>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down)">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down)">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down)">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down)">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wipe(down)">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wipe(down)">
                                      <p:cBhvr>
                                        <p:cTn id="37" dur="5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wipe(down)">
                                      <p:cBhvr>
                                        <p:cTn id="42"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D2658-6687-53F9-B6ED-AC38BF2B1133}"/>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C23C1FCA-6157-3A16-7B70-5A644B31B975}"/>
              </a:ext>
            </a:extLst>
          </p:cNvPr>
          <p:cNvSpPr txBox="1">
            <a:spLocks/>
          </p:cNvSpPr>
          <p:nvPr/>
        </p:nvSpPr>
        <p:spPr>
          <a:xfrm>
            <a:off x="1511560" y="367943"/>
            <a:ext cx="8949612" cy="72778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t>If you build it, they need to, too</a:t>
            </a:r>
            <a:endParaRPr lang="en-US" dirty="0"/>
          </a:p>
        </p:txBody>
      </p:sp>
      <p:pic>
        <p:nvPicPr>
          <p:cNvPr id="2" name="Picture 1">
            <a:extLst>
              <a:ext uri="{FF2B5EF4-FFF2-40B4-BE49-F238E27FC236}">
                <a16:creationId xmlns:a16="http://schemas.microsoft.com/office/drawing/2014/main" id="{8D68139F-8D0B-6674-E065-38F049E7BED5}"/>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TextBox 8">
            <a:extLst>
              <a:ext uri="{FF2B5EF4-FFF2-40B4-BE49-F238E27FC236}">
                <a16:creationId xmlns:a16="http://schemas.microsoft.com/office/drawing/2014/main" id="{EBFD9499-C8A8-07FB-3E14-0A10B671128A}"/>
              </a:ext>
            </a:extLst>
          </p:cNvPr>
          <p:cNvSpPr txBox="1"/>
          <p:nvPr/>
        </p:nvSpPr>
        <p:spPr>
          <a:xfrm>
            <a:off x="0" y="1198485"/>
            <a:ext cx="12005187" cy="5109091"/>
          </a:xfrm>
          <a:prstGeom prst="rect">
            <a:avLst/>
          </a:prstGeom>
          <a:noFill/>
        </p:spPr>
        <p:txBody>
          <a:bodyPr wrap="square">
            <a:spAutoFit/>
          </a:bodyPr>
          <a:lstStyle/>
          <a:p>
            <a:pPr marL="457200" indent="-457200">
              <a:buFont typeface="Wingdings" panose="05000000000000000000" pitchFamily="2" charset="2"/>
              <a:buChar char="Ø"/>
            </a:pPr>
            <a:r>
              <a:rPr lang="en-US" sz="3200" dirty="0">
                <a:latin typeface="Tahoma"/>
                <a:ea typeface="Tahoma"/>
                <a:cs typeface="Tahoma"/>
              </a:rPr>
              <a:t>My Trust Was Broken in the Past. How Can I Trust Again?</a:t>
            </a:r>
          </a:p>
          <a:p>
            <a:pPr marL="800100" lvl="1" indent="-342900">
              <a:buFont typeface="Wingdings" panose="05000000000000000000" pitchFamily="2" charset="2"/>
              <a:buChar char="Ø"/>
            </a:pPr>
            <a:r>
              <a:rPr lang="en-US" sz="2400" dirty="0">
                <a:latin typeface="Tahoma"/>
                <a:ea typeface="Tahoma"/>
                <a:cs typeface="Tahoma"/>
              </a:rPr>
              <a:t>If you’ve been burned in the past, it’s understandable that you might have a hard time trusting other people.</a:t>
            </a:r>
          </a:p>
          <a:p>
            <a:pPr marL="1257300" lvl="2" indent="-342900">
              <a:buFont typeface="Wingdings" panose="05000000000000000000" pitchFamily="2" charset="2"/>
              <a:buChar char="Ø"/>
            </a:pPr>
            <a:r>
              <a:rPr lang="en-US" sz="2200" b="1" dirty="0">
                <a:latin typeface="Tahoma"/>
                <a:ea typeface="Tahoma"/>
                <a:cs typeface="Tahoma"/>
              </a:rPr>
              <a:t>Remember</a:t>
            </a:r>
            <a:r>
              <a:rPr lang="en-US" sz="2200" dirty="0">
                <a:latin typeface="Tahoma"/>
                <a:ea typeface="Tahoma"/>
                <a:cs typeface="Tahoma"/>
              </a:rPr>
              <a:t>: your new partner is </a:t>
            </a:r>
            <a:r>
              <a:rPr lang="en-US" sz="2200" u="sng" dirty="0">
                <a:latin typeface="Tahoma"/>
                <a:ea typeface="Tahoma"/>
                <a:cs typeface="Tahoma"/>
              </a:rPr>
              <a:t>NOT</a:t>
            </a:r>
            <a:r>
              <a:rPr lang="en-US" sz="2200" dirty="0">
                <a:latin typeface="Tahoma"/>
                <a:ea typeface="Tahoma"/>
                <a:cs typeface="Tahoma"/>
              </a:rPr>
              <a:t> your old partner (or whoever broke your trust before) – It’s NOT Fair to judge them based on past relationships – not that this has to be fair, but at least give them a chance </a:t>
            </a:r>
            <a:endParaRPr lang="en-US" sz="2200" dirty="0">
              <a:latin typeface="Tahoma" panose="020B0604030504040204" pitchFamily="34" charset="0"/>
              <a:ea typeface="Tahoma" panose="020B0604030504040204" pitchFamily="34" charset="0"/>
              <a:cs typeface="Tahoma" panose="020B0604030504040204" pitchFamily="34" charset="0"/>
            </a:endParaRPr>
          </a:p>
          <a:p>
            <a:pPr marL="1257300" lvl="2" indent="-342900">
              <a:buFont typeface="Wingdings" panose="05000000000000000000" pitchFamily="2" charset="2"/>
              <a:buChar char="Ø"/>
            </a:pPr>
            <a:r>
              <a:rPr lang="en-US" sz="2200" dirty="0">
                <a:latin typeface="Tahoma"/>
                <a:ea typeface="Tahoma"/>
                <a:cs typeface="Tahoma"/>
              </a:rPr>
              <a:t>There’s no excuse </a:t>
            </a:r>
            <a:r>
              <a:rPr lang="en-US" sz="2200" dirty="0" err="1">
                <a:latin typeface="Tahoma"/>
                <a:ea typeface="Tahoma"/>
                <a:cs typeface="Tahoma"/>
              </a:rPr>
              <a:t>excuse</a:t>
            </a:r>
            <a:r>
              <a:rPr lang="en-US" sz="2200" dirty="0">
                <a:latin typeface="Tahoma"/>
                <a:ea typeface="Tahoma"/>
                <a:cs typeface="Tahoma"/>
              </a:rPr>
              <a:t> for checking up on your new partner or demanding that they prove their trustworthiness to you; trust is a choice, and building on that trust within a relationship takes time</a:t>
            </a:r>
          </a:p>
          <a:p>
            <a:pPr marL="1714500" lvl="3" indent="-342900">
              <a:buFont typeface="Wingdings" panose="05000000000000000000" pitchFamily="2" charset="2"/>
              <a:buChar char="Ø"/>
            </a:pPr>
            <a:r>
              <a:rPr lang="en-US" sz="2400" dirty="0">
                <a:latin typeface="Tahoma"/>
                <a:ea typeface="Tahoma"/>
                <a:cs typeface="Tahoma"/>
              </a:rPr>
              <a:t>If you feel that you aren’t able to trust anyone else right now, </a:t>
            </a:r>
            <a:r>
              <a:rPr lang="en-US" sz="2400" i="1" dirty="0">
                <a:latin typeface="Tahoma"/>
                <a:ea typeface="Tahoma"/>
                <a:cs typeface="Tahoma"/>
              </a:rPr>
              <a:t>you might not be ready to be in a relationship</a:t>
            </a:r>
          </a:p>
          <a:p>
            <a:pPr marL="1257300" lvl="2" indent="-342900">
              <a:buFont typeface="Wingdings" panose="05000000000000000000" pitchFamily="2" charset="2"/>
              <a:buChar char="Ø"/>
            </a:pPr>
            <a:r>
              <a:rPr lang="en-US" sz="2200" dirty="0">
                <a:latin typeface="Tahoma"/>
                <a:ea typeface="Tahoma"/>
                <a:cs typeface="Tahoma"/>
              </a:rPr>
              <a:t>Being able to trust yourself IS an </a:t>
            </a:r>
            <a:r>
              <a:rPr lang="en-US" sz="2200" u="sng" dirty="0">
                <a:latin typeface="Tahoma"/>
                <a:ea typeface="Tahoma"/>
                <a:cs typeface="Tahoma"/>
              </a:rPr>
              <a:t>important component</a:t>
            </a:r>
            <a:r>
              <a:rPr lang="en-US" sz="2200" dirty="0">
                <a:latin typeface="Tahoma"/>
                <a:ea typeface="Tahoma"/>
                <a:cs typeface="Tahoma"/>
              </a:rPr>
              <a:t> in trusting others; The person who broke your trust in the past made that choice; you can’t take responsibility for someone else’s actions or decisions</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5918989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down)">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down)">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down)">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down)">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wipe(down)">
                                      <p:cBhvr>
                                        <p:cTn id="3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2AC5B-62D9-6D8C-CD2E-04BAFC1BB3E1}"/>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0470BD1F-B6A3-016F-36D7-8B718A4A91D4}"/>
              </a:ext>
            </a:extLst>
          </p:cNvPr>
          <p:cNvSpPr txBox="1">
            <a:spLocks/>
          </p:cNvSpPr>
          <p:nvPr/>
        </p:nvSpPr>
        <p:spPr>
          <a:xfrm>
            <a:off x="1511560" y="367943"/>
            <a:ext cx="8949612" cy="72778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dirty="0"/>
              <a:t>How Do You Like It?! </a:t>
            </a:r>
            <a:endParaRPr lang="en-US" dirty="0"/>
          </a:p>
        </p:txBody>
      </p:sp>
      <p:pic>
        <p:nvPicPr>
          <p:cNvPr id="2" name="Picture 1">
            <a:extLst>
              <a:ext uri="{FF2B5EF4-FFF2-40B4-BE49-F238E27FC236}">
                <a16:creationId xmlns:a16="http://schemas.microsoft.com/office/drawing/2014/main" id="{534A0692-F75C-13C6-1DAC-6E046D34A8B0}"/>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TextBox 8">
            <a:extLst>
              <a:ext uri="{FF2B5EF4-FFF2-40B4-BE49-F238E27FC236}">
                <a16:creationId xmlns:a16="http://schemas.microsoft.com/office/drawing/2014/main" id="{57BCB516-A00F-13E6-B67F-9E8E0AC48044}"/>
              </a:ext>
            </a:extLst>
          </p:cNvPr>
          <p:cNvSpPr txBox="1"/>
          <p:nvPr/>
        </p:nvSpPr>
        <p:spPr>
          <a:xfrm>
            <a:off x="0" y="1198485"/>
            <a:ext cx="12005187" cy="4955203"/>
          </a:xfrm>
          <a:prstGeom prst="rect">
            <a:avLst/>
          </a:prstGeom>
          <a:noFill/>
        </p:spPr>
        <p:txBody>
          <a:bodyPr wrap="square">
            <a:spAutoFit/>
          </a:bodyPr>
          <a:lstStyle/>
          <a:p>
            <a:pPr marL="457200" indent="-457200">
              <a:spcBef>
                <a:spcPts val="1200"/>
              </a:spcBef>
              <a:buFont typeface="Wingdings" panose="05000000000000000000" pitchFamily="2" charset="2"/>
              <a:buChar char="Ø"/>
            </a:pPr>
            <a:r>
              <a:rPr lang="en-US" sz="3600" dirty="0">
                <a:latin typeface="Tahoma" panose="020B0604030504040204" pitchFamily="34" charset="0"/>
                <a:ea typeface="Tahoma" panose="020B0604030504040204" pitchFamily="34" charset="0"/>
                <a:cs typeface="Tahoma" panose="020B0604030504040204" pitchFamily="34" charset="0"/>
              </a:rPr>
              <a:t>Love Languages </a:t>
            </a:r>
          </a:p>
          <a:p>
            <a:pPr marL="800100" lvl="1" indent="-342900">
              <a:spcBef>
                <a:spcPts val="1200"/>
              </a:spcBef>
              <a:buFont typeface="Wingdings" panose="05000000000000000000" pitchFamily="2" charset="2"/>
              <a:buChar char="Ø"/>
            </a:pPr>
            <a:r>
              <a:rPr lang="en-US" sz="2800" dirty="0">
                <a:latin typeface="Tahoma" panose="020B0604030504040204" pitchFamily="34" charset="0"/>
                <a:ea typeface="Tahoma" panose="020B0604030504040204" pitchFamily="34" charset="0"/>
                <a:cs typeface="Tahoma" panose="020B0604030504040204" pitchFamily="34" charset="0"/>
              </a:rPr>
              <a:t>Say what?!</a:t>
            </a:r>
          </a:p>
          <a:p>
            <a:pPr marL="1257300" lvl="2" indent="-342900">
              <a:spcBef>
                <a:spcPts val="1200"/>
              </a:spcBef>
              <a:buFont typeface="Wingdings" panose="05000000000000000000" pitchFamily="2" charset="2"/>
              <a:buChar char="Ø"/>
            </a:pPr>
            <a:r>
              <a:rPr lang="en-US" sz="2400" dirty="0">
                <a:latin typeface="Tahoma" panose="020B0604030504040204" pitchFamily="34" charset="0"/>
                <a:ea typeface="Tahoma" panose="020B0604030504040204" pitchFamily="34" charset="0"/>
                <a:cs typeface="Tahoma" panose="020B0604030504040204" pitchFamily="34" charset="0"/>
              </a:rPr>
              <a:t>These concepts show couples how to give love and how it’s best received</a:t>
            </a:r>
            <a:endParaRPr lang="en-US" sz="2800" dirty="0">
              <a:latin typeface="Tahoma" panose="020B0604030504040204" pitchFamily="34" charset="0"/>
              <a:ea typeface="Tahoma" panose="020B0604030504040204" pitchFamily="34" charset="0"/>
              <a:cs typeface="Tahoma" panose="020B0604030504040204" pitchFamily="34" charset="0"/>
            </a:endParaRPr>
          </a:p>
          <a:p>
            <a:pPr marL="800100" lvl="1" indent="-342900">
              <a:spcBef>
                <a:spcPts val="1200"/>
              </a:spcBef>
              <a:buFont typeface="Wingdings" panose="05000000000000000000" pitchFamily="2" charset="2"/>
              <a:buChar char="Ø"/>
            </a:pPr>
            <a:r>
              <a:rPr lang="en-US" sz="2800" dirty="0">
                <a:latin typeface="Tahoma" panose="020B0604030504040204" pitchFamily="34" charset="0"/>
                <a:ea typeface="Tahoma" panose="020B0604030504040204" pitchFamily="34" charset="0"/>
                <a:cs typeface="Tahoma" panose="020B0604030504040204" pitchFamily="34" charset="0"/>
              </a:rPr>
              <a:t>5 of them</a:t>
            </a:r>
          </a:p>
          <a:p>
            <a:pPr marL="1257300" lvl="2" indent="-342900">
              <a:spcBef>
                <a:spcPts val="1200"/>
              </a:spcBef>
              <a:buFont typeface="Wingdings" panose="05000000000000000000" pitchFamily="2" charset="2"/>
              <a:buChar char="Ø"/>
            </a:pPr>
            <a:r>
              <a:rPr lang="en-US" sz="2400" dirty="0">
                <a:latin typeface="Tahoma" panose="020B0604030504040204" pitchFamily="34" charset="0"/>
                <a:ea typeface="Tahoma" panose="020B0604030504040204" pitchFamily="34" charset="0"/>
                <a:cs typeface="Tahoma" panose="020B0604030504040204" pitchFamily="34" charset="0"/>
              </a:rPr>
              <a:t>Words of Affirmation</a:t>
            </a:r>
          </a:p>
          <a:p>
            <a:pPr marL="1257300" lvl="2" indent="-342900">
              <a:spcBef>
                <a:spcPts val="1200"/>
              </a:spcBef>
              <a:buFont typeface="Wingdings" panose="05000000000000000000" pitchFamily="2" charset="2"/>
              <a:buChar char="Ø"/>
            </a:pPr>
            <a:r>
              <a:rPr lang="en-US" sz="2400" dirty="0">
                <a:latin typeface="Tahoma" panose="020B0604030504040204" pitchFamily="34" charset="0"/>
                <a:ea typeface="Tahoma" panose="020B0604030504040204" pitchFamily="34" charset="0"/>
                <a:cs typeface="Tahoma" panose="020B0604030504040204" pitchFamily="34" charset="0"/>
              </a:rPr>
              <a:t>Acts of Service</a:t>
            </a:r>
          </a:p>
          <a:p>
            <a:pPr marL="1257300" lvl="2" indent="-342900">
              <a:spcBef>
                <a:spcPts val="1200"/>
              </a:spcBef>
              <a:buFont typeface="Wingdings" panose="05000000000000000000" pitchFamily="2" charset="2"/>
              <a:buChar char="Ø"/>
            </a:pPr>
            <a:r>
              <a:rPr lang="en-US" sz="2400" dirty="0">
                <a:latin typeface="Tahoma" panose="020B0604030504040204" pitchFamily="34" charset="0"/>
                <a:ea typeface="Tahoma" panose="020B0604030504040204" pitchFamily="34" charset="0"/>
                <a:cs typeface="Tahoma" panose="020B0604030504040204" pitchFamily="34" charset="0"/>
              </a:rPr>
              <a:t>Receiving Gifts</a:t>
            </a:r>
          </a:p>
          <a:p>
            <a:pPr marL="1257300" lvl="2" indent="-342900">
              <a:spcBef>
                <a:spcPts val="1200"/>
              </a:spcBef>
              <a:buFont typeface="Wingdings" panose="05000000000000000000" pitchFamily="2" charset="2"/>
              <a:buChar char="Ø"/>
            </a:pPr>
            <a:r>
              <a:rPr lang="en-US" sz="2400" dirty="0">
                <a:latin typeface="Tahoma" panose="020B0604030504040204" pitchFamily="34" charset="0"/>
                <a:ea typeface="Tahoma" panose="020B0604030504040204" pitchFamily="34" charset="0"/>
                <a:cs typeface="Tahoma" panose="020B0604030504040204" pitchFamily="34" charset="0"/>
              </a:rPr>
              <a:t>Quality Time</a:t>
            </a:r>
          </a:p>
          <a:p>
            <a:pPr marL="1257300" lvl="2" indent="-342900">
              <a:spcBef>
                <a:spcPts val="1200"/>
              </a:spcBef>
              <a:buFont typeface="Wingdings" panose="05000000000000000000" pitchFamily="2" charset="2"/>
              <a:buChar char="Ø"/>
            </a:pPr>
            <a:r>
              <a:rPr lang="en-US" sz="2400" dirty="0">
                <a:latin typeface="Tahoma" panose="020B0604030504040204" pitchFamily="34" charset="0"/>
                <a:ea typeface="Tahoma" panose="020B0604030504040204" pitchFamily="34" charset="0"/>
                <a:cs typeface="Tahoma" panose="020B0604030504040204" pitchFamily="34" charset="0"/>
              </a:rPr>
              <a:t>Physical Touch</a:t>
            </a:r>
          </a:p>
        </p:txBody>
      </p:sp>
    </p:spTree>
    <p:extLst>
      <p:ext uri="{BB962C8B-B14F-4D97-AF65-F5344CB8AC3E}">
        <p14:creationId xmlns:p14="http://schemas.microsoft.com/office/powerpoint/2010/main" val="3700983170"/>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down)">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down)">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down)">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down)">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wipe(down)">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wipe(down)">
                                      <p:cBhvr>
                                        <p:cTn id="37" dur="5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wipe(down)">
                                      <p:cBhvr>
                                        <p:cTn id="42" dur="500"/>
                                        <p:tgtEl>
                                          <p:spTgt spid="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9">
                                            <p:txEl>
                                              <p:pRg st="8" end="8"/>
                                            </p:txEl>
                                          </p:spTgt>
                                        </p:tgtEl>
                                        <p:attrNameLst>
                                          <p:attrName>style.visibility</p:attrName>
                                        </p:attrNameLst>
                                      </p:cBhvr>
                                      <p:to>
                                        <p:strVal val="visible"/>
                                      </p:to>
                                    </p:set>
                                    <p:animEffect transition="in" filter="wipe(down)">
                                      <p:cBhvr>
                                        <p:cTn id="47"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48325</TotalTime>
  <Words>1295</Words>
  <Application>Microsoft Office PowerPoint</Application>
  <PresentationFormat>Widescreen</PresentationFormat>
  <Paragraphs>111</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Century Gothic</vt:lpstr>
      <vt:lpstr>Palatino Linotype</vt:lpstr>
      <vt:lpstr>Tahoma</vt:lpstr>
      <vt:lpstr>Trebuchet MS</vt:lpstr>
      <vt:lpstr>Wingdings</vt:lpstr>
      <vt:lpstr>Wingdings 3</vt:lpstr>
      <vt:lpstr>Ion</vt:lpstr>
      <vt:lpstr>Healthy Relationships #3</vt:lpstr>
      <vt:lpstr>Where We Goin’…??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#Codependency  (Self Love Deficit Disorder): Week 2</dc:title>
  <dc:creator>Mchael Noll</dc:creator>
  <cp:lastModifiedBy>Michael Noll Counseling</cp:lastModifiedBy>
  <cp:revision>75</cp:revision>
  <dcterms:created xsi:type="dcterms:W3CDTF">2021-11-16T04:49:44Z</dcterms:created>
  <dcterms:modified xsi:type="dcterms:W3CDTF">2025-02-19T03:47:32Z</dcterms:modified>
</cp:coreProperties>
</file>