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handoutMasterIdLst>
    <p:handoutMasterId r:id="rId19"/>
  </p:handoutMasterIdLst>
  <p:sldIdLst>
    <p:sldId id="270" r:id="rId2"/>
    <p:sldId id="271" r:id="rId3"/>
    <p:sldId id="309" r:id="rId4"/>
    <p:sldId id="310" r:id="rId5"/>
    <p:sldId id="311" r:id="rId6"/>
    <p:sldId id="312" r:id="rId7"/>
    <p:sldId id="313" r:id="rId8"/>
    <p:sldId id="314" r:id="rId9"/>
    <p:sldId id="315" r:id="rId10"/>
    <p:sldId id="321" r:id="rId11"/>
    <p:sldId id="316" r:id="rId12"/>
    <p:sldId id="317" r:id="rId13"/>
    <p:sldId id="318" r:id="rId14"/>
    <p:sldId id="319" r:id="rId15"/>
    <p:sldId id="320" r:id="rId16"/>
    <p:sldId id="30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270"/>
            <p14:sldId id="271"/>
            <p14:sldId id="309"/>
            <p14:sldId id="310"/>
            <p14:sldId id="311"/>
            <p14:sldId id="312"/>
            <p14:sldId id="313"/>
            <p14:sldId id="314"/>
            <p14:sldId id="315"/>
            <p14:sldId id="321"/>
            <p14:sldId id="316"/>
            <p14:sldId id="317"/>
            <p14:sldId id="318"/>
            <p14:sldId id="319"/>
            <p14:sldId id="320"/>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5" autoAdjust="0"/>
    <p:restoredTop sz="94660"/>
  </p:normalViewPr>
  <p:slideViewPr>
    <p:cSldViewPr snapToGrid="0">
      <p:cViewPr>
        <p:scale>
          <a:sx n="82" d="100"/>
          <a:sy n="82" d="100"/>
        </p:scale>
        <p:origin x="653" y="62"/>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2/18/2025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77880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75337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20836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91228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158749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31572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14297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942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35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8395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573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1406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32062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3010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6921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192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2/18/2025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92309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59583045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39706"/>
            <a:ext cx="10363200" cy="3216675"/>
          </a:xfrm>
        </p:spPr>
        <p:txBody>
          <a:bodyPr anchor="t"/>
          <a:lstStyle/>
          <a:p>
            <a:pPr>
              <a:spcBef>
                <a:spcPts val="2400"/>
              </a:spcBef>
            </a:pPr>
            <a:r>
              <a:rPr lang="en-US" sz="8800" i="1" dirty="0"/>
              <a:t>Healthy</a:t>
            </a:r>
            <a:br>
              <a:rPr lang="en-US" sz="8800" i="1" dirty="0"/>
            </a:br>
            <a:r>
              <a:rPr lang="en-US" sz="8800" i="1" dirty="0"/>
              <a:t>Relationships</a:t>
            </a:r>
          </a:p>
        </p:txBody>
      </p:sp>
      <p:sp>
        <p:nvSpPr>
          <p:cNvPr id="3" name="Content Placeholder 2"/>
          <p:cNvSpPr>
            <a:spLocks noGrp="1"/>
          </p:cNvSpPr>
          <p:nvPr>
            <p:ph type="subTitle" idx="1"/>
          </p:nvPr>
        </p:nvSpPr>
        <p:spPr>
          <a:xfrm>
            <a:off x="0" y="4252395"/>
            <a:ext cx="12191999" cy="2365899"/>
          </a:xfrm>
        </p:spPr>
        <p:txBody>
          <a:bodyPr>
            <a:normAutofit fontScale="92500" lnSpcReduction="10000"/>
          </a:bodyPr>
          <a:lstStyle/>
          <a:p>
            <a:pPr algn="ctr"/>
            <a:r>
              <a:rPr lang="en-US" sz="3600" cap="none" dirty="0">
                <a:solidFill>
                  <a:schemeClr val="tx1"/>
                </a:solidFill>
                <a:latin typeface="Trebuchet MS" panose="020B0603020202020204" pitchFamily="34" charset="0"/>
                <a:ea typeface="Microsoft JhengHei Light" panose="020B0304030504040204" pitchFamily="34" charset="-120"/>
              </a:rPr>
              <a:t>Michael Noll            Counseling, LLC</a:t>
            </a:r>
          </a:p>
          <a:p>
            <a:pPr algn="ctr"/>
            <a:endParaRPr lang="en-US" sz="3600" dirty="0">
              <a:latin typeface="Trebuchet MS" panose="020B0603020202020204" pitchFamily="34" charset="0"/>
              <a:ea typeface="Microsoft JhengHei Light" panose="020B0304030504040204" pitchFamily="34" charset="-120"/>
            </a:endParaRPr>
          </a:p>
          <a:p>
            <a:pPr algn="ctr"/>
            <a:endParaRPr lang="en-US" sz="3600" dirty="0">
              <a:latin typeface="Trebuchet MS" panose="020B0603020202020204" pitchFamily="34" charset="0"/>
              <a:ea typeface="Microsoft JhengHei Light" panose="020B0304030504040204" pitchFamily="34" charset="-120"/>
            </a:endParaRPr>
          </a:p>
          <a:p>
            <a:pPr algn="ctr"/>
            <a:r>
              <a:rPr lang="en-US" sz="3600" i="1" dirty="0">
                <a:solidFill>
                  <a:schemeClr val="tx1"/>
                </a:solidFill>
                <a:latin typeface="Tahoma" panose="020B0604030504040204" pitchFamily="34" charset="0"/>
                <a:ea typeface="Tahoma" panose="020B0604030504040204" pitchFamily="34" charset="0"/>
                <a:cs typeface="Tahoma" panose="020B0604030504040204" pitchFamily="34" charset="0"/>
              </a:rPr>
              <a:t>Healthy Interactions Group (HIG)</a:t>
            </a:r>
            <a:endParaRPr lang="en-US" sz="3600" dirty="0">
              <a:solidFill>
                <a:schemeClr val="tx1"/>
              </a:solidFill>
              <a:latin typeface="Trebuchet MS" panose="020B0603020202020204" pitchFamily="34" charset="0"/>
              <a:ea typeface="Microsoft JhengHei Light" panose="020B0304030504040204" pitchFamily="34" charset="-120"/>
            </a:endParaRPr>
          </a:p>
        </p:txBody>
      </p:sp>
      <p:pic>
        <p:nvPicPr>
          <p:cNvPr id="4" name="Picture 3">
            <a:extLst>
              <a:ext uri="{FF2B5EF4-FFF2-40B4-BE49-F238E27FC236}">
                <a16:creationId xmlns:a16="http://schemas.microsoft.com/office/drawing/2014/main" id="{7BDD12C3-D926-C952-0E86-66CD068DBCF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67401" y="4001426"/>
            <a:ext cx="1243263"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a:extLst>
              <a:ext uri="{FF2B5EF4-FFF2-40B4-BE49-F238E27FC236}">
                <a16:creationId xmlns:a16="http://schemas.microsoft.com/office/drawing/2014/main" id="{2A9EA425-9593-859C-2EC9-8FEBA195833E}"/>
              </a:ext>
            </a:extLst>
          </p:cNvPr>
          <p:cNvSpPr>
            <a:spLocks noChangeAspect="1" noChangeArrowheads="1" noTextEdit="1"/>
          </p:cNvSpPr>
          <p:nvPr/>
        </p:nvSpPr>
        <p:spPr bwMode="auto">
          <a:xfrm>
            <a:off x="-211138" y="4464050"/>
            <a:ext cx="7720013"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D9ABAAF-12AA-81D5-AFED-CF291E128C85}"/>
              </a:ext>
            </a:extLst>
          </p:cNvPr>
          <p:cNvSpPr>
            <a:spLocks noChangeArrowheads="1"/>
          </p:cNvSpPr>
          <p:nvPr/>
        </p:nvSpPr>
        <p:spPr bwMode="auto">
          <a:xfrm>
            <a:off x="-211138" y="5129213"/>
            <a:ext cx="2778125" cy="56515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4204ABDD-EE13-A1AE-689D-141C2D0C1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7240588"/>
            <a:ext cx="56515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a:extLst>
              <a:ext uri="{FF2B5EF4-FFF2-40B4-BE49-F238E27FC236}">
                <a16:creationId xmlns:a16="http://schemas.microsoft.com/office/drawing/2014/main" id="{03198325-C0FD-C967-0E1E-EE1832D9D00B}"/>
              </a:ext>
            </a:extLst>
          </p:cNvPr>
          <p:cNvSpPr>
            <a:spLocks noChangeArrowheads="1"/>
          </p:cNvSpPr>
          <p:nvPr/>
        </p:nvSpPr>
        <p:spPr bwMode="auto">
          <a:xfrm>
            <a:off x="-211138" y="5129213"/>
            <a:ext cx="2778125" cy="56515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7">
            <a:extLst>
              <a:ext uri="{FF2B5EF4-FFF2-40B4-BE49-F238E27FC236}">
                <a16:creationId xmlns:a16="http://schemas.microsoft.com/office/drawing/2014/main" id="{CA22E17C-88B1-34FD-4311-5F51F213A35D}"/>
              </a:ext>
            </a:extLst>
          </p:cNvPr>
          <p:cNvSpPr>
            <a:spLocks noChangeArrowheads="1"/>
          </p:cNvSpPr>
          <p:nvPr/>
        </p:nvSpPr>
        <p:spPr bwMode="auto">
          <a:xfrm>
            <a:off x="2566987" y="5129213"/>
            <a:ext cx="2847975" cy="56515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a:extLst>
              <a:ext uri="{FF2B5EF4-FFF2-40B4-BE49-F238E27FC236}">
                <a16:creationId xmlns:a16="http://schemas.microsoft.com/office/drawing/2014/main" id="{5CD2A8FA-7BF7-A8C9-9DF5-A53F911A9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7310438"/>
            <a:ext cx="56515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9">
            <a:extLst>
              <a:ext uri="{FF2B5EF4-FFF2-40B4-BE49-F238E27FC236}">
                <a16:creationId xmlns:a16="http://schemas.microsoft.com/office/drawing/2014/main" id="{FE29C2A2-C1B6-BBA7-24B0-9A26329BF830}"/>
              </a:ext>
            </a:extLst>
          </p:cNvPr>
          <p:cNvSpPr>
            <a:spLocks noChangeArrowheads="1"/>
          </p:cNvSpPr>
          <p:nvPr/>
        </p:nvSpPr>
        <p:spPr bwMode="auto">
          <a:xfrm>
            <a:off x="2566987" y="5129213"/>
            <a:ext cx="2847975" cy="56515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0">
            <a:extLst>
              <a:ext uri="{FF2B5EF4-FFF2-40B4-BE49-F238E27FC236}">
                <a16:creationId xmlns:a16="http://schemas.microsoft.com/office/drawing/2014/main" id="{9B6CE518-560F-ED3C-672E-71BBD71B632B}"/>
              </a:ext>
            </a:extLst>
          </p:cNvPr>
          <p:cNvSpPr>
            <a:spLocks noChangeArrowheads="1"/>
          </p:cNvSpPr>
          <p:nvPr/>
        </p:nvSpPr>
        <p:spPr bwMode="auto">
          <a:xfrm>
            <a:off x="5413375" y="5130800"/>
            <a:ext cx="2093913" cy="56515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a:extLst>
              <a:ext uri="{FF2B5EF4-FFF2-40B4-BE49-F238E27FC236}">
                <a16:creationId xmlns:a16="http://schemas.microsoft.com/office/drawing/2014/main" id="{008E7970-73C7-193D-742A-E9FEDA5A6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6556375"/>
            <a:ext cx="56515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a:extLst>
              <a:ext uri="{FF2B5EF4-FFF2-40B4-BE49-F238E27FC236}">
                <a16:creationId xmlns:a16="http://schemas.microsoft.com/office/drawing/2014/main" id="{012DEB7F-DFC2-537C-5B0C-4CC7BF058671}"/>
              </a:ext>
            </a:extLst>
          </p:cNvPr>
          <p:cNvSpPr>
            <a:spLocks noChangeArrowheads="1"/>
          </p:cNvSpPr>
          <p:nvPr/>
        </p:nvSpPr>
        <p:spPr bwMode="auto">
          <a:xfrm>
            <a:off x="5421312" y="5130800"/>
            <a:ext cx="1659358" cy="56515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3">
            <a:extLst>
              <a:ext uri="{FF2B5EF4-FFF2-40B4-BE49-F238E27FC236}">
                <a16:creationId xmlns:a16="http://schemas.microsoft.com/office/drawing/2014/main" id="{A6ED398E-1AE7-8DA5-3A50-3E634191645F}"/>
              </a:ext>
            </a:extLst>
          </p:cNvPr>
          <p:cNvSpPr>
            <a:spLocks noChangeArrowheads="1"/>
          </p:cNvSpPr>
          <p:nvPr/>
        </p:nvSpPr>
        <p:spPr bwMode="auto">
          <a:xfrm>
            <a:off x="747712" y="4556125"/>
            <a:ext cx="9637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ahoma" panose="020B0604030504040204" pitchFamily="34" charset="0"/>
              </a:rPr>
              <a:t>yelling</a:t>
            </a:r>
            <a:r>
              <a:rPr kumimoji="0" lang="en-US" altLang="en-US" sz="2400" b="0" i="0" u="none" strike="noStrike" cap="none" normalizeH="0" baseline="0" dirty="0">
                <a:ln>
                  <a:noFill/>
                </a:ln>
                <a:solidFill>
                  <a:srgbClr val="000000"/>
                </a:solidFill>
                <a:effectLst/>
                <a:latin typeface="Tahoma" panose="020B060403050404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10BDCBD0-8967-34F5-BB56-30CAF5B5C23E}"/>
              </a:ext>
            </a:extLst>
          </p:cNvPr>
          <p:cNvSpPr>
            <a:spLocks noChangeArrowheads="1"/>
          </p:cNvSpPr>
          <p:nvPr/>
        </p:nvSpPr>
        <p:spPr bwMode="auto">
          <a:xfrm>
            <a:off x="2644641" y="4556125"/>
            <a:ext cx="2111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ahoma" panose="020B0604030504040204" pitchFamily="34" charset="0"/>
              </a:rPr>
              <a:t>throwing things</a:t>
            </a:r>
            <a:endParaRPr kumimoji="0" lang="en-US" altLang="en-US" sz="1800" b="0" i="0" u="none" strike="noStrike" cap="none" normalizeH="0" baseline="0" dirty="0">
              <a:ln>
                <a:noFill/>
              </a:ln>
              <a:effectLst/>
            </a:endParaRPr>
          </a:p>
        </p:txBody>
      </p:sp>
      <p:sp>
        <p:nvSpPr>
          <p:cNvPr id="19" name="Rectangle 15">
            <a:extLst>
              <a:ext uri="{FF2B5EF4-FFF2-40B4-BE49-F238E27FC236}">
                <a16:creationId xmlns:a16="http://schemas.microsoft.com/office/drawing/2014/main" id="{239E3696-E150-1FB9-5E74-BE6EBAFC2F8F}"/>
              </a:ext>
            </a:extLst>
          </p:cNvPr>
          <p:cNvSpPr>
            <a:spLocks noChangeArrowheads="1"/>
          </p:cNvSpPr>
          <p:nvPr/>
        </p:nvSpPr>
        <p:spPr bwMode="auto">
          <a:xfrm>
            <a:off x="5533053" y="4556125"/>
            <a:ext cx="13583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ahoma" panose="020B0604030504040204" pitchFamily="34" charset="0"/>
              </a:rPr>
              <a:t>hitting</a:t>
            </a:r>
            <a:endParaRPr kumimoji="0" lang="en-US" altLang="en-US" sz="1800" b="0" i="0" u="none" strike="noStrike" cap="none" normalizeH="0" baseline="0" dirty="0">
              <a:ln>
                <a:noFill/>
              </a:ln>
              <a:effectLst/>
            </a:endParaRPr>
          </a:p>
        </p:txBody>
      </p:sp>
      <p:sp>
        <p:nvSpPr>
          <p:cNvPr id="20" name="Rectangle 16">
            <a:extLst>
              <a:ext uri="{FF2B5EF4-FFF2-40B4-BE49-F238E27FC236}">
                <a16:creationId xmlns:a16="http://schemas.microsoft.com/office/drawing/2014/main" id="{49F5F3F2-4DB2-BE81-FB49-7EF18FC94138}"/>
              </a:ext>
            </a:extLst>
          </p:cNvPr>
          <p:cNvSpPr>
            <a:spLocks noChangeArrowheads="1"/>
          </p:cNvSpPr>
          <p:nvPr/>
        </p:nvSpPr>
        <p:spPr bwMode="auto">
          <a:xfrm>
            <a:off x="322262" y="5194336"/>
            <a:ext cx="1724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Tahoma" panose="020B0604030504040204" pitchFamily="34" charset="0"/>
              </a:rPr>
              <a:t>n</a:t>
            </a:r>
            <a:r>
              <a:rPr kumimoji="0" lang="en-US" altLang="en-US" sz="2400" b="0" i="0" u="none" strike="noStrike" cap="none" normalizeH="0" baseline="0" dirty="0">
                <a:ln>
                  <a:noFill/>
                </a:ln>
                <a:effectLst/>
                <a:latin typeface="Tahoma" panose="020B0604030504040204" pitchFamily="34" charset="0"/>
              </a:rPr>
              <a:t>ame-calling</a:t>
            </a:r>
            <a:endParaRPr kumimoji="0" lang="en-US" altLang="en-US" sz="1800" b="0" i="0" u="none" strike="noStrike" cap="none" normalizeH="0" baseline="0" dirty="0">
              <a:ln>
                <a:noFill/>
              </a:ln>
              <a:effectLst/>
            </a:endParaRPr>
          </a:p>
        </p:txBody>
      </p:sp>
      <p:sp>
        <p:nvSpPr>
          <p:cNvPr id="23" name="Rectangle 19">
            <a:extLst>
              <a:ext uri="{FF2B5EF4-FFF2-40B4-BE49-F238E27FC236}">
                <a16:creationId xmlns:a16="http://schemas.microsoft.com/office/drawing/2014/main" id="{40AC149B-B007-6C82-4E72-291A1A2F1CD7}"/>
              </a:ext>
            </a:extLst>
          </p:cNvPr>
          <p:cNvSpPr>
            <a:spLocks noChangeArrowheads="1"/>
          </p:cNvSpPr>
          <p:nvPr/>
        </p:nvSpPr>
        <p:spPr bwMode="auto">
          <a:xfrm>
            <a:off x="2373757" y="5194336"/>
            <a:ext cx="25991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ahoma" panose="020B0604030504040204" pitchFamily="34" charset="0"/>
              </a:rPr>
              <a:t>unwanted touching</a:t>
            </a:r>
            <a:endParaRPr kumimoji="0" lang="en-US" altLang="en-US" sz="1800" b="0" i="0" u="none" strike="noStrike" cap="none" normalizeH="0" baseline="0" dirty="0">
              <a:ln>
                <a:noFill/>
              </a:ln>
              <a:effectLst/>
            </a:endParaRPr>
          </a:p>
        </p:txBody>
      </p:sp>
      <p:sp>
        <p:nvSpPr>
          <p:cNvPr id="24" name="Rectangle 20">
            <a:extLst>
              <a:ext uri="{FF2B5EF4-FFF2-40B4-BE49-F238E27FC236}">
                <a16:creationId xmlns:a16="http://schemas.microsoft.com/office/drawing/2014/main" id="{4F2A6B57-644D-C3DC-59A0-ADA3D84984E3}"/>
              </a:ext>
            </a:extLst>
          </p:cNvPr>
          <p:cNvSpPr>
            <a:spLocks noChangeArrowheads="1"/>
          </p:cNvSpPr>
          <p:nvPr/>
        </p:nvSpPr>
        <p:spPr bwMode="auto">
          <a:xfrm>
            <a:off x="5463398" y="5212998"/>
            <a:ext cx="1685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ahoma" panose="020B0604030504040204" pitchFamily="34" charset="0"/>
              </a:rPr>
              <a:t>stalking</a:t>
            </a:r>
            <a:endParaRPr kumimoji="0" lang="en-US" altLang="en-US" sz="1800" b="0" i="0" u="none" strike="noStrike" cap="none" normalizeH="0" baseline="0" dirty="0">
              <a:ln>
                <a:noFill/>
              </a:ln>
              <a:effectLst/>
            </a:endParaRPr>
          </a:p>
        </p:txBody>
      </p:sp>
      <p:sp>
        <p:nvSpPr>
          <p:cNvPr id="25" name="Rectangle 21">
            <a:extLst>
              <a:ext uri="{FF2B5EF4-FFF2-40B4-BE49-F238E27FC236}">
                <a16:creationId xmlns:a16="http://schemas.microsoft.com/office/drawing/2014/main" id="{9A03719D-964E-6820-BC9E-2B862B0C1666}"/>
              </a:ext>
            </a:extLst>
          </p:cNvPr>
          <p:cNvSpPr>
            <a:spLocks noChangeArrowheads="1"/>
          </p:cNvSpPr>
          <p:nvPr/>
        </p:nvSpPr>
        <p:spPr bwMode="auto">
          <a:xfrm>
            <a:off x="650875" y="5684838"/>
            <a:ext cx="1062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ahoma" panose="020B0604030504040204" pitchFamily="34" charset="0"/>
              </a:rPr>
              <a:t>pushing</a:t>
            </a:r>
            <a:endParaRPr kumimoji="0" lang="en-US" altLang="en-US" sz="1800" b="0" i="0" u="none" strike="noStrike" cap="none" normalizeH="0" baseline="0" dirty="0">
              <a:ln>
                <a:noFill/>
              </a:ln>
              <a:effectLst/>
            </a:endParaRPr>
          </a:p>
        </p:txBody>
      </p:sp>
      <p:sp>
        <p:nvSpPr>
          <p:cNvPr id="26" name="Rectangle 22">
            <a:extLst>
              <a:ext uri="{FF2B5EF4-FFF2-40B4-BE49-F238E27FC236}">
                <a16:creationId xmlns:a16="http://schemas.microsoft.com/office/drawing/2014/main" id="{60627075-167E-4757-7B64-0E410DDEE715}"/>
              </a:ext>
            </a:extLst>
          </p:cNvPr>
          <p:cNvSpPr>
            <a:spLocks noChangeArrowheads="1"/>
          </p:cNvSpPr>
          <p:nvPr/>
        </p:nvSpPr>
        <p:spPr bwMode="auto">
          <a:xfrm>
            <a:off x="2328895" y="5684838"/>
            <a:ext cx="25829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ahoma" panose="020B0604030504040204" pitchFamily="34" charset="0"/>
              </a:rPr>
              <a:t>minimizing feelings</a:t>
            </a:r>
            <a:endParaRPr kumimoji="0" lang="en-US" altLang="en-US" sz="1800" b="0" i="0" u="none" strike="noStrike" cap="none" normalizeH="0" baseline="0" dirty="0">
              <a:ln>
                <a:noFill/>
              </a:ln>
              <a:effectLst/>
            </a:endParaRPr>
          </a:p>
        </p:txBody>
      </p:sp>
      <p:sp>
        <p:nvSpPr>
          <p:cNvPr id="27" name="Rectangle 23">
            <a:extLst>
              <a:ext uri="{FF2B5EF4-FFF2-40B4-BE49-F238E27FC236}">
                <a16:creationId xmlns:a16="http://schemas.microsoft.com/office/drawing/2014/main" id="{9F7C0766-2A7E-E013-A06A-FCD59F811C27}"/>
              </a:ext>
            </a:extLst>
          </p:cNvPr>
          <p:cNvSpPr>
            <a:spLocks noChangeArrowheads="1"/>
          </p:cNvSpPr>
          <p:nvPr/>
        </p:nvSpPr>
        <p:spPr bwMode="auto">
          <a:xfrm>
            <a:off x="5426074" y="5684838"/>
            <a:ext cx="1865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ahoma" panose="020B0604030504040204" pitchFamily="34" charset="0"/>
              </a:rPr>
              <a:t>forced sex</a:t>
            </a:r>
            <a:endParaRPr kumimoji="0" lang="en-US" altLang="en-US" sz="1800" b="0" i="0" u="none" strike="noStrike" cap="none" normalizeH="0" baseline="0" dirty="0">
              <a:ln>
                <a:noFill/>
              </a:ln>
              <a:effectLst/>
            </a:endParaRPr>
          </a:p>
        </p:txBody>
      </p:sp>
      <p:sp>
        <p:nvSpPr>
          <p:cNvPr id="2" name="Title 1"/>
          <p:cNvSpPr>
            <a:spLocks noGrp="1"/>
          </p:cNvSpPr>
          <p:nvPr>
            <p:ph type="title"/>
          </p:nvPr>
        </p:nvSpPr>
        <p:spPr>
          <a:xfrm>
            <a:off x="1295399" y="354050"/>
            <a:ext cx="10972800" cy="738967"/>
          </a:xfrm>
        </p:spPr>
        <p:txBody>
          <a:bodyPr/>
          <a:lstStyle/>
          <a:p>
            <a:r>
              <a:rPr lang="en-US" dirty="0"/>
              <a:t>Equality Wheel</a:t>
            </a:r>
          </a:p>
        </p:txBody>
      </p:sp>
      <p:sp>
        <p:nvSpPr>
          <p:cNvPr id="3" name="Content Placeholder 2"/>
          <p:cNvSpPr>
            <a:spLocks noGrp="1"/>
          </p:cNvSpPr>
          <p:nvPr>
            <p:ph idx="1"/>
          </p:nvPr>
        </p:nvSpPr>
        <p:spPr>
          <a:xfrm>
            <a:off x="0" y="1266748"/>
            <a:ext cx="7066297" cy="3195716"/>
          </a:xfrm>
        </p:spPr>
        <p:txBody>
          <a:bodyPr>
            <a:noAutofit/>
          </a:bodyPr>
          <a:lstStyle/>
          <a:p>
            <a:r>
              <a:rPr lang="en-US" sz="2800" u="sng" dirty="0">
                <a:latin typeface="Tahoma" panose="020B0604030504040204" pitchFamily="34" charset="0"/>
                <a:ea typeface="Tahoma" panose="020B0604030504040204" pitchFamily="34" charset="0"/>
                <a:cs typeface="Tahoma" panose="020B0604030504040204" pitchFamily="34" charset="0"/>
              </a:rPr>
              <a:t>The Equality Wheel was created to show </a:t>
            </a:r>
          </a:p>
          <a:p>
            <a:pPr lvl="1"/>
            <a:r>
              <a:rPr lang="en-US" sz="2800" b="0" i="0" u="none" strike="noStrike" baseline="0" dirty="0">
                <a:latin typeface="Tahoma" panose="020B0604030504040204" pitchFamily="34" charset="0"/>
                <a:ea typeface="Tahoma" panose="020B0604030504040204" pitchFamily="34" charset="0"/>
                <a:cs typeface="Tahoma" panose="020B0604030504040204" pitchFamily="34" charset="0"/>
              </a:rPr>
              <a:t>Non-Violence : </a:t>
            </a:r>
          </a:p>
          <a:p>
            <a:pPr lvl="2"/>
            <a:r>
              <a:rPr lang="en-US" sz="2800" b="0" i="0" u="none" strike="noStrike" baseline="0" dirty="0">
                <a:latin typeface="Tahoma" panose="020B0604030504040204" pitchFamily="34" charset="0"/>
                <a:ea typeface="Tahoma" panose="020B0604030504040204" pitchFamily="34" charset="0"/>
                <a:cs typeface="Tahoma" panose="020B0604030504040204" pitchFamily="34" charset="0"/>
              </a:rPr>
              <a:t>There is no place for violent acts or behaviors in a healthy relationship</a:t>
            </a:r>
            <a:endParaRPr lang="en-US" sz="2800" dirty="0">
              <a:latin typeface="Tahoma" panose="020B0604030504040204" pitchFamily="34" charset="0"/>
              <a:ea typeface="Tahoma" panose="020B0604030504040204" pitchFamily="34" charset="0"/>
              <a:cs typeface="Tahoma" panose="020B0604030504040204" pitchFamily="34" charset="0"/>
            </a:endParaRPr>
          </a:p>
          <a:p>
            <a:pPr lvl="2"/>
            <a:r>
              <a:rPr lang="en-US" sz="2800" b="0" i="0" u="none" strike="noStrike" baseline="0" dirty="0">
                <a:latin typeface="Tahoma" panose="020B0604030504040204" pitchFamily="34" charset="0"/>
                <a:ea typeface="Tahoma" panose="020B0604030504040204" pitchFamily="34" charset="0"/>
                <a:cs typeface="Tahoma" panose="020B0604030504040204" pitchFamily="34" charset="0"/>
              </a:rPr>
              <a:t>Examples of violent acts or behaviors include:</a:t>
            </a: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3"/>
          <a:stretch>
            <a:fillRect/>
          </a:stretch>
        </p:blipFill>
        <p:spPr>
          <a:xfrm>
            <a:off x="115554" y="94899"/>
            <a:ext cx="1125367" cy="1103586"/>
          </a:xfrm>
          <a:prstGeom prst="rect">
            <a:avLst/>
          </a:prstGeom>
        </p:spPr>
      </p:pic>
      <p:pic>
        <p:nvPicPr>
          <p:cNvPr id="6" name="Picture 5">
            <a:extLst>
              <a:ext uri="{FF2B5EF4-FFF2-40B4-BE49-F238E27FC236}">
                <a16:creationId xmlns:a16="http://schemas.microsoft.com/office/drawing/2014/main" id="{FE0F6740-83E9-4F79-BBE3-1DE4D9F68FE7}"/>
              </a:ext>
            </a:extLst>
          </p:cNvPr>
          <p:cNvPicPr>
            <a:picLocks noChangeAspect="1"/>
          </p:cNvPicPr>
          <p:nvPr/>
        </p:nvPicPr>
        <p:blipFill rotWithShape="1">
          <a:blip r:embed="rId4"/>
          <a:srcRect l="27224" t="18859" r="31675" b="9068"/>
          <a:stretch/>
        </p:blipFill>
        <p:spPr>
          <a:xfrm>
            <a:off x="6877050" y="1420005"/>
            <a:ext cx="5314950" cy="524273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182149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3" grpId="0"/>
      <p:bldP spid="24" grpId="0"/>
      <p:bldP spid="25" grpId="0"/>
      <p:bldP spid="26" grpId="0"/>
      <p:bldP spid="27"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0F6740-83E9-4F79-BBE3-1DE4D9F68FE7}"/>
              </a:ext>
            </a:extLst>
          </p:cNvPr>
          <p:cNvPicPr>
            <a:picLocks noChangeAspect="1"/>
          </p:cNvPicPr>
          <p:nvPr/>
        </p:nvPicPr>
        <p:blipFill rotWithShape="1">
          <a:blip r:embed="rId2"/>
          <a:srcRect l="27224" t="18859" r="31675" b="9068"/>
          <a:stretch/>
        </p:blipFill>
        <p:spPr>
          <a:xfrm>
            <a:off x="6877050" y="1420005"/>
            <a:ext cx="5314950" cy="524273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itle 1"/>
          <p:cNvSpPr>
            <a:spLocks noGrp="1"/>
          </p:cNvSpPr>
          <p:nvPr>
            <p:ph type="title"/>
          </p:nvPr>
        </p:nvSpPr>
        <p:spPr>
          <a:xfrm>
            <a:off x="1240921" y="372726"/>
            <a:ext cx="10972800" cy="746948"/>
          </a:xfrm>
        </p:spPr>
        <p:txBody>
          <a:bodyPr/>
          <a:lstStyle/>
          <a:p>
            <a:r>
              <a:rPr lang="en-US" dirty="0"/>
              <a:t>Equality Wheel</a:t>
            </a:r>
          </a:p>
        </p:txBody>
      </p:sp>
      <p:sp>
        <p:nvSpPr>
          <p:cNvPr id="3" name="Content Placeholder 2"/>
          <p:cNvSpPr>
            <a:spLocks noGrp="1"/>
          </p:cNvSpPr>
          <p:nvPr>
            <p:ph idx="1"/>
          </p:nvPr>
        </p:nvSpPr>
        <p:spPr>
          <a:xfrm>
            <a:off x="0" y="1209568"/>
            <a:ext cx="7047247" cy="5209395"/>
          </a:xfrm>
        </p:spPr>
        <p:txBody>
          <a:bodyPr>
            <a:noAutofit/>
          </a:bodyPr>
          <a:lstStyle/>
          <a:p>
            <a:r>
              <a:rPr lang="en-US" sz="2800" u="sng" dirty="0">
                <a:latin typeface="Tahoma" panose="020B0604030504040204" pitchFamily="34" charset="0"/>
                <a:ea typeface="Tahoma" panose="020B0604030504040204" pitchFamily="34" charset="0"/>
                <a:cs typeface="Tahoma" panose="020B0604030504040204" pitchFamily="34" charset="0"/>
              </a:rPr>
              <a:t>The Equality Wheel was created to show</a:t>
            </a:r>
            <a:endParaRPr lang="en-US" sz="2800" b="0" i="0" u="none" strike="noStrike" baseline="0" dirty="0">
              <a:latin typeface="Tahoma" panose="020B0604030504040204" pitchFamily="34" charset="0"/>
              <a:ea typeface="Tahoma" panose="020B0604030504040204" pitchFamily="34" charset="0"/>
              <a:cs typeface="Tahoma" panose="020B0604030504040204" pitchFamily="34" charset="0"/>
            </a:endParaRPr>
          </a:p>
          <a:p>
            <a:pPr lvl="1"/>
            <a:r>
              <a:rPr lang="en-US" sz="2800" b="0" i="0" u="none" strike="noStrike" baseline="0" dirty="0">
                <a:latin typeface="Tahoma" panose="020B0604030504040204" pitchFamily="34" charset="0"/>
                <a:ea typeface="Tahoma" panose="020B0604030504040204" pitchFamily="34" charset="0"/>
                <a:cs typeface="Tahoma" panose="020B0604030504040204" pitchFamily="34" charset="0"/>
              </a:rPr>
              <a:t>The Equality Wheel' is a model used to </a:t>
            </a:r>
            <a:br>
              <a:rPr lang="en-US" sz="2800" b="0" i="0" u="none" strike="noStrike" baseline="0" dirty="0">
                <a:latin typeface="Tahoma" panose="020B0604030504040204" pitchFamily="34" charset="0"/>
                <a:ea typeface="Tahoma" panose="020B0604030504040204" pitchFamily="34" charset="0"/>
                <a:cs typeface="Tahoma" panose="020B0604030504040204" pitchFamily="34" charset="0"/>
              </a:rPr>
            </a:br>
            <a:r>
              <a:rPr lang="en-US" sz="2800" b="0" i="0" u="none" strike="noStrike" baseline="0" dirty="0">
                <a:latin typeface="Tahoma" panose="020B0604030504040204" pitchFamily="34" charset="0"/>
                <a:ea typeface="Tahoma" panose="020B0604030504040204" pitchFamily="34" charset="0"/>
                <a:cs typeface="Tahoma" panose="020B0604030504040204" pitchFamily="34" charset="0"/>
              </a:rPr>
              <a:t>explain the dynamics of a healthy relationship: friends, dating partners, intimate/life partners, or family members </a:t>
            </a:r>
          </a:p>
          <a:p>
            <a:pPr lvl="1"/>
            <a:r>
              <a:rPr lang="en-US" sz="2800" b="0" i="0" u="none" strike="noStrike" baseline="0" dirty="0">
                <a:latin typeface="Tahoma" panose="020B0604030504040204" pitchFamily="34" charset="0"/>
                <a:ea typeface="Tahoma" panose="020B0604030504040204" pitchFamily="34" charset="0"/>
                <a:cs typeface="Tahoma" panose="020B0604030504040204" pitchFamily="34" charset="0"/>
              </a:rPr>
              <a:t>Each component of the wheel supports and reinforces the others</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b="0" i="0" u="none" strike="noStrike" baseline="0" dirty="0">
                <a:latin typeface="Tahoma" panose="020B0604030504040204" pitchFamily="34" charset="0"/>
                <a:ea typeface="Tahoma" panose="020B0604030504040204" pitchFamily="34" charset="0"/>
                <a:cs typeface="Tahoma" panose="020B0604030504040204" pitchFamily="34" charset="0"/>
              </a:rPr>
              <a:t> equality always at the</a:t>
            </a:r>
            <a:r>
              <a:rPr lang="en-US" sz="2800" b="0" i="0" u="none" strike="noStrike" dirty="0">
                <a:latin typeface="Tahoma" panose="020B0604030504040204" pitchFamily="34" charset="0"/>
                <a:ea typeface="Tahoma" panose="020B0604030504040204" pitchFamily="34" charset="0"/>
                <a:cs typeface="Tahoma" panose="020B0604030504040204" pitchFamily="34" charset="0"/>
              </a:rPr>
              <a:t> </a:t>
            </a:r>
            <a:r>
              <a:rPr lang="en-US" sz="2800" b="0" i="0" u="none" strike="noStrike" baseline="0" dirty="0">
                <a:latin typeface="Tahoma" panose="020B0604030504040204" pitchFamily="34" charset="0"/>
                <a:ea typeface="Tahoma" panose="020B0604030504040204" pitchFamily="34" charset="0"/>
                <a:cs typeface="Tahoma" panose="020B0604030504040204" pitchFamily="34" charset="0"/>
              </a:rPr>
              <a:t>center</a:t>
            </a:r>
          </a:p>
          <a:p>
            <a:pPr lvl="1"/>
            <a:r>
              <a:rPr lang="en-US" sz="2800" b="0" i="0" u="none" strike="noStrike" baseline="0" dirty="0">
                <a:latin typeface="Tahoma" panose="020B0604030504040204" pitchFamily="34" charset="0"/>
                <a:ea typeface="Tahoma" panose="020B0604030504040204" pitchFamily="34" charset="0"/>
                <a:cs typeface="Tahoma" panose="020B0604030504040204" pitchFamily="34" charset="0"/>
              </a:rPr>
              <a:t>Guide to maintaining healthy patterns in a</a:t>
            </a:r>
            <a:r>
              <a:rPr lang="en-US" sz="2800" b="0" i="0" u="none" strike="noStrike" dirty="0">
                <a:latin typeface="Tahoma" panose="020B0604030504040204" pitchFamily="34" charset="0"/>
                <a:ea typeface="Tahoma" panose="020B0604030504040204" pitchFamily="34" charset="0"/>
                <a:cs typeface="Tahoma" panose="020B0604030504040204" pitchFamily="34" charset="0"/>
              </a:rPr>
              <a:t> </a:t>
            </a:r>
            <a:r>
              <a:rPr lang="en-US" sz="2800" b="0" i="0" u="none" strike="noStrike" baseline="0" dirty="0">
                <a:latin typeface="Tahoma" panose="020B0604030504040204" pitchFamily="34" charset="0"/>
                <a:ea typeface="Tahoma" panose="020B0604030504040204" pitchFamily="34" charset="0"/>
                <a:cs typeface="Tahoma" panose="020B0604030504040204" pitchFamily="34" charset="0"/>
              </a:rPr>
              <a:t>relationship</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3"/>
          <a:stretch>
            <a:fillRect/>
          </a:stretch>
        </p:blipFill>
        <p:spPr>
          <a:xfrm>
            <a:off x="115554" y="94899"/>
            <a:ext cx="1125367" cy="1103586"/>
          </a:xfrm>
          <a:prstGeom prst="rect">
            <a:avLst/>
          </a:prstGeom>
        </p:spPr>
      </p:pic>
    </p:spTree>
    <p:extLst>
      <p:ext uri="{BB962C8B-B14F-4D97-AF65-F5344CB8AC3E}">
        <p14:creationId xmlns:p14="http://schemas.microsoft.com/office/powerpoint/2010/main" val="21474439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21" y="279669"/>
            <a:ext cx="10972800" cy="746449"/>
          </a:xfrm>
        </p:spPr>
        <p:txBody>
          <a:bodyPr/>
          <a:lstStyle/>
          <a:p>
            <a:r>
              <a:rPr lang="en-US" dirty="0"/>
              <a:t>Equality Wheel</a:t>
            </a:r>
          </a:p>
        </p:txBody>
      </p:sp>
      <p:sp>
        <p:nvSpPr>
          <p:cNvPr id="3" name="Content Placeholder 2"/>
          <p:cNvSpPr>
            <a:spLocks noGrp="1"/>
          </p:cNvSpPr>
          <p:nvPr>
            <p:ph idx="1"/>
          </p:nvPr>
        </p:nvSpPr>
        <p:spPr>
          <a:xfrm>
            <a:off x="0" y="1210888"/>
            <a:ext cx="6524625" cy="4892040"/>
          </a:xfrm>
        </p:spPr>
        <p:txBody>
          <a:bodyPr>
            <a:noAutofit/>
          </a:bodyPr>
          <a:lstStyle/>
          <a:p>
            <a:r>
              <a:rPr lang="en-US" sz="2800" u="sng" dirty="0">
                <a:latin typeface="Tahoma" panose="020B0604030504040204" pitchFamily="34" charset="0"/>
                <a:ea typeface="Tahoma" panose="020B0604030504040204" pitchFamily="34" charset="0"/>
                <a:cs typeface="Tahoma" panose="020B0604030504040204" pitchFamily="34" charset="0"/>
              </a:rPr>
              <a:t>Non-Threatening Behavior</a:t>
            </a:r>
          </a:p>
          <a:p>
            <a:pPr lvl="1"/>
            <a:r>
              <a:rPr lang="en-US" sz="2800" dirty="0">
                <a:latin typeface="Tahoma" panose="020B0604030504040204" pitchFamily="34" charset="0"/>
                <a:ea typeface="Tahoma" panose="020B0604030504040204" pitchFamily="34" charset="0"/>
                <a:cs typeface="Tahoma" panose="020B0604030504040204" pitchFamily="34" charset="0"/>
              </a:rPr>
              <a:t>Talking and acting so that partner feels safe and comfortable expressing themselves and doing things</a:t>
            </a:r>
          </a:p>
          <a:p>
            <a:r>
              <a:rPr lang="en-US" sz="2800" u="sng" dirty="0">
                <a:latin typeface="Tahoma" panose="020B0604030504040204" pitchFamily="34" charset="0"/>
                <a:ea typeface="Tahoma" panose="020B0604030504040204" pitchFamily="34" charset="0"/>
                <a:cs typeface="Tahoma" panose="020B0604030504040204" pitchFamily="34" charset="0"/>
              </a:rPr>
              <a:t>Respect </a:t>
            </a:r>
          </a:p>
          <a:p>
            <a:pPr lvl="1"/>
            <a:r>
              <a:rPr lang="en-US" sz="2800" dirty="0">
                <a:latin typeface="Tahoma" panose="020B0604030504040204" pitchFamily="34" charset="0"/>
                <a:ea typeface="Tahoma" panose="020B0604030504040204" pitchFamily="34" charset="0"/>
                <a:cs typeface="Tahoma" panose="020B0604030504040204" pitchFamily="34" charset="0"/>
              </a:rPr>
              <a:t>Listening nonjudgmentally</a:t>
            </a:r>
          </a:p>
          <a:p>
            <a:pPr lvl="1"/>
            <a:r>
              <a:rPr lang="en-US" sz="2800" dirty="0">
                <a:latin typeface="Tahoma" panose="020B0604030504040204" pitchFamily="34" charset="0"/>
                <a:ea typeface="Tahoma" panose="020B0604030504040204" pitchFamily="34" charset="0"/>
                <a:cs typeface="Tahoma" panose="020B0604030504040204" pitchFamily="34" charset="0"/>
              </a:rPr>
              <a:t>Being emotionally affirming and understanding </a:t>
            </a:r>
          </a:p>
          <a:p>
            <a:pPr lvl="1"/>
            <a:r>
              <a:rPr lang="en-US" sz="2800" dirty="0">
                <a:latin typeface="Tahoma" panose="020B0604030504040204" pitchFamily="34" charset="0"/>
                <a:ea typeface="Tahoma" panose="020B0604030504040204" pitchFamily="34" charset="0"/>
                <a:cs typeface="Tahoma" panose="020B0604030504040204" pitchFamily="34" charset="0"/>
              </a:rPr>
              <a:t>Valuing opinions</a:t>
            </a:r>
            <a:endParaRPr lang="en-US" sz="2800" u="sng"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pic>
        <p:nvPicPr>
          <p:cNvPr id="6" name="Picture 5">
            <a:extLst>
              <a:ext uri="{FF2B5EF4-FFF2-40B4-BE49-F238E27FC236}">
                <a16:creationId xmlns:a16="http://schemas.microsoft.com/office/drawing/2014/main" id="{FE0F6740-83E9-4F79-BBE3-1DE4D9F68FE7}"/>
              </a:ext>
            </a:extLst>
          </p:cNvPr>
          <p:cNvPicPr>
            <a:picLocks noChangeAspect="1"/>
          </p:cNvPicPr>
          <p:nvPr/>
        </p:nvPicPr>
        <p:blipFill rotWithShape="1">
          <a:blip r:embed="rId3"/>
          <a:srcRect l="47000" t="18858" r="31675" b="43409"/>
          <a:stretch/>
        </p:blipFill>
        <p:spPr>
          <a:xfrm>
            <a:off x="7276912" y="1600200"/>
            <a:ext cx="4915088" cy="4892040"/>
          </a:xfrm>
          <a:prstGeom prst="rect">
            <a:avLst/>
          </a:prstGeom>
        </p:spPr>
      </p:pic>
    </p:spTree>
    <p:extLst>
      <p:ext uri="{BB962C8B-B14F-4D97-AF65-F5344CB8AC3E}">
        <p14:creationId xmlns:p14="http://schemas.microsoft.com/office/powerpoint/2010/main" val="28665872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343732"/>
            <a:ext cx="10972800" cy="687465"/>
          </a:xfrm>
        </p:spPr>
        <p:txBody>
          <a:bodyPr/>
          <a:lstStyle/>
          <a:p>
            <a:r>
              <a:rPr lang="en-US" dirty="0"/>
              <a:t>Equality Wheel</a:t>
            </a:r>
          </a:p>
        </p:txBody>
      </p:sp>
      <p:sp>
        <p:nvSpPr>
          <p:cNvPr id="3" name="Content Placeholder 2"/>
          <p:cNvSpPr>
            <a:spLocks noGrp="1"/>
          </p:cNvSpPr>
          <p:nvPr>
            <p:ph idx="1"/>
          </p:nvPr>
        </p:nvSpPr>
        <p:spPr>
          <a:xfrm>
            <a:off x="0" y="1198485"/>
            <a:ext cx="6829425" cy="4972050"/>
          </a:xfrm>
        </p:spPr>
        <p:txBody>
          <a:bodyPr>
            <a:noAutofit/>
          </a:bodyPr>
          <a:lstStyle/>
          <a:p>
            <a:r>
              <a:rPr lang="en-US" sz="3200" u="sng" dirty="0">
                <a:latin typeface="Tahoma" panose="020B0604030504040204" pitchFamily="34" charset="0"/>
                <a:ea typeface="Tahoma" panose="020B0604030504040204" pitchFamily="34" charset="0"/>
                <a:cs typeface="Tahoma" panose="020B0604030504040204" pitchFamily="34" charset="0"/>
              </a:rPr>
              <a:t>Trust/Support</a:t>
            </a:r>
          </a:p>
          <a:p>
            <a:pPr lvl="1"/>
            <a:r>
              <a:rPr lang="en-US" sz="2800" dirty="0">
                <a:latin typeface="Tahoma" panose="020B0604030504040204" pitchFamily="34" charset="0"/>
                <a:ea typeface="Tahoma" panose="020B0604030504040204" pitchFamily="34" charset="0"/>
                <a:cs typeface="Tahoma" panose="020B0604030504040204" pitchFamily="34" charset="0"/>
              </a:rPr>
              <a:t>Supporting goals</a:t>
            </a:r>
          </a:p>
          <a:p>
            <a:pPr lvl="1"/>
            <a:r>
              <a:rPr lang="en-US" sz="2800" dirty="0">
                <a:latin typeface="Tahoma" panose="020B0604030504040204" pitchFamily="34" charset="0"/>
                <a:ea typeface="Tahoma" panose="020B0604030504040204" pitchFamily="34" charset="0"/>
                <a:cs typeface="Tahoma" panose="020B0604030504040204" pitchFamily="34" charset="0"/>
              </a:rPr>
              <a:t>Respecting their right to own feelings, friends, activities and opinions</a:t>
            </a:r>
          </a:p>
          <a:p>
            <a:r>
              <a:rPr lang="en-US" sz="3200" u="sng" dirty="0">
                <a:latin typeface="Tahoma" panose="020B0604030504040204" pitchFamily="34" charset="0"/>
                <a:ea typeface="Tahoma" panose="020B0604030504040204" pitchFamily="34" charset="0"/>
                <a:cs typeface="Tahoma" panose="020B0604030504040204" pitchFamily="34" charset="0"/>
              </a:rPr>
              <a:t>Honesty/Accountability</a:t>
            </a:r>
          </a:p>
          <a:p>
            <a:pPr lvl="1"/>
            <a:r>
              <a:rPr lang="en-US" sz="2800" dirty="0">
                <a:latin typeface="Tahoma" panose="020B0604030504040204" pitchFamily="34" charset="0"/>
                <a:ea typeface="Tahoma" panose="020B0604030504040204" pitchFamily="34" charset="0"/>
                <a:cs typeface="Tahoma" panose="020B0604030504040204" pitchFamily="34" charset="0"/>
              </a:rPr>
              <a:t>Accepting responsibility for self</a:t>
            </a:r>
          </a:p>
          <a:p>
            <a:pPr lvl="1"/>
            <a:r>
              <a:rPr lang="en-US" sz="2800" dirty="0">
                <a:latin typeface="Tahoma" panose="020B0604030504040204" pitchFamily="34" charset="0"/>
                <a:ea typeface="Tahoma" panose="020B0604030504040204" pitchFamily="34" charset="0"/>
                <a:cs typeface="Tahoma" panose="020B0604030504040204" pitchFamily="34" charset="0"/>
              </a:rPr>
              <a:t>Acknowledging past use of violence</a:t>
            </a:r>
          </a:p>
          <a:p>
            <a:pPr lvl="1"/>
            <a:r>
              <a:rPr lang="en-US" sz="2800" dirty="0">
                <a:latin typeface="Tahoma" panose="020B0604030504040204" pitchFamily="34" charset="0"/>
                <a:ea typeface="Tahoma" panose="020B0604030504040204" pitchFamily="34" charset="0"/>
                <a:cs typeface="Tahoma" panose="020B0604030504040204" pitchFamily="34" charset="0"/>
              </a:rPr>
              <a:t>Admitting being wrong</a:t>
            </a:r>
          </a:p>
          <a:p>
            <a:pPr lvl="1"/>
            <a:r>
              <a:rPr lang="en-US" sz="2800" dirty="0">
                <a:latin typeface="Tahoma" panose="020B0604030504040204" pitchFamily="34" charset="0"/>
                <a:ea typeface="Tahoma" panose="020B0604030504040204" pitchFamily="34" charset="0"/>
                <a:cs typeface="Tahoma" panose="020B0604030504040204" pitchFamily="34" charset="0"/>
              </a:rPr>
              <a:t>Communicating openly and truthfully</a:t>
            </a:r>
            <a:endParaRPr lang="en-US" sz="2800" u="sng"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pic>
        <p:nvPicPr>
          <p:cNvPr id="6" name="Picture 5">
            <a:extLst>
              <a:ext uri="{FF2B5EF4-FFF2-40B4-BE49-F238E27FC236}">
                <a16:creationId xmlns:a16="http://schemas.microsoft.com/office/drawing/2014/main" id="{FE0F6740-83E9-4F79-BBE3-1DE4D9F68FE7}"/>
              </a:ext>
            </a:extLst>
          </p:cNvPr>
          <p:cNvPicPr>
            <a:picLocks noChangeAspect="1"/>
          </p:cNvPicPr>
          <p:nvPr/>
        </p:nvPicPr>
        <p:blipFill rotWithShape="1">
          <a:blip r:embed="rId3"/>
          <a:srcRect l="46124" t="51416" r="32551" b="10851"/>
          <a:stretch/>
        </p:blipFill>
        <p:spPr>
          <a:xfrm>
            <a:off x="7276912" y="1600200"/>
            <a:ext cx="4915088" cy="4892040"/>
          </a:xfrm>
          <a:prstGeom prst="rect">
            <a:avLst/>
          </a:prstGeom>
        </p:spPr>
      </p:pic>
    </p:spTree>
    <p:extLst>
      <p:ext uri="{BB962C8B-B14F-4D97-AF65-F5344CB8AC3E}">
        <p14:creationId xmlns:p14="http://schemas.microsoft.com/office/powerpoint/2010/main" val="12480320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21" y="365760"/>
            <a:ext cx="10972800" cy="709127"/>
          </a:xfrm>
        </p:spPr>
        <p:txBody>
          <a:bodyPr/>
          <a:lstStyle/>
          <a:p>
            <a:r>
              <a:rPr lang="en-US" dirty="0"/>
              <a:t>Equality Wheel</a:t>
            </a:r>
          </a:p>
        </p:txBody>
      </p:sp>
      <p:sp>
        <p:nvSpPr>
          <p:cNvPr id="3" name="Content Placeholder 2"/>
          <p:cNvSpPr>
            <a:spLocks noGrp="1"/>
          </p:cNvSpPr>
          <p:nvPr>
            <p:ph idx="1"/>
          </p:nvPr>
        </p:nvSpPr>
        <p:spPr>
          <a:xfrm>
            <a:off x="0" y="1184489"/>
            <a:ext cx="6705600" cy="4892040"/>
          </a:xfrm>
        </p:spPr>
        <p:txBody>
          <a:bodyPr>
            <a:normAutofit/>
          </a:bodyPr>
          <a:lstStyle/>
          <a:p>
            <a:r>
              <a:rPr lang="en-US" sz="3200" u="sng" dirty="0">
                <a:latin typeface="Tahoma" panose="020B0604030504040204" pitchFamily="34" charset="0"/>
                <a:ea typeface="Tahoma" panose="020B0604030504040204" pitchFamily="34" charset="0"/>
                <a:cs typeface="Tahoma" panose="020B0604030504040204" pitchFamily="34" charset="0"/>
              </a:rPr>
              <a:t>Responsible Parenting</a:t>
            </a:r>
          </a:p>
          <a:p>
            <a:pPr lvl="1"/>
            <a:r>
              <a:rPr lang="en-US" sz="2800" dirty="0">
                <a:latin typeface="Tahoma" panose="020B0604030504040204" pitchFamily="34" charset="0"/>
                <a:ea typeface="Tahoma" panose="020B0604030504040204" pitchFamily="34" charset="0"/>
                <a:cs typeface="Tahoma" panose="020B0604030504040204" pitchFamily="34" charset="0"/>
              </a:rPr>
              <a:t>Sharing responsibility </a:t>
            </a:r>
          </a:p>
          <a:p>
            <a:pPr lvl="1"/>
            <a:r>
              <a:rPr lang="en-US" sz="2800" dirty="0">
                <a:latin typeface="Tahoma" panose="020B0604030504040204" pitchFamily="34" charset="0"/>
                <a:ea typeface="Tahoma" panose="020B0604030504040204" pitchFamily="34" charset="0"/>
                <a:cs typeface="Tahoma" panose="020B0604030504040204" pitchFamily="34" charset="0"/>
              </a:rPr>
              <a:t>Positive non-violent role model</a:t>
            </a:r>
          </a:p>
          <a:p>
            <a:pPr marL="457200" lvl="1"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3200" u="sng" dirty="0">
                <a:latin typeface="Tahoma" panose="020B0604030504040204" pitchFamily="34" charset="0"/>
                <a:ea typeface="Tahoma" panose="020B0604030504040204" pitchFamily="34" charset="0"/>
                <a:cs typeface="Tahoma" panose="020B0604030504040204" pitchFamily="34" charset="0"/>
              </a:rPr>
              <a:t>Shared Responsibility</a:t>
            </a:r>
          </a:p>
          <a:p>
            <a:pPr lvl="1"/>
            <a:r>
              <a:rPr lang="en-US" sz="2800" dirty="0">
                <a:latin typeface="Tahoma" panose="020B0604030504040204" pitchFamily="34" charset="0"/>
                <a:ea typeface="Tahoma" panose="020B0604030504040204" pitchFamily="34" charset="0"/>
                <a:cs typeface="Tahoma" panose="020B0604030504040204" pitchFamily="34" charset="0"/>
              </a:rPr>
              <a:t>Mutually agree on fair distribution of work</a:t>
            </a:r>
          </a:p>
          <a:p>
            <a:pPr lvl="1"/>
            <a:r>
              <a:rPr lang="en-US" sz="2800" dirty="0">
                <a:latin typeface="Tahoma" panose="020B0604030504040204" pitchFamily="34" charset="0"/>
                <a:ea typeface="Tahoma" panose="020B0604030504040204" pitchFamily="34" charset="0"/>
                <a:cs typeface="Tahoma" panose="020B0604030504040204" pitchFamily="34" charset="0"/>
              </a:rPr>
              <a:t>Make family decisions together</a:t>
            </a:r>
          </a:p>
          <a:p>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pic>
        <p:nvPicPr>
          <p:cNvPr id="6" name="Picture 5">
            <a:extLst>
              <a:ext uri="{FF2B5EF4-FFF2-40B4-BE49-F238E27FC236}">
                <a16:creationId xmlns:a16="http://schemas.microsoft.com/office/drawing/2014/main" id="{FE0F6740-83E9-4F79-BBE3-1DE4D9F68FE7}"/>
              </a:ext>
            </a:extLst>
          </p:cNvPr>
          <p:cNvPicPr>
            <a:picLocks noChangeAspect="1"/>
          </p:cNvPicPr>
          <p:nvPr/>
        </p:nvPicPr>
        <p:blipFill rotWithShape="1">
          <a:blip r:embed="rId3"/>
          <a:srcRect l="27764" t="53713" r="50911" b="8554"/>
          <a:stretch/>
        </p:blipFill>
        <p:spPr>
          <a:xfrm>
            <a:off x="7276912" y="1600200"/>
            <a:ext cx="4915088" cy="4892040"/>
          </a:xfrm>
          <a:prstGeom prst="rect">
            <a:avLst/>
          </a:prstGeom>
        </p:spPr>
      </p:pic>
    </p:spTree>
    <p:extLst>
      <p:ext uri="{BB962C8B-B14F-4D97-AF65-F5344CB8AC3E}">
        <p14:creationId xmlns:p14="http://schemas.microsoft.com/office/powerpoint/2010/main" val="460904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049" y="292128"/>
            <a:ext cx="10972800" cy="709127"/>
          </a:xfrm>
        </p:spPr>
        <p:txBody>
          <a:bodyPr/>
          <a:lstStyle/>
          <a:p>
            <a:r>
              <a:rPr lang="en-US" dirty="0"/>
              <a:t>Equality Wheel</a:t>
            </a:r>
          </a:p>
        </p:txBody>
      </p:sp>
      <p:sp>
        <p:nvSpPr>
          <p:cNvPr id="3" name="Content Placeholder 2"/>
          <p:cNvSpPr>
            <a:spLocks noGrp="1"/>
          </p:cNvSpPr>
          <p:nvPr>
            <p:ph idx="1"/>
          </p:nvPr>
        </p:nvSpPr>
        <p:spPr>
          <a:xfrm>
            <a:off x="0" y="1249802"/>
            <a:ext cx="6885321" cy="5608197"/>
          </a:xfrm>
        </p:spPr>
        <p:txBody>
          <a:bodyPr>
            <a:normAutofit/>
          </a:bodyPr>
          <a:lstStyle/>
          <a:p>
            <a:r>
              <a:rPr lang="en-US" sz="3200" u="sng" dirty="0">
                <a:latin typeface="Tahoma" panose="020B0604030504040204" pitchFamily="34" charset="0"/>
                <a:ea typeface="Tahoma" panose="020B0604030504040204" pitchFamily="34" charset="0"/>
                <a:cs typeface="Tahoma" panose="020B0604030504040204" pitchFamily="34" charset="0"/>
              </a:rPr>
              <a:t>Economic Partnership</a:t>
            </a:r>
          </a:p>
          <a:p>
            <a:pPr lvl="1"/>
            <a:r>
              <a:rPr lang="en-US" sz="2800" dirty="0">
                <a:latin typeface="Tahoma" panose="020B0604030504040204" pitchFamily="34" charset="0"/>
                <a:ea typeface="Tahoma" panose="020B0604030504040204" pitchFamily="34" charset="0"/>
                <a:cs typeface="Tahoma" panose="020B0604030504040204" pitchFamily="34" charset="0"/>
              </a:rPr>
              <a:t>Making Money decisions together</a:t>
            </a:r>
          </a:p>
          <a:p>
            <a:pPr lvl="1"/>
            <a:r>
              <a:rPr lang="en-US" sz="2800" dirty="0">
                <a:latin typeface="Tahoma" panose="020B0604030504040204" pitchFamily="34" charset="0"/>
                <a:ea typeface="Tahoma" panose="020B0604030504040204" pitchFamily="34" charset="0"/>
                <a:cs typeface="Tahoma" panose="020B0604030504040204" pitchFamily="34" charset="0"/>
              </a:rPr>
              <a:t>Making sure both benefit from financial arrangements</a:t>
            </a:r>
          </a:p>
          <a:p>
            <a:pPr lvl="1"/>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3600" u="sng" dirty="0">
                <a:latin typeface="Tahoma" panose="020B0604030504040204" pitchFamily="34" charset="0"/>
                <a:ea typeface="Tahoma" panose="020B0604030504040204" pitchFamily="34" charset="0"/>
                <a:cs typeface="Tahoma" panose="020B0604030504040204" pitchFamily="34" charset="0"/>
              </a:rPr>
              <a:t>Negotiation and Fairness</a:t>
            </a:r>
          </a:p>
          <a:p>
            <a:pPr lvl="1"/>
            <a:r>
              <a:rPr lang="en-US" sz="2800" dirty="0">
                <a:latin typeface="Tahoma" panose="020B0604030504040204" pitchFamily="34" charset="0"/>
                <a:ea typeface="Tahoma" panose="020B0604030504040204" pitchFamily="34" charset="0"/>
                <a:cs typeface="Tahoma" panose="020B0604030504040204" pitchFamily="34" charset="0"/>
              </a:rPr>
              <a:t>Seeking mutually satisfying resolutions to conflict</a:t>
            </a:r>
          </a:p>
          <a:p>
            <a:pPr lvl="1"/>
            <a:r>
              <a:rPr lang="en-US" sz="2800" dirty="0">
                <a:latin typeface="Tahoma" panose="020B0604030504040204" pitchFamily="34" charset="0"/>
                <a:ea typeface="Tahoma" panose="020B0604030504040204" pitchFamily="34" charset="0"/>
                <a:cs typeface="Tahoma" panose="020B0604030504040204" pitchFamily="34" charset="0"/>
              </a:rPr>
              <a:t>Accepting changes</a:t>
            </a:r>
          </a:p>
          <a:p>
            <a:pPr lvl="1"/>
            <a:r>
              <a:rPr lang="en-US" sz="2800" dirty="0">
                <a:latin typeface="Tahoma" panose="020B0604030504040204" pitchFamily="34" charset="0"/>
                <a:ea typeface="Tahoma" panose="020B0604030504040204" pitchFamily="34" charset="0"/>
                <a:cs typeface="Tahoma" panose="020B0604030504040204" pitchFamily="34" charset="0"/>
              </a:rPr>
              <a:t>Willing to compromise</a:t>
            </a:r>
          </a:p>
          <a:p>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pic>
        <p:nvPicPr>
          <p:cNvPr id="6" name="Picture 5">
            <a:extLst>
              <a:ext uri="{FF2B5EF4-FFF2-40B4-BE49-F238E27FC236}">
                <a16:creationId xmlns:a16="http://schemas.microsoft.com/office/drawing/2014/main" id="{FE0F6740-83E9-4F79-BBE3-1DE4D9F68FE7}"/>
              </a:ext>
            </a:extLst>
          </p:cNvPr>
          <p:cNvPicPr>
            <a:picLocks noChangeAspect="1"/>
          </p:cNvPicPr>
          <p:nvPr/>
        </p:nvPicPr>
        <p:blipFill rotWithShape="1">
          <a:blip r:embed="rId3"/>
          <a:srcRect l="27948" t="20335" r="50727" b="41932"/>
          <a:stretch/>
        </p:blipFill>
        <p:spPr>
          <a:xfrm>
            <a:off x="7276912" y="1600200"/>
            <a:ext cx="4915088" cy="4892040"/>
          </a:xfrm>
          <a:prstGeom prst="rect">
            <a:avLst/>
          </a:prstGeom>
        </p:spPr>
      </p:pic>
    </p:spTree>
    <p:extLst>
      <p:ext uri="{BB962C8B-B14F-4D97-AF65-F5344CB8AC3E}">
        <p14:creationId xmlns:p14="http://schemas.microsoft.com/office/powerpoint/2010/main" val="22481700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21" y="245475"/>
            <a:ext cx="10972800" cy="802433"/>
          </a:xfrm>
        </p:spPr>
        <p:txBody>
          <a:bodyPr/>
          <a:lstStyle/>
          <a:p>
            <a:r>
              <a:rPr lang="en-US" dirty="0"/>
              <a:t>Done Already?!</a:t>
            </a:r>
          </a:p>
        </p:txBody>
      </p:sp>
      <p:sp>
        <p:nvSpPr>
          <p:cNvPr id="3" name="Content Placeholder 2"/>
          <p:cNvSpPr>
            <a:spLocks noGrp="1"/>
          </p:cNvSpPr>
          <p:nvPr>
            <p:ph idx="1"/>
          </p:nvPr>
        </p:nvSpPr>
        <p:spPr>
          <a:xfrm>
            <a:off x="0" y="1129187"/>
            <a:ext cx="8946541" cy="4195481"/>
          </a:xfrm>
        </p:spPr>
        <p:txBody>
          <a:bodyPr vert="horz" lIns="91440" tIns="45720" rIns="91440" bIns="45720" rtlCol="0" anchor="t">
            <a:normAutofit lnSpcReduction="10000"/>
          </a:bodyPr>
          <a:lstStyle/>
          <a:p>
            <a:r>
              <a:rPr lang="en-US" sz="3200" b="1" dirty="0">
                <a:latin typeface="Tahoma"/>
                <a:ea typeface="Tahoma"/>
                <a:cs typeface="Tahoma"/>
              </a:rPr>
              <a:t>Recap</a:t>
            </a:r>
          </a:p>
          <a:p>
            <a:pPr lvl="1"/>
            <a:r>
              <a:rPr lang="en-US" sz="2800" dirty="0">
                <a:latin typeface="Tahoma"/>
                <a:ea typeface="Tahoma"/>
                <a:cs typeface="Tahoma"/>
              </a:rPr>
              <a:t>It’s </a:t>
            </a:r>
            <a:r>
              <a:rPr lang="en-US" sz="2800" b="1" dirty="0">
                <a:latin typeface="Tahoma"/>
                <a:ea typeface="Tahoma"/>
                <a:cs typeface="Tahoma"/>
              </a:rPr>
              <a:t>ALL </a:t>
            </a:r>
            <a:r>
              <a:rPr lang="en-US" sz="2800" dirty="0">
                <a:latin typeface="Tahoma"/>
                <a:ea typeface="Tahoma"/>
                <a:cs typeface="Tahoma"/>
              </a:rPr>
              <a:t>about Power </a:t>
            </a:r>
            <a:endParaRPr lang="en-US" sz="2800" dirty="0">
              <a:latin typeface="Tahoma" panose="020B0604030504040204" pitchFamily="34" charset="0"/>
              <a:ea typeface="Tahoma" panose="020B0604030504040204" pitchFamily="34" charset="0"/>
              <a:cs typeface="Tahoma" panose="020B0604030504040204" pitchFamily="34" charset="0"/>
            </a:endParaRPr>
          </a:p>
          <a:p>
            <a:pPr lvl="1"/>
            <a:r>
              <a:rPr lang="en-US" sz="2800" dirty="0">
                <a:latin typeface="Tahoma"/>
                <a:ea typeface="Tahoma"/>
                <a:cs typeface="Tahoma"/>
              </a:rPr>
              <a:t>No, it’s </a:t>
            </a:r>
            <a:r>
              <a:rPr lang="en-US" sz="2800" b="1" dirty="0">
                <a:latin typeface="Tahoma"/>
                <a:ea typeface="Tahoma"/>
                <a:cs typeface="Tahoma"/>
              </a:rPr>
              <a:t>ALL </a:t>
            </a:r>
            <a:r>
              <a:rPr lang="en-US" sz="2800" dirty="0">
                <a:latin typeface="Tahoma"/>
                <a:ea typeface="Tahoma"/>
                <a:cs typeface="Tahoma"/>
              </a:rPr>
              <a:t>about Control</a:t>
            </a:r>
          </a:p>
          <a:p>
            <a:pPr lvl="1"/>
            <a:r>
              <a:rPr lang="en-US" sz="2800" dirty="0">
                <a:latin typeface="Tahoma"/>
                <a:ea typeface="Tahoma"/>
                <a:cs typeface="Tahoma"/>
              </a:rPr>
              <a:t>Nope!! It’s really about </a:t>
            </a:r>
            <a:r>
              <a:rPr lang="en-US" sz="2800" b="1">
                <a:latin typeface="Tahoma"/>
                <a:ea typeface="Tahoma"/>
                <a:cs typeface="Tahoma"/>
              </a:rPr>
              <a:t>Equality</a:t>
            </a:r>
            <a:r>
              <a:rPr lang="en-US" sz="2800">
                <a:latin typeface="Tahoma"/>
                <a:ea typeface="Tahoma"/>
                <a:cs typeface="Tahoma"/>
              </a:rPr>
              <a:t> ;)</a:t>
            </a:r>
          </a:p>
          <a:p>
            <a:pPr marL="457200" lvl="1" indent="0">
              <a:buNone/>
            </a:pPr>
            <a:r>
              <a:rPr lang="en-US" sz="2800">
                <a:latin typeface="Tahoma"/>
                <a:ea typeface="Tahoma"/>
                <a:cs typeface="Tahoma"/>
              </a:rPr>
              <a:t> </a:t>
            </a:r>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3200" b="1" dirty="0">
                <a:latin typeface="Tahoma"/>
                <a:ea typeface="Tahoma"/>
                <a:cs typeface="Tahoma"/>
              </a:rPr>
              <a:t>Next Time</a:t>
            </a:r>
          </a:p>
          <a:p>
            <a:pPr lvl="1"/>
            <a:r>
              <a:rPr lang="en-US" sz="2800" dirty="0">
                <a:latin typeface="Tahoma"/>
                <a:ea typeface="Tahoma"/>
                <a:cs typeface="Tahoma"/>
              </a:rPr>
              <a:t>Trust</a:t>
            </a:r>
          </a:p>
          <a:p>
            <a:pPr lvl="1"/>
            <a:r>
              <a:rPr lang="en-US" sz="2800" dirty="0">
                <a:latin typeface="Tahoma"/>
                <a:ea typeface="Tahoma"/>
                <a:cs typeface="Tahoma"/>
              </a:rPr>
              <a:t>Love Languages</a:t>
            </a:r>
          </a:p>
          <a:p>
            <a:pPr lvl="1"/>
            <a:endParaRPr lang="en-US" sz="3600" b="1" i="1" dirty="0"/>
          </a:p>
          <a:p>
            <a:pPr lvl="1"/>
            <a:endParaRPr lang="en-US" sz="2800" dirty="0">
              <a:latin typeface="Tahoma" panose="020B0604030504040204" pitchFamily="34" charset="0"/>
              <a:ea typeface="Tahoma" panose="020B0604030504040204" pitchFamily="34" charset="0"/>
              <a:cs typeface="Tahoma" panose="020B0604030504040204" pitchFamily="34" charset="0"/>
            </a:endParaRPr>
          </a:p>
          <a:p>
            <a:pPr lvl="1"/>
            <a:endParaRPr lang="en-US" sz="4000" b="1" dirty="0">
              <a:latin typeface="Tahoma" panose="020B0604030504040204" pitchFamily="34" charset="0"/>
              <a:ea typeface="Tahoma" panose="020B0604030504040204" pitchFamily="34" charset="0"/>
              <a:cs typeface="Tahoma" panose="020B0604030504040204" pitchFamily="34" charset="0"/>
            </a:endParaRPr>
          </a:p>
          <a:p>
            <a:pPr lvl="1"/>
            <a:endParaRPr lang="en-US" sz="2800" dirty="0">
              <a:latin typeface="Tahoma" panose="020B0604030504040204" pitchFamily="34" charset="0"/>
              <a:ea typeface="Tahoma" panose="020B0604030504040204" pitchFamily="34" charset="0"/>
              <a:cs typeface="Tahoma" panose="020B0604030504040204" pitchFamily="34" charset="0"/>
            </a:endParaRPr>
          </a:p>
          <a:p>
            <a:pPr lvl="1"/>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38749551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380" y="345226"/>
            <a:ext cx="10972800" cy="662480"/>
          </a:xfrm>
        </p:spPr>
        <p:txBody>
          <a:bodyPr/>
          <a:lstStyle/>
          <a:p>
            <a:r>
              <a:rPr lang="en-US" dirty="0"/>
              <a:t>Where We Goin’…??</a:t>
            </a:r>
          </a:p>
        </p:txBody>
      </p:sp>
      <p:sp>
        <p:nvSpPr>
          <p:cNvPr id="3" name="Content Placeholder 2"/>
          <p:cNvSpPr>
            <a:spLocks noGrp="1"/>
          </p:cNvSpPr>
          <p:nvPr>
            <p:ph idx="1"/>
          </p:nvPr>
        </p:nvSpPr>
        <p:spPr>
          <a:xfrm>
            <a:off x="0" y="1202652"/>
            <a:ext cx="11038114" cy="5183653"/>
          </a:xfrm>
        </p:spPr>
        <p:txBody>
          <a:bodyPr vert="horz" lIns="91440" tIns="45720" rIns="91440" bIns="45720" rtlCol="0" anchor="t">
            <a:normAutofit/>
          </a:bodyPr>
          <a:lstStyle/>
          <a:p>
            <a:r>
              <a:rPr lang="en-US" sz="3200" b="1" dirty="0">
                <a:latin typeface="Tahoma"/>
                <a:ea typeface="Tahoma"/>
                <a:cs typeface="Tahoma"/>
              </a:rPr>
              <a:t>That time…</a:t>
            </a:r>
          </a:p>
          <a:p>
            <a:pPr lvl="1"/>
            <a:r>
              <a:rPr lang="en-US" sz="2800" dirty="0">
                <a:latin typeface="Tahoma"/>
                <a:ea typeface="Tahoma"/>
                <a:cs typeface="Tahoma"/>
              </a:rPr>
              <a:t>What’s a Relationship</a:t>
            </a:r>
          </a:p>
          <a:p>
            <a:pPr lvl="2"/>
            <a:r>
              <a:rPr lang="en-US" sz="2800" dirty="0">
                <a:latin typeface="Tahoma"/>
                <a:ea typeface="Tahoma"/>
                <a:cs typeface="Tahoma"/>
              </a:rPr>
              <a:t>Quiz</a:t>
            </a:r>
          </a:p>
          <a:p>
            <a:pPr lvl="1"/>
            <a:r>
              <a:rPr lang="en-US" sz="2800" dirty="0">
                <a:latin typeface="Tahoma"/>
                <a:ea typeface="Tahoma"/>
                <a:cs typeface="Tahoma"/>
              </a:rPr>
              <a:t>Relationship Tree</a:t>
            </a:r>
          </a:p>
          <a:p>
            <a:r>
              <a:rPr lang="en-US" sz="3200" b="1" dirty="0">
                <a:latin typeface="Tahoma"/>
                <a:ea typeface="Tahoma"/>
                <a:cs typeface="Tahoma"/>
              </a:rPr>
              <a:t>This time…</a:t>
            </a:r>
          </a:p>
          <a:p>
            <a:pPr lvl="1"/>
            <a:r>
              <a:rPr lang="en-US" sz="2800" dirty="0">
                <a:latin typeface="Tahoma"/>
                <a:ea typeface="Tahoma"/>
                <a:cs typeface="Tahoma"/>
              </a:rPr>
              <a:t>It’s </a:t>
            </a:r>
            <a:r>
              <a:rPr lang="en-US" sz="2800" b="1" dirty="0">
                <a:latin typeface="Tahoma"/>
                <a:ea typeface="Tahoma"/>
                <a:cs typeface="Tahoma"/>
              </a:rPr>
              <a:t>ALL </a:t>
            </a:r>
            <a:r>
              <a:rPr lang="en-US" sz="2800" dirty="0">
                <a:latin typeface="Tahoma"/>
                <a:ea typeface="Tahoma"/>
                <a:cs typeface="Tahoma"/>
              </a:rPr>
              <a:t>about Power </a:t>
            </a:r>
          </a:p>
          <a:p>
            <a:pPr lvl="1"/>
            <a:r>
              <a:rPr lang="en-US" sz="2800" dirty="0">
                <a:latin typeface="Tahoma"/>
                <a:ea typeface="Tahoma"/>
                <a:cs typeface="Tahoma"/>
              </a:rPr>
              <a:t>No, it’s </a:t>
            </a:r>
            <a:r>
              <a:rPr lang="en-US" sz="2800" b="1" dirty="0">
                <a:latin typeface="Tahoma"/>
                <a:ea typeface="Tahoma"/>
                <a:cs typeface="Tahoma"/>
              </a:rPr>
              <a:t>ALL </a:t>
            </a:r>
            <a:r>
              <a:rPr lang="en-US" sz="2800" dirty="0">
                <a:latin typeface="Tahoma"/>
                <a:ea typeface="Tahoma"/>
                <a:cs typeface="Tahoma"/>
              </a:rPr>
              <a:t>about Control</a:t>
            </a:r>
          </a:p>
          <a:p>
            <a:pPr lvl="1"/>
            <a:r>
              <a:rPr lang="en-US" sz="2800" dirty="0">
                <a:latin typeface="Tahoma"/>
                <a:ea typeface="Tahoma"/>
                <a:cs typeface="Tahoma"/>
              </a:rPr>
              <a:t>Nope!! It’s really about </a:t>
            </a:r>
            <a:r>
              <a:rPr lang="en-US" sz="2800" b="1" dirty="0">
                <a:latin typeface="Tahoma"/>
                <a:ea typeface="Tahoma"/>
                <a:cs typeface="Tahoma"/>
              </a:rPr>
              <a:t>Equality</a:t>
            </a:r>
            <a:r>
              <a:rPr lang="en-US" sz="2800" dirty="0">
                <a:latin typeface="Tahoma"/>
                <a:ea typeface="Tahoma"/>
                <a:cs typeface="Tahoma"/>
              </a:rPr>
              <a:t> ;)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7760AC-7DD0-4CB2-A342-E7F025660F01}"/>
              </a:ext>
            </a:extLst>
          </p:cNvPr>
          <p:cNvPicPr>
            <a:picLocks/>
          </p:cNvPicPr>
          <p:nvPr/>
        </p:nvPicPr>
        <p:blipFill rotWithShape="1">
          <a:blip r:embed="rId2"/>
          <a:srcRect l="-1462" t="14399" r="1462" b="5982"/>
          <a:stretch/>
        </p:blipFill>
        <p:spPr>
          <a:xfrm>
            <a:off x="7096539" y="1355380"/>
            <a:ext cx="5095461" cy="5009322"/>
          </a:xfrm>
          <a:prstGeom prst="flowChartConnector">
            <a:avLst/>
          </a:prstGeom>
        </p:spPr>
      </p:pic>
      <p:sp>
        <p:nvSpPr>
          <p:cNvPr id="2" name="Title 1"/>
          <p:cNvSpPr>
            <a:spLocks noGrp="1"/>
          </p:cNvSpPr>
          <p:nvPr>
            <p:ph type="title"/>
          </p:nvPr>
        </p:nvSpPr>
        <p:spPr>
          <a:xfrm>
            <a:off x="1356475" y="355022"/>
            <a:ext cx="10972800" cy="672720"/>
          </a:xfrm>
        </p:spPr>
        <p:txBody>
          <a:bodyPr/>
          <a:lstStyle/>
          <a:p>
            <a:r>
              <a:rPr lang="en-US" dirty="0"/>
              <a:t>Power/Control</a:t>
            </a:r>
          </a:p>
        </p:txBody>
      </p:sp>
      <p:sp>
        <p:nvSpPr>
          <p:cNvPr id="3" name="Content Placeholder 2"/>
          <p:cNvSpPr>
            <a:spLocks noGrp="1"/>
          </p:cNvSpPr>
          <p:nvPr>
            <p:ph idx="1"/>
          </p:nvPr>
        </p:nvSpPr>
        <p:spPr>
          <a:xfrm>
            <a:off x="0" y="1166018"/>
            <a:ext cx="7381461" cy="5691982"/>
          </a:xfrm>
        </p:spPr>
        <p:txBody>
          <a:bodyPr>
            <a:noAutofit/>
          </a:bodyPr>
          <a:lstStyle/>
          <a:p>
            <a:r>
              <a:rPr lang="en-US" sz="2200" dirty="0">
                <a:latin typeface="Tahoma" panose="020B0604030504040204" pitchFamily="34" charset="0"/>
                <a:ea typeface="Tahoma" panose="020B0604030504040204" pitchFamily="34" charset="0"/>
                <a:cs typeface="Tahoma" panose="020B0604030504040204" pitchFamily="34" charset="0"/>
              </a:rPr>
              <a:t>The Duluth Model is the most common batterer intervention program used in the United States. It was developed to reduce male on female violence. </a:t>
            </a:r>
            <a:br>
              <a:rPr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a:p>
            <a:r>
              <a:rPr lang="en-US" sz="2200" dirty="0">
                <a:latin typeface="Tahoma" panose="020B0604030504040204" pitchFamily="34" charset="0"/>
                <a:ea typeface="Tahoma" panose="020B0604030504040204" pitchFamily="34" charset="0"/>
                <a:cs typeface="Tahoma" panose="020B0604030504040204" pitchFamily="34" charset="0"/>
              </a:rPr>
              <a:t>Critics argue that the method can be ineffective as it was developed without minority communities in mind and can fail to address root psychological or emotional causes of abuse, in addition to completely neglecting male victims of abuse</a:t>
            </a:r>
            <a:br>
              <a:rPr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a:p>
            <a:r>
              <a:rPr lang="en-US" sz="2200" dirty="0">
                <a:latin typeface="Tahoma" panose="020B0604030504040204" pitchFamily="34" charset="0"/>
                <a:ea typeface="Tahoma" panose="020B0604030504040204" pitchFamily="34" charset="0"/>
                <a:cs typeface="Tahoma" panose="020B0604030504040204" pitchFamily="34" charset="0"/>
              </a:rPr>
              <a:t>Criticism of the Duluth Model has centered on the program's insistence that men are perpetrators who are violent because they have been socialized in a patriarchy (‘man’s world)’ that condones male violence, and that women are victims who are violent only in self defense.</a:t>
            </a:r>
            <a:endParaRPr lang="en-US" sz="22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3"/>
          <a:stretch>
            <a:fillRect/>
          </a:stretch>
        </p:blipFill>
        <p:spPr>
          <a:xfrm>
            <a:off x="115554" y="94899"/>
            <a:ext cx="1125367" cy="1103586"/>
          </a:xfrm>
          <a:prstGeom prst="rect">
            <a:avLst/>
          </a:prstGeom>
        </p:spPr>
      </p:pic>
    </p:spTree>
    <p:extLst>
      <p:ext uri="{BB962C8B-B14F-4D97-AF65-F5344CB8AC3E}">
        <p14:creationId xmlns:p14="http://schemas.microsoft.com/office/powerpoint/2010/main" val="1942968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4" y="338947"/>
            <a:ext cx="10972800" cy="643812"/>
          </a:xfrm>
        </p:spPr>
        <p:txBody>
          <a:bodyPr/>
          <a:lstStyle/>
          <a:p>
            <a:r>
              <a:rPr lang="en-US" dirty="0"/>
              <a:t>Power/Control – Problem!</a:t>
            </a:r>
          </a:p>
        </p:txBody>
      </p:sp>
      <p:sp>
        <p:nvSpPr>
          <p:cNvPr id="3" name="Content Placeholder 2"/>
          <p:cNvSpPr>
            <a:spLocks noGrp="1"/>
          </p:cNvSpPr>
          <p:nvPr>
            <p:ph idx="1"/>
          </p:nvPr>
        </p:nvSpPr>
        <p:spPr>
          <a:xfrm>
            <a:off x="115554" y="1198486"/>
            <a:ext cx="6914704" cy="4927678"/>
          </a:xfrm>
        </p:spPr>
        <p:txBody>
          <a:bodyPr>
            <a:noAutofit/>
          </a:bodyPr>
          <a:lstStyle/>
          <a:p>
            <a:r>
              <a:rPr lang="en-US" sz="2800" dirty="0">
                <a:latin typeface="Tahoma" panose="020B0604030504040204" pitchFamily="34" charset="0"/>
                <a:ea typeface="Tahoma" panose="020B0604030504040204" pitchFamily="34" charset="0"/>
                <a:cs typeface="Tahoma" panose="020B0604030504040204" pitchFamily="34" charset="0"/>
              </a:rPr>
              <a:t>It's a gender-polarizing approach that only serves to perpetrate the "battle of the sexes.“</a:t>
            </a:r>
          </a:p>
          <a:p>
            <a:r>
              <a:rPr lang="en-US" sz="2800" dirty="0">
                <a:latin typeface="Tahoma" panose="020B0604030504040204" pitchFamily="34" charset="0"/>
                <a:ea typeface="Tahoma" panose="020B0604030504040204" pitchFamily="34" charset="0"/>
                <a:cs typeface="Tahoma" panose="020B0604030504040204" pitchFamily="34" charset="0"/>
              </a:rPr>
              <a:t>It's about blaming and shaming men, more than giving them the insights and support to help them stop their abusive behavior.</a:t>
            </a:r>
          </a:p>
          <a:p>
            <a:r>
              <a:rPr lang="en-US" sz="2800" dirty="0">
                <a:latin typeface="Tahoma" panose="020B0604030504040204" pitchFamily="34" charset="0"/>
                <a:ea typeface="Tahoma" panose="020B0604030504040204" pitchFamily="34" charset="0"/>
                <a:cs typeface="Tahoma" panose="020B0604030504040204" pitchFamily="34" charset="0"/>
              </a:rPr>
              <a:t>It ignores drinking, drugs, Borderline Personality Disorder and other serious psychological problems.</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pic>
        <p:nvPicPr>
          <p:cNvPr id="6" name="Picture 5">
            <a:extLst>
              <a:ext uri="{FF2B5EF4-FFF2-40B4-BE49-F238E27FC236}">
                <a16:creationId xmlns:a16="http://schemas.microsoft.com/office/drawing/2014/main" id="{CC3B77C3-01A5-FA1D-F95B-FC5C453E99D2}"/>
              </a:ext>
            </a:extLst>
          </p:cNvPr>
          <p:cNvPicPr>
            <a:picLocks/>
          </p:cNvPicPr>
          <p:nvPr/>
        </p:nvPicPr>
        <p:blipFill rotWithShape="1">
          <a:blip r:embed="rId3"/>
          <a:srcRect l="-1462" t="14399" r="1462" b="5982"/>
          <a:stretch/>
        </p:blipFill>
        <p:spPr>
          <a:xfrm>
            <a:off x="6947454" y="1752944"/>
            <a:ext cx="5095461" cy="5009322"/>
          </a:xfrm>
          <a:prstGeom prst="flowChartConnector">
            <a:avLst/>
          </a:prstGeom>
        </p:spPr>
      </p:pic>
    </p:spTree>
    <p:extLst>
      <p:ext uri="{BB962C8B-B14F-4D97-AF65-F5344CB8AC3E}">
        <p14:creationId xmlns:p14="http://schemas.microsoft.com/office/powerpoint/2010/main" val="8015879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049" y="324008"/>
            <a:ext cx="10972800" cy="645367"/>
          </a:xfrm>
        </p:spPr>
        <p:txBody>
          <a:bodyPr/>
          <a:lstStyle/>
          <a:p>
            <a:r>
              <a:rPr lang="en-US" dirty="0"/>
              <a:t>Power/Control – Fixed?</a:t>
            </a:r>
          </a:p>
        </p:txBody>
      </p:sp>
      <p:sp>
        <p:nvSpPr>
          <p:cNvPr id="3" name="Content Placeholder 2"/>
          <p:cNvSpPr>
            <a:spLocks noGrp="1"/>
          </p:cNvSpPr>
          <p:nvPr>
            <p:ph idx="1"/>
          </p:nvPr>
        </p:nvSpPr>
        <p:spPr>
          <a:xfrm>
            <a:off x="0" y="1198485"/>
            <a:ext cx="7434469" cy="5468882"/>
          </a:xfrm>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There is some truth in this, just not the way the authors originally planned</a:t>
            </a:r>
          </a:p>
          <a:p>
            <a:r>
              <a:rPr lang="en-US" sz="2800" dirty="0">
                <a:latin typeface="Tahoma" panose="020B0604030504040204" pitchFamily="34" charset="0"/>
                <a:ea typeface="Tahoma" panose="020B0604030504040204" pitchFamily="34" charset="0"/>
                <a:cs typeface="Tahoma" panose="020B0604030504040204" pitchFamily="34" charset="0"/>
              </a:rPr>
              <a:t>The updated Power/Control Wheel is </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u="sng" dirty="0">
                <a:latin typeface="Tahoma" panose="020B0604030504040204" pitchFamily="34" charset="0"/>
                <a:ea typeface="Tahoma" panose="020B0604030504040204" pitchFamily="34" charset="0"/>
                <a:cs typeface="Tahoma" panose="020B0604030504040204" pitchFamily="34" charset="0"/>
              </a:rPr>
              <a:t>not</a:t>
            </a:r>
            <a:r>
              <a:rPr lang="en-US" sz="2800" dirty="0">
                <a:latin typeface="Tahoma" panose="020B0604030504040204" pitchFamily="34" charset="0"/>
                <a:ea typeface="Tahoma" panose="020B0604030504040204" pitchFamily="34" charset="0"/>
                <a:cs typeface="Tahoma" panose="020B0604030504040204" pitchFamily="34" charset="0"/>
              </a:rPr>
              <a:t> geared only toward men</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2800" u="sng" dirty="0">
                <a:latin typeface="Tahoma" panose="020B0604030504040204" pitchFamily="34" charset="0"/>
                <a:ea typeface="Tahoma" panose="020B0604030504040204" pitchFamily="34" charset="0"/>
                <a:cs typeface="Tahoma" panose="020B0604030504040204" pitchFamily="34" charset="0"/>
              </a:rPr>
              <a:t>Intimidation</a:t>
            </a:r>
          </a:p>
          <a:p>
            <a:pPr lvl="1"/>
            <a:r>
              <a:rPr lang="en-US" sz="2600" dirty="0">
                <a:latin typeface="Tahoma" panose="020B0604030504040204" pitchFamily="34" charset="0"/>
                <a:ea typeface="Tahoma" panose="020B0604030504040204" pitchFamily="34" charset="0"/>
                <a:cs typeface="Tahoma" panose="020B0604030504040204" pitchFamily="34" charset="0"/>
              </a:rPr>
              <a:t>Making him/her afraid </a:t>
            </a:r>
          </a:p>
          <a:p>
            <a:pPr lvl="1"/>
            <a:r>
              <a:rPr lang="en-US" sz="2600" dirty="0">
                <a:latin typeface="Tahoma" panose="020B0604030504040204" pitchFamily="34" charset="0"/>
                <a:ea typeface="Tahoma" panose="020B0604030504040204" pitchFamily="34" charset="0"/>
                <a:cs typeface="Tahoma" panose="020B0604030504040204" pitchFamily="34" charset="0"/>
              </a:rPr>
              <a:t>Smashing things </a:t>
            </a:r>
          </a:p>
          <a:p>
            <a:pPr lvl="1"/>
            <a:r>
              <a:rPr lang="en-US" sz="2600" dirty="0">
                <a:latin typeface="Tahoma" panose="020B0604030504040204" pitchFamily="34" charset="0"/>
                <a:ea typeface="Tahoma" panose="020B0604030504040204" pitchFamily="34" charset="0"/>
                <a:cs typeface="Tahoma" panose="020B0604030504040204" pitchFamily="34" charset="0"/>
              </a:rPr>
              <a:t>Destroying Property </a:t>
            </a:r>
          </a:p>
          <a:p>
            <a:pPr lvl="1"/>
            <a:r>
              <a:rPr lang="en-US" sz="2600" dirty="0">
                <a:latin typeface="Tahoma" panose="020B0604030504040204" pitchFamily="34" charset="0"/>
                <a:ea typeface="Tahoma" panose="020B0604030504040204" pitchFamily="34" charset="0"/>
                <a:cs typeface="Tahoma" panose="020B0604030504040204" pitchFamily="34" charset="0"/>
              </a:rPr>
              <a:t>Harming pets </a:t>
            </a:r>
          </a:p>
          <a:p>
            <a:pPr lvl="1"/>
            <a:r>
              <a:rPr lang="en-US" sz="2600" dirty="0">
                <a:latin typeface="Tahoma" panose="020B0604030504040204" pitchFamily="34" charset="0"/>
                <a:ea typeface="Tahoma" panose="020B0604030504040204" pitchFamily="34" charset="0"/>
                <a:cs typeface="Tahoma" panose="020B0604030504040204" pitchFamily="34" charset="0"/>
              </a:rPr>
              <a:t>Displaying Weapons</a:t>
            </a:r>
            <a:endParaRPr lang="en-US" sz="26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pic>
        <p:nvPicPr>
          <p:cNvPr id="10" name="Picture 9">
            <a:extLst>
              <a:ext uri="{FF2B5EF4-FFF2-40B4-BE49-F238E27FC236}">
                <a16:creationId xmlns:a16="http://schemas.microsoft.com/office/drawing/2014/main" id="{B57760AC-7DD0-4CB2-A342-E7F025660F01}"/>
              </a:ext>
            </a:extLst>
          </p:cNvPr>
          <p:cNvPicPr>
            <a:picLocks noChangeAspect="1"/>
          </p:cNvPicPr>
          <p:nvPr/>
        </p:nvPicPr>
        <p:blipFill rotWithShape="1">
          <a:blip r:embed="rId3"/>
          <a:srcRect l="48019" t="15867" r="17720" b="48953"/>
          <a:stretch/>
        </p:blipFill>
        <p:spPr>
          <a:xfrm>
            <a:off x="7572376" y="1293384"/>
            <a:ext cx="4010024" cy="5328108"/>
          </a:xfrm>
          <a:prstGeom prst="rect">
            <a:avLst/>
          </a:prstGeom>
          <a:scene3d>
            <a:camera prst="orthographicFront"/>
            <a:lightRig rig="threePt" dir="t"/>
          </a:scene3d>
          <a:sp3d>
            <a:bevelT w="165100" prst="coolSlant"/>
          </a:sp3d>
        </p:spPr>
      </p:pic>
      <p:pic>
        <p:nvPicPr>
          <p:cNvPr id="8" name="Picture 7">
            <a:extLst>
              <a:ext uri="{FF2B5EF4-FFF2-40B4-BE49-F238E27FC236}">
                <a16:creationId xmlns:a16="http://schemas.microsoft.com/office/drawing/2014/main" id="{E8F6B000-6318-3D65-0D4A-A256000A6DD3}"/>
              </a:ext>
            </a:extLst>
          </p:cNvPr>
          <p:cNvPicPr>
            <a:picLocks/>
          </p:cNvPicPr>
          <p:nvPr/>
        </p:nvPicPr>
        <p:blipFill rotWithShape="1">
          <a:blip r:embed="rId4"/>
          <a:srcRect l="-1462" t="14399" r="1462" b="5982"/>
          <a:stretch/>
        </p:blipFill>
        <p:spPr>
          <a:xfrm>
            <a:off x="6947454" y="1752944"/>
            <a:ext cx="5095461" cy="5009322"/>
          </a:xfrm>
          <a:prstGeom prst="flowChartConnector">
            <a:avLst/>
          </a:prstGeom>
        </p:spPr>
      </p:pic>
    </p:spTree>
    <p:extLst>
      <p:ext uri="{BB962C8B-B14F-4D97-AF65-F5344CB8AC3E}">
        <p14:creationId xmlns:p14="http://schemas.microsoft.com/office/powerpoint/2010/main" val="33193866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10" presetClass="exit" presetSubtype="0" fill="hold"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049" y="324786"/>
            <a:ext cx="10972800" cy="643812"/>
          </a:xfrm>
        </p:spPr>
        <p:txBody>
          <a:bodyPr/>
          <a:lstStyle/>
          <a:p>
            <a:r>
              <a:rPr lang="en-US" dirty="0"/>
              <a:t>Power/Control</a:t>
            </a:r>
          </a:p>
        </p:txBody>
      </p:sp>
      <p:sp>
        <p:nvSpPr>
          <p:cNvPr id="3" name="Content Placeholder 2"/>
          <p:cNvSpPr>
            <a:spLocks noGrp="1"/>
          </p:cNvSpPr>
          <p:nvPr>
            <p:ph idx="1"/>
          </p:nvPr>
        </p:nvSpPr>
        <p:spPr>
          <a:xfrm>
            <a:off x="115554" y="1172797"/>
            <a:ext cx="7856423" cy="5834493"/>
          </a:xfrm>
        </p:spPr>
        <p:txBody>
          <a:bodyPr>
            <a:noAutofit/>
          </a:bodyPr>
          <a:lstStyle/>
          <a:p>
            <a:r>
              <a:rPr lang="en-US" sz="2650" u="sng" dirty="0">
                <a:latin typeface="Tahoma" panose="020B0604030504040204" pitchFamily="34" charset="0"/>
                <a:ea typeface="Tahoma" panose="020B0604030504040204" pitchFamily="34" charset="0"/>
                <a:cs typeface="Tahoma" panose="020B0604030504040204" pitchFamily="34" charset="0"/>
              </a:rPr>
              <a:t>Emotional Abuse</a:t>
            </a:r>
          </a:p>
          <a:p>
            <a:pPr lvl="1"/>
            <a:r>
              <a:rPr lang="en-US" sz="2650" dirty="0">
                <a:latin typeface="Tahoma" panose="020B0604030504040204" pitchFamily="34" charset="0"/>
                <a:ea typeface="Tahoma" panose="020B0604030504040204" pitchFamily="34" charset="0"/>
                <a:cs typeface="Tahoma" panose="020B0604030504040204" pitchFamily="34" charset="0"/>
              </a:rPr>
              <a:t>Put Downs </a:t>
            </a:r>
          </a:p>
          <a:p>
            <a:pPr lvl="1"/>
            <a:r>
              <a:rPr lang="en-US" sz="2650" dirty="0">
                <a:latin typeface="Tahoma" panose="020B0604030504040204" pitchFamily="34" charset="0"/>
                <a:ea typeface="Tahoma" panose="020B0604030504040204" pitchFamily="34" charset="0"/>
                <a:cs typeface="Tahoma" panose="020B0604030504040204" pitchFamily="34" charset="0"/>
              </a:rPr>
              <a:t>Name Calling </a:t>
            </a:r>
          </a:p>
          <a:p>
            <a:pPr lvl="1"/>
            <a:r>
              <a:rPr lang="en-US" sz="2650" dirty="0">
                <a:latin typeface="Tahoma" panose="020B0604030504040204" pitchFamily="34" charset="0"/>
                <a:ea typeface="Tahoma" panose="020B0604030504040204" pitchFamily="34" charset="0"/>
                <a:cs typeface="Tahoma" panose="020B0604030504040204" pitchFamily="34" charset="0"/>
              </a:rPr>
              <a:t>Mind Games </a:t>
            </a:r>
          </a:p>
          <a:p>
            <a:pPr lvl="1"/>
            <a:r>
              <a:rPr lang="en-US" sz="2650" dirty="0">
                <a:latin typeface="Tahoma" panose="020B0604030504040204" pitchFamily="34" charset="0"/>
                <a:ea typeface="Tahoma" panose="020B0604030504040204" pitchFamily="34" charset="0"/>
                <a:cs typeface="Tahoma" panose="020B0604030504040204" pitchFamily="34" charset="0"/>
              </a:rPr>
              <a:t>Humiliation </a:t>
            </a:r>
          </a:p>
          <a:p>
            <a:pPr lvl="1"/>
            <a:r>
              <a:rPr lang="en-US" sz="2650" dirty="0">
                <a:latin typeface="Tahoma" panose="020B0604030504040204" pitchFamily="34" charset="0"/>
                <a:ea typeface="Tahoma" panose="020B0604030504040204" pitchFamily="34" charset="0"/>
                <a:cs typeface="Tahoma" panose="020B0604030504040204" pitchFamily="34" charset="0"/>
              </a:rPr>
              <a:t>Making someone feel guilty</a:t>
            </a:r>
          </a:p>
          <a:p>
            <a:r>
              <a:rPr lang="en-US" sz="2650" u="sng" dirty="0">
                <a:latin typeface="Tahoma" panose="020B0604030504040204" pitchFamily="34" charset="0"/>
                <a:ea typeface="Tahoma" panose="020B0604030504040204" pitchFamily="34" charset="0"/>
                <a:cs typeface="Tahoma" panose="020B0604030504040204" pitchFamily="34" charset="0"/>
              </a:rPr>
              <a:t>Isolation</a:t>
            </a:r>
          </a:p>
          <a:p>
            <a:pPr lvl="1"/>
            <a:r>
              <a:rPr lang="en-US" sz="2650" dirty="0">
                <a:latin typeface="Tahoma" panose="020B0604030504040204" pitchFamily="34" charset="0"/>
                <a:ea typeface="Tahoma" panose="020B0604030504040204" pitchFamily="34" charset="0"/>
                <a:cs typeface="Tahoma" panose="020B0604030504040204" pitchFamily="34" charset="0"/>
              </a:rPr>
              <a:t>Controlling what they do, see, read and where they go</a:t>
            </a:r>
          </a:p>
          <a:p>
            <a:pPr lvl="1"/>
            <a:r>
              <a:rPr lang="en-US" sz="2650" dirty="0">
                <a:latin typeface="Tahoma" panose="020B0604030504040204" pitchFamily="34" charset="0"/>
                <a:ea typeface="Tahoma" panose="020B0604030504040204" pitchFamily="34" charset="0"/>
                <a:cs typeface="Tahoma" panose="020B0604030504040204" pitchFamily="34" charset="0"/>
              </a:rPr>
              <a:t>Limited outside involvement</a:t>
            </a:r>
          </a:p>
          <a:p>
            <a:pPr lvl="1"/>
            <a:r>
              <a:rPr lang="en-US" sz="2650" dirty="0">
                <a:latin typeface="Tahoma" panose="020B0604030504040204" pitchFamily="34" charset="0"/>
                <a:ea typeface="Tahoma" panose="020B0604030504040204" pitchFamily="34" charset="0"/>
                <a:cs typeface="Tahoma" panose="020B0604030504040204" pitchFamily="34" charset="0"/>
              </a:rPr>
              <a:t>Uses Jealousy to justify actions</a:t>
            </a: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pic>
        <p:nvPicPr>
          <p:cNvPr id="10" name="Picture 9">
            <a:extLst>
              <a:ext uri="{FF2B5EF4-FFF2-40B4-BE49-F238E27FC236}">
                <a16:creationId xmlns:a16="http://schemas.microsoft.com/office/drawing/2014/main" id="{B57760AC-7DD0-4CB2-A342-E7F025660F01}"/>
              </a:ext>
            </a:extLst>
          </p:cNvPr>
          <p:cNvPicPr>
            <a:picLocks noChangeAspect="1"/>
          </p:cNvPicPr>
          <p:nvPr/>
        </p:nvPicPr>
        <p:blipFill rotWithShape="1">
          <a:blip r:embed="rId3"/>
          <a:srcRect l="57853" t="36048" r="1337" b="20102"/>
          <a:stretch/>
        </p:blipFill>
        <p:spPr>
          <a:xfrm>
            <a:off x="7971977" y="1272210"/>
            <a:ext cx="3865527" cy="5374444"/>
          </a:xfrm>
          <a:prstGeom prst="rect">
            <a:avLst/>
          </a:prstGeom>
        </p:spPr>
      </p:pic>
    </p:spTree>
    <p:extLst>
      <p:ext uri="{BB962C8B-B14F-4D97-AF65-F5344CB8AC3E}">
        <p14:creationId xmlns:p14="http://schemas.microsoft.com/office/powerpoint/2010/main" val="1192654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down)">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down)">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down)">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718" y="349629"/>
            <a:ext cx="10972800" cy="615820"/>
          </a:xfrm>
        </p:spPr>
        <p:txBody>
          <a:bodyPr/>
          <a:lstStyle/>
          <a:p>
            <a:r>
              <a:rPr lang="en-US" dirty="0"/>
              <a:t>Power/Control</a:t>
            </a:r>
          </a:p>
        </p:txBody>
      </p:sp>
      <p:sp>
        <p:nvSpPr>
          <p:cNvPr id="3" name="Content Placeholder 2"/>
          <p:cNvSpPr>
            <a:spLocks noGrp="1"/>
          </p:cNvSpPr>
          <p:nvPr>
            <p:ph idx="1"/>
          </p:nvPr>
        </p:nvSpPr>
        <p:spPr>
          <a:xfrm>
            <a:off x="0" y="1293384"/>
            <a:ext cx="6420658" cy="5469717"/>
          </a:xfrm>
        </p:spPr>
        <p:txBody>
          <a:bodyPr>
            <a:noAutofit/>
          </a:bodyPr>
          <a:lstStyle/>
          <a:p>
            <a:r>
              <a:rPr lang="en-US" sz="2700" u="sng" dirty="0">
                <a:latin typeface="Tahoma" panose="020B0604030504040204" pitchFamily="34" charset="0"/>
                <a:ea typeface="Tahoma" panose="020B0604030504040204" pitchFamily="34" charset="0"/>
                <a:cs typeface="Tahoma" panose="020B0604030504040204" pitchFamily="34" charset="0"/>
              </a:rPr>
              <a:t>Using Children</a:t>
            </a:r>
          </a:p>
          <a:p>
            <a:pPr lvl="1"/>
            <a:r>
              <a:rPr lang="en-US" sz="2700" dirty="0">
                <a:latin typeface="Tahoma" panose="020B0604030504040204" pitchFamily="34" charset="0"/>
                <a:ea typeface="Tahoma" panose="020B0604030504040204" pitchFamily="34" charset="0"/>
                <a:cs typeface="Tahoma" panose="020B0604030504040204" pitchFamily="34" charset="0"/>
              </a:rPr>
              <a:t>Feeling guilty about children</a:t>
            </a:r>
          </a:p>
          <a:p>
            <a:pPr lvl="1"/>
            <a:r>
              <a:rPr lang="en-US" sz="2700" dirty="0">
                <a:latin typeface="Tahoma" panose="020B0604030504040204" pitchFamily="34" charset="0"/>
                <a:ea typeface="Tahoma" panose="020B0604030504040204" pitchFamily="34" charset="0"/>
                <a:cs typeface="Tahoma" panose="020B0604030504040204" pitchFamily="34" charset="0"/>
              </a:rPr>
              <a:t>Using them to relay messages</a:t>
            </a:r>
          </a:p>
          <a:p>
            <a:pPr lvl="1"/>
            <a:r>
              <a:rPr lang="en-US" sz="2700" dirty="0">
                <a:latin typeface="Tahoma" panose="020B0604030504040204" pitchFamily="34" charset="0"/>
                <a:ea typeface="Tahoma" panose="020B0604030504040204" pitchFamily="34" charset="0"/>
                <a:cs typeface="Tahoma" panose="020B0604030504040204" pitchFamily="34" charset="0"/>
              </a:rPr>
              <a:t>Using visitation to harass them</a:t>
            </a:r>
          </a:p>
          <a:p>
            <a:pPr lvl="1"/>
            <a:r>
              <a:rPr lang="en-US" sz="2700" dirty="0">
                <a:latin typeface="Tahoma" panose="020B0604030504040204" pitchFamily="34" charset="0"/>
                <a:ea typeface="Tahoma" panose="020B0604030504040204" pitchFamily="34" charset="0"/>
                <a:cs typeface="Tahoma" panose="020B0604030504040204" pitchFamily="34" charset="0"/>
              </a:rPr>
              <a:t>Threatening to take the kids away</a:t>
            </a:r>
            <a:endParaRPr lang="en-US" sz="2700" u="sng" dirty="0">
              <a:latin typeface="Tahoma" panose="020B0604030504040204" pitchFamily="34" charset="0"/>
              <a:ea typeface="Tahoma" panose="020B0604030504040204" pitchFamily="34" charset="0"/>
              <a:cs typeface="Tahoma" panose="020B0604030504040204" pitchFamily="34" charset="0"/>
            </a:endParaRPr>
          </a:p>
          <a:p>
            <a:r>
              <a:rPr lang="en-US" sz="2700" u="sng" dirty="0">
                <a:latin typeface="Tahoma" panose="020B0604030504040204" pitchFamily="34" charset="0"/>
                <a:ea typeface="Tahoma" panose="020B0604030504040204" pitchFamily="34" charset="0"/>
                <a:cs typeface="Tahoma" panose="020B0604030504040204" pitchFamily="34" charset="0"/>
              </a:rPr>
              <a:t>Denying, Minimizing, Blaming</a:t>
            </a:r>
          </a:p>
          <a:p>
            <a:pPr lvl="1"/>
            <a:r>
              <a:rPr lang="en-US" sz="2700" dirty="0">
                <a:latin typeface="Tahoma" panose="020B0604030504040204" pitchFamily="34" charset="0"/>
                <a:ea typeface="Tahoma" panose="020B0604030504040204" pitchFamily="34" charset="0"/>
                <a:cs typeface="Tahoma" panose="020B0604030504040204" pitchFamily="34" charset="0"/>
              </a:rPr>
              <a:t>Making light of abuse</a:t>
            </a:r>
          </a:p>
          <a:p>
            <a:pPr lvl="1"/>
            <a:r>
              <a:rPr lang="en-US" sz="2700" dirty="0">
                <a:latin typeface="Tahoma" panose="020B0604030504040204" pitchFamily="34" charset="0"/>
                <a:ea typeface="Tahoma" panose="020B0604030504040204" pitchFamily="34" charset="0"/>
                <a:cs typeface="Tahoma" panose="020B0604030504040204" pitchFamily="34" charset="0"/>
              </a:rPr>
              <a:t>Saying it didn’t happen</a:t>
            </a:r>
          </a:p>
          <a:p>
            <a:pPr lvl="1"/>
            <a:r>
              <a:rPr lang="en-US" sz="2700" dirty="0">
                <a:latin typeface="Tahoma" panose="020B0604030504040204" pitchFamily="34" charset="0"/>
                <a:ea typeface="Tahoma" panose="020B0604030504040204" pitchFamily="34" charset="0"/>
                <a:cs typeface="Tahoma" panose="020B0604030504040204" pitchFamily="34" charset="0"/>
              </a:rPr>
              <a:t>Shifting responsibility</a:t>
            </a:r>
          </a:p>
          <a:p>
            <a:pPr lvl="1"/>
            <a:r>
              <a:rPr lang="en-US" sz="2700" dirty="0">
                <a:latin typeface="Tahoma" panose="020B0604030504040204" pitchFamily="34" charset="0"/>
                <a:ea typeface="Tahoma" panose="020B0604030504040204" pitchFamily="34" charset="0"/>
                <a:cs typeface="Tahoma" panose="020B0604030504040204" pitchFamily="34" charset="0"/>
              </a:rPr>
              <a:t>Saying they caused it</a:t>
            </a:r>
            <a:endParaRPr lang="en-US" sz="2700" u="sng" dirty="0">
              <a:latin typeface="Tahoma" panose="020B0604030504040204" pitchFamily="34" charset="0"/>
              <a:ea typeface="Tahoma" panose="020B0604030504040204" pitchFamily="34" charset="0"/>
              <a:cs typeface="Tahoma" panose="020B0604030504040204" pitchFamily="34" charset="0"/>
            </a:endParaRPr>
          </a:p>
          <a:p>
            <a:endParaRPr lang="en-US" sz="27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pic>
        <p:nvPicPr>
          <p:cNvPr id="10" name="Picture 9">
            <a:extLst>
              <a:ext uri="{FF2B5EF4-FFF2-40B4-BE49-F238E27FC236}">
                <a16:creationId xmlns:a16="http://schemas.microsoft.com/office/drawing/2014/main" id="{B57760AC-7DD0-4CB2-A342-E7F025660F01}"/>
              </a:ext>
            </a:extLst>
          </p:cNvPr>
          <p:cNvPicPr>
            <a:picLocks noChangeAspect="1"/>
          </p:cNvPicPr>
          <p:nvPr/>
        </p:nvPicPr>
        <p:blipFill rotWithShape="1">
          <a:blip r:embed="rId3"/>
          <a:srcRect l="23318" t="65316" r="25866" b="11151"/>
          <a:stretch/>
        </p:blipFill>
        <p:spPr>
          <a:xfrm>
            <a:off x="6657975" y="1465627"/>
            <a:ext cx="5232538" cy="4181476"/>
          </a:xfrm>
          <a:prstGeom prst="rect">
            <a:avLst/>
          </a:prstGeom>
        </p:spPr>
      </p:pic>
    </p:spTree>
    <p:extLst>
      <p:ext uri="{BB962C8B-B14F-4D97-AF65-F5344CB8AC3E}">
        <p14:creationId xmlns:p14="http://schemas.microsoft.com/office/powerpoint/2010/main" val="8511297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down)">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down)">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down)">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388" y="385510"/>
            <a:ext cx="10972800" cy="653143"/>
          </a:xfrm>
        </p:spPr>
        <p:txBody>
          <a:bodyPr/>
          <a:lstStyle/>
          <a:p>
            <a:r>
              <a:rPr lang="en-US" dirty="0"/>
              <a:t>Power/Control</a:t>
            </a:r>
          </a:p>
        </p:txBody>
      </p:sp>
      <p:sp>
        <p:nvSpPr>
          <p:cNvPr id="3" name="Content Placeholder 2"/>
          <p:cNvSpPr>
            <a:spLocks noGrp="1"/>
          </p:cNvSpPr>
          <p:nvPr>
            <p:ph idx="1"/>
          </p:nvPr>
        </p:nvSpPr>
        <p:spPr>
          <a:xfrm>
            <a:off x="0" y="1293384"/>
            <a:ext cx="6420658" cy="4525963"/>
          </a:xfrm>
        </p:spPr>
        <p:txBody>
          <a:bodyPr>
            <a:noAutofit/>
          </a:bodyPr>
          <a:lstStyle/>
          <a:p>
            <a:r>
              <a:rPr lang="en-US" sz="2600" u="sng" dirty="0">
                <a:latin typeface="Tahoma" panose="020B0604030504040204" pitchFamily="34" charset="0"/>
                <a:ea typeface="Tahoma" panose="020B0604030504040204" pitchFamily="34" charset="0"/>
                <a:cs typeface="Tahoma" panose="020B0604030504040204" pitchFamily="34" charset="0"/>
              </a:rPr>
              <a:t>Economic Abuse</a:t>
            </a:r>
          </a:p>
          <a:p>
            <a:pPr lvl="1"/>
            <a:r>
              <a:rPr lang="en-US" sz="2000" dirty="0">
                <a:latin typeface="Tahoma" panose="020B0604030504040204" pitchFamily="34" charset="0"/>
                <a:ea typeface="Tahoma" panose="020B0604030504040204" pitchFamily="34" charset="0"/>
                <a:cs typeface="Tahoma" panose="020B0604030504040204" pitchFamily="34" charset="0"/>
              </a:rPr>
              <a:t>Preventing partner from getting/ keeping a job</a:t>
            </a:r>
          </a:p>
          <a:p>
            <a:pPr lvl="1"/>
            <a:r>
              <a:rPr lang="en-US" sz="2000" dirty="0">
                <a:latin typeface="Tahoma" panose="020B0604030504040204" pitchFamily="34" charset="0"/>
                <a:ea typeface="Tahoma" panose="020B0604030504040204" pitchFamily="34" charset="0"/>
                <a:cs typeface="Tahoma" panose="020B0604030504040204" pitchFamily="34" charset="0"/>
              </a:rPr>
              <a:t>Making them ask for money</a:t>
            </a:r>
          </a:p>
          <a:p>
            <a:pPr lvl="1"/>
            <a:r>
              <a:rPr lang="en-US" sz="2000" dirty="0">
                <a:latin typeface="Tahoma" panose="020B0604030504040204" pitchFamily="34" charset="0"/>
                <a:ea typeface="Tahoma" panose="020B0604030504040204" pitchFamily="34" charset="0"/>
                <a:cs typeface="Tahoma" panose="020B0604030504040204" pitchFamily="34" charset="0"/>
              </a:rPr>
              <a:t>Giving allowance/taking money </a:t>
            </a:r>
          </a:p>
          <a:p>
            <a:pPr lvl="1"/>
            <a:r>
              <a:rPr lang="en-US" sz="2000" dirty="0">
                <a:latin typeface="Tahoma" panose="020B0604030504040204" pitchFamily="34" charset="0"/>
                <a:ea typeface="Tahoma" panose="020B0604030504040204" pitchFamily="34" charset="0"/>
                <a:cs typeface="Tahoma" panose="020B0604030504040204" pitchFamily="34" charset="0"/>
              </a:rPr>
              <a:t>Requiring partner to work, to provide support</a:t>
            </a:r>
          </a:p>
          <a:p>
            <a:pPr marL="457200" lvl="1" indent="0">
              <a:buNone/>
            </a:pPr>
            <a:endParaRPr lang="en-US" sz="2600" u="sng" dirty="0">
              <a:latin typeface="Tahoma" panose="020B0604030504040204" pitchFamily="34" charset="0"/>
              <a:ea typeface="Tahoma" panose="020B0604030504040204" pitchFamily="34" charset="0"/>
              <a:cs typeface="Tahoma" panose="020B0604030504040204" pitchFamily="34" charset="0"/>
            </a:endParaRPr>
          </a:p>
          <a:p>
            <a:r>
              <a:rPr lang="en-US" sz="2600" u="sng" dirty="0">
                <a:latin typeface="Tahoma" panose="020B0604030504040204" pitchFamily="34" charset="0"/>
                <a:ea typeface="Tahoma" panose="020B0604030504040204" pitchFamily="34" charset="0"/>
                <a:cs typeface="Tahoma" panose="020B0604030504040204" pitchFamily="34" charset="0"/>
              </a:rPr>
              <a:t>Privilege</a:t>
            </a:r>
          </a:p>
          <a:p>
            <a:pPr lvl="1"/>
            <a:r>
              <a:rPr lang="en-US" sz="2000" dirty="0">
                <a:latin typeface="Tahoma" panose="020B0604030504040204" pitchFamily="34" charset="0"/>
                <a:ea typeface="Tahoma" panose="020B0604030504040204" pitchFamily="34" charset="0"/>
                <a:cs typeface="Tahoma" panose="020B0604030504040204" pitchFamily="34" charset="0"/>
              </a:rPr>
              <a:t>Treating partner like a servant</a:t>
            </a:r>
          </a:p>
          <a:p>
            <a:pPr lvl="1"/>
            <a:r>
              <a:rPr lang="en-US" sz="2000" dirty="0">
                <a:latin typeface="Tahoma" panose="020B0604030504040204" pitchFamily="34" charset="0"/>
                <a:ea typeface="Tahoma" panose="020B0604030504040204" pitchFamily="34" charset="0"/>
                <a:cs typeface="Tahoma" panose="020B0604030504040204" pitchFamily="34" charset="0"/>
              </a:rPr>
              <a:t>Making all the big decisions</a:t>
            </a:r>
          </a:p>
          <a:p>
            <a:pPr lvl="1"/>
            <a:r>
              <a:rPr lang="en-US" sz="2000" dirty="0">
                <a:latin typeface="Tahoma" panose="020B0604030504040204" pitchFamily="34" charset="0"/>
                <a:ea typeface="Tahoma" panose="020B0604030504040204" pitchFamily="34" charset="0"/>
                <a:cs typeface="Tahoma" panose="020B0604030504040204" pitchFamily="34" charset="0"/>
              </a:rPr>
              <a:t>“Master of the Castle”</a:t>
            </a:r>
          </a:p>
          <a:p>
            <a:pPr lvl="1"/>
            <a:r>
              <a:rPr lang="en-US" sz="2000" dirty="0">
                <a:latin typeface="Tahoma" panose="020B0604030504040204" pitchFamily="34" charset="0"/>
                <a:ea typeface="Tahoma" panose="020B0604030504040204" pitchFamily="34" charset="0"/>
                <a:cs typeface="Tahoma" panose="020B0604030504040204" pitchFamily="34" charset="0"/>
              </a:rPr>
              <a:t>Defining gender roles </a:t>
            </a:r>
          </a:p>
          <a:p>
            <a:pPr lvl="1"/>
            <a:r>
              <a:rPr lang="en-US" sz="2000" dirty="0">
                <a:latin typeface="Tahoma" panose="020B0604030504040204" pitchFamily="34" charset="0"/>
                <a:ea typeface="Tahoma" panose="020B0604030504040204" pitchFamily="34" charset="0"/>
                <a:cs typeface="Tahoma" panose="020B0604030504040204" pitchFamily="34" charset="0"/>
              </a:rPr>
              <a:t>Culture/Religion</a:t>
            </a:r>
            <a:endParaRPr lang="en-US" sz="2000" u="sng" dirty="0">
              <a:latin typeface="Tahoma" panose="020B0604030504040204" pitchFamily="34" charset="0"/>
              <a:ea typeface="Tahoma" panose="020B0604030504040204" pitchFamily="34" charset="0"/>
              <a:cs typeface="Tahoma" panose="020B0604030504040204" pitchFamily="34" charset="0"/>
            </a:endParaRPr>
          </a:p>
          <a:p>
            <a:endParaRPr lang="en-US" sz="2600" u="sng" dirty="0">
              <a:latin typeface="Tahoma" panose="020B0604030504040204" pitchFamily="34" charset="0"/>
              <a:ea typeface="Tahoma" panose="020B0604030504040204" pitchFamily="34" charset="0"/>
              <a:cs typeface="Tahoma" panose="020B0604030504040204" pitchFamily="34" charset="0"/>
            </a:endParaRPr>
          </a:p>
          <a:p>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pic>
        <p:nvPicPr>
          <p:cNvPr id="10" name="Picture 9">
            <a:extLst>
              <a:ext uri="{FF2B5EF4-FFF2-40B4-BE49-F238E27FC236}">
                <a16:creationId xmlns:a16="http://schemas.microsoft.com/office/drawing/2014/main" id="{B57760AC-7DD0-4CB2-A342-E7F025660F01}"/>
              </a:ext>
            </a:extLst>
          </p:cNvPr>
          <p:cNvPicPr>
            <a:picLocks noChangeAspect="1"/>
          </p:cNvPicPr>
          <p:nvPr/>
        </p:nvPicPr>
        <p:blipFill rotWithShape="1">
          <a:blip r:embed="rId3"/>
          <a:srcRect l="735" t="39591" r="61694" b="30819"/>
          <a:stretch/>
        </p:blipFill>
        <p:spPr>
          <a:xfrm>
            <a:off x="6682466" y="1401417"/>
            <a:ext cx="5204734" cy="5304183"/>
          </a:xfrm>
          <a:prstGeom prst="rect">
            <a:avLst/>
          </a:prstGeom>
        </p:spPr>
      </p:pic>
    </p:spTree>
    <p:extLst>
      <p:ext uri="{BB962C8B-B14F-4D97-AF65-F5344CB8AC3E}">
        <p14:creationId xmlns:p14="http://schemas.microsoft.com/office/powerpoint/2010/main" val="23809042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down)">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down)">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down)">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wipe(down)">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wipe(down)">
                                      <p:cBhvr>
                                        <p:cTn id="56" dur="500"/>
                                        <p:tgtEl>
                                          <p:spTgt spid="3">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wipe(down)">
                                      <p:cBhvr>
                                        <p:cTn id="6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7760AC-7DD0-4CB2-A342-E7F025660F01}"/>
              </a:ext>
            </a:extLst>
          </p:cNvPr>
          <p:cNvPicPr>
            <a:picLocks noChangeAspect="1"/>
          </p:cNvPicPr>
          <p:nvPr/>
        </p:nvPicPr>
        <p:blipFill rotWithShape="1">
          <a:blip r:embed="rId2"/>
          <a:srcRect l="23202" t="16438" r="47961" b="60859"/>
          <a:stretch/>
        </p:blipFill>
        <p:spPr>
          <a:xfrm>
            <a:off x="6781800" y="1514897"/>
            <a:ext cx="4657725" cy="5229123"/>
          </a:xfrm>
          <a:prstGeom prst="rect">
            <a:avLst/>
          </a:prstGeom>
        </p:spPr>
      </p:pic>
      <p:sp>
        <p:nvSpPr>
          <p:cNvPr id="2" name="Title 1"/>
          <p:cNvSpPr>
            <a:spLocks noGrp="1"/>
          </p:cNvSpPr>
          <p:nvPr>
            <p:ph type="title"/>
          </p:nvPr>
        </p:nvSpPr>
        <p:spPr>
          <a:xfrm>
            <a:off x="1295400" y="338782"/>
            <a:ext cx="10972800" cy="615820"/>
          </a:xfrm>
        </p:spPr>
        <p:txBody>
          <a:bodyPr/>
          <a:lstStyle/>
          <a:p>
            <a:r>
              <a:rPr lang="en-US" dirty="0"/>
              <a:t>Power/Control</a:t>
            </a:r>
          </a:p>
        </p:txBody>
      </p:sp>
      <p:sp>
        <p:nvSpPr>
          <p:cNvPr id="3" name="Content Placeholder 2"/>
          <p:cNvSpPr>
            <a:spLocks noGrp="1"/>
          </p:cNvSpPr>
          <p:nvPr>
            <p:ph idx="1"/>
          </p:nvPr>
        </p:nvSpPr>
        <p:spPr>
          <a:xfrm>
            <a:off x="0" y="1229815"/>
            <a:ext cx="6420658" cy="4525963"/>
          </a:xfrm>
        </p:spPr>
        <p:txBody>
          <a:bodyPr>
            <a:normAutofit lnSpcReduction="10000"/>
          </a:bodyPr>
          <a:lstStyle/>
          <a:p>
            <a:r>
              <a:rPr lang="en-US" sz="3200" u="sng" dirty="0" err="1">
                <a:latin typeface="Tahoma" panose="020B0604030504040204" pitchFamily="34" charset="0"/>
                <a:ea typeface="Tahoma" panose="020B0604030504040204" pitchFamily="34" charset="0"/>
                <a:cs typeface="Tahoma" panose="020B0604030504040204" pitchFamily="34" charset="0"/>
              </a:rPr>
              <a:t>Coercian</a:t>
            </a:r>
            <a:r>
              <a:rPr lang="en-US" sz="3200" u="sng" dirty="0">
                <a:latin typeface="Tahoma" panose="020B0604030504040204" pitchFamily="34" charset="0"/>
                <a:ea typeface="Tahoma" panose="020B0604030504040204" pitchFamily="34" charset="0"/>
                <a:cs typeface="Tahoma" panose="020B0604030504040204" pitchFamily="34" charset="0"/>
              </a:rPr>
              <a:t>/Threats</a:t>
            </a:r>
          </a:p>
          <a:p>
            <a:pPr lvl="1"/>
            <a:r>
              <a:rPr lang="en-US" sz="2800" dirty="0">
                <a:latin typeface="Tahoma" panose="020B0604030504040204" pitchFamily="34" charset="0"/>
                <a:ea typeface="Tahoma" panose="020B0604030504040204" pitchFamily="34" charset="0"/>
                <a:cs typeface="Tahoma" panose="020B0604030504040204" pitchFamily="34" charset="0"/>
              </a:rPr>
              <a:t>Making and or carrying threats to harm you/others</a:t>
            </a:r>
          </a:p>
          <a:p>
            <a:pPr lvl="1"/>
            <a:r>
              <a:rPr lang="en-US" sz="2800" dirty="0">
                <a:latin typeface="Tahoma" panose="020B0604030504040204" pitchFamily="34" charset="0"/>
                <a:ea typeface="Tahoma" panose="020B0604030504040204" pitchFamily="34" charset="0"/>
                <a:cs typeface="Tahoma" panose="020B0604030504040204" pitchFamily="34" charset="0"/>
              </a:rPr>
              <a:t>Threatening to leave or commit suicide</a:t>
            </a:r>
          </a:p>
          <a:p>
            <a:pPr lvl="2"/>
            <a:r>
              <a:rPr lang="en-US" sz="2800" dirty="0">
                <a:latin typeface="Tahoma" panose="020B0604030504040204" pitchFamily="34" charset="0"/>
                <a:ea typeface="Tahoma" panose="020B0604030504040204" pitchFamily="34" charset="0"/>
                <a:cs typeface="Tahoma" panose="020B0604030504040204" pitchFamily="34" charset="0"/>
              </a:rPr>
              <a:t>Report to “Welfare”</a:t>
            </a:r>
          </a:p>
          <a:p>
            <a:pPr lvl="2"/>
            <a:r>
              <a:rPr lang="en-US" sz="2800" dirty="0">
                <a:latin typeface="Tahoma" panose="020B0604030504040204" pitchFamily="34" charset="0"/>
                <a:ea typeface="Tahoma" panose="020B0604030504040204" pitchFamily="34" charset="0"/>
                <a:cs typeface="Tahoma" panose="020B0604030504040204" pitchFamily="34" charset="0"/>
              </a:rPr>
              <a:t>Drop charges</a:t>
            </a:r>
          </a:p>
          <a:p>
            <a:pPr lvl="2"/>
            <a:r>
              <a:rPr lang="en-US" sz="2800" dirty="0">
                <a:latin typeface="Tahoma" panose="020B0604030504040204" pitchFamily="34" charset="0"/>
                <a:ea typeface="Tahoma" panose="020B0604030504040204" pitchFamily="34" charset="0"/>
                <a:cs typeface="Tahoma" panose="020B0604030504040204" pitchFamily="34" charset="0"/>
              </a:rPr>
              <a:t>Doing illegal things </a:t>
            </a:r>
          </a:p>
          <a:p>
            <a:pPr lvl="1"/>
            <a:r>
              <a:rPr lang="en-US" sz="2800" dirty="0">
                <a:latin typeface="Tahoma" panose="020B0604030504040204" pitchFamily="34" charset="0"/>
                <a:ea typeface="Tahoma" panose="020B0604030504040204" pitchFamily="34" charset="0"/>
                <a:cs typeface="Tahoma" panose="020B0604030504040204" pitchFamily="34" charset="0"/>
              </a:rPr>
              <a:t>Maintenance Behaviors</a:t>
            </a:r>
            <a:endParaRPr lang="en-US" sz="2800" u="sng" dirty="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3"/>
          <a:stretch>
            <a:fillRect/>
          </a:stretch>
        </p:blipFill>
        <p:spPr>
          <a:xfrm>
            <a:off x="115554" y="94899"/>
            <a:ext cx="1125367" cy="1103586"/>
          </a:xfrm>
          <a:prstGeom prst="rect">
            <a:avLst/>
          </a:prstGeom>
        </p:spPr>
      </p:pic>
    </p:spTree>
    <p:extLst>
      <p:ext uri="{BB962C8B-B14F-4D97-AF65-F5344CB8AC3E}">
        <p14:creationId xmlns:p14="http://schemas.microsoft.com/office/powerpoint/2010/main" val="40579543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68474</TotalTime>
  <Words>697</Words>
  <Application>Microsoft Office PowerPoint</Application>
  <PresentationFormat>Widescreen</PresentationFormat>
  <Paragraphs>139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Century Gothic</vt:lpstr>
      <vt:lpstr>Palatino Linotype</vt:lpstr>
      <vt:lpstr>Tahoma</vt:lpstr>
      <vt:lpstr>Trebuchet MS</vt:lpstr>
      <vt:lpstr>Wingdings 3</vt:lpstr>
      <vt:lpstr>Ion</vt:lpstr>
      <vt:lpstr>Healthy Relationships</vt:lpstr>
      <vt:lpstr>Where We Goin’…??</vt:lpstr>
      <vt:lpstr>Power/Control</vt:lpstr>
      <vt:lpstr>Power/Control – Problem!</vt:lpstr>
      <vt:lpstr>Power/Control – Fixed?</vt:lpstr>
      <vt:lpstr>Power/Control</vt:lpstr>
      <vt:lpstr>Power/Control</vt:lpstr>
      <vt:lpstr>Power/Control</vt:lpstr>
      <vt:lpstr>Power/Control</vt:lpstr>
      <vt:lpstr>Equality Wheel</vt:lpstr>
      <vt:lpstr>Equality Wheel</vt:lpstr>
      <vt:lpstr>Equality Wheel</vt:lpstr>
      <vt:lpstr>Equality Wheel</vt:lpstr>
      <vt:lpstr>Equality Wheel</vt:lpstr>
      <vt:lpstr>Equality Wheel</vt:lpstr>
      <vt:lpstr>Done Already?!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Michael Noll Counseling</cp:lastModifiedBy>
  <cp:revision>56</cp:revision>
  <dcterms:created xsi:type="dcterms:W3CDTF">2021-11-16T04:49:44Z</dcterms:created>
  <dcterms:modified xsi:type="dcterms:W3CDTF">2025-02-18T23:33:43Z</dcterms:modified>
</cp:coreProperties>
</file>