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311" r:id="rId4"/>
    <p:sldId id="319" r:id="rId5"/>
    <p:sldId id="331" r:id="rId6"/>
    <p:sldId id="336" r:id="rId7"/>
    <p:sldId id="337" r:id="rId8"/>
    <p:sldId id="323" r:id="rId9"/>
    <p:sldId id="332" r:id="rId10"/>
    <p:sldId id="333" r:id="rId11"/>
    <p:sldId id="325" r:id="rId12"/>
    <p:sldId id="334" r:id="rId13"/>
    <p:sldId id="33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1"/>
            <p14:sldId id="319"/>
            <p14:sldId id="331"/>
            <p14:sldId id="336"/>
            <p14:sldId id="337"/>
            <p14:sldId id="323"/>
            <p14:sldId id="332"/>
            <p14:sldId id="333"/>
            <p14:sldId id="325"/>
            <p14:sldId id="334"/>
            <p14:sldId id="335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F8EAA-1333-4C57-B0B5-021763E673F4}" v="9" dt="2025-03-11T21:24:06.899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24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userId="o+ICukYcLY60v8uzYEG1acPix/MIfdr4CpS+1NjJn6Q=" providerId="None" clId="Web-{E46F8EAA-1333-4C57-B0B5-021763E673F4}"/>
    <pc:docChg chg="modSld">
      <pc:chgData name="michael noll" userId="o+ICukYcLY60v8uzYEG1acPix/MIfdr4CpS+1NjJn6Q=" providerId="None" clId="Web-{E46F8EAA-1333-4C57-B0B5-021763E673F4}" dt="2025-03-11T21:24:06.899" v="8"/>
      <pc:docMkLst>
        <pc:docMk/>
      </pc:docMkLst>
      <pc:sldChg chg="addAnim delAnim modAnim">
        <pc:chgData name="michael noll" userId="o+ICukYcLY60v8uzYEG1acPix/MIfdr4CpS+1NjJn6Q=" providerId="None" clId="Web-{E46F8EAA-1333-4C57-B0B5-021763E673F4}" dt="2025-03-11T21:24:06.899" v="8"/>
        <pc:sldMkLst>
          <pc:docMk/>
          <pc:sldMk cId="902292041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5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3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3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39706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i="1" dirty="0"/>
              <a:t>Communication</a:t>
            </a:r>
            <a:br>
              <a:rPr lang="en-US" sz="8800" i="1" dirty="0"/>
            </a:br>
            <a:r>
              <a:rPr lang="en-US" sz="8800" i="1" dirty="0"/>
              <a:t>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035720"/>
            <a:ext cx="12191999" cy="2365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ABAD7-36D2-50D1-2FAB-F077A5D7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494888-A258-E28C-B4D0-8B6BECFF093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Do it Better!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AEF56-9A9E-8E59-9FA9-62B64AEB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F9DCA-E618-E9DC-B0D2-CBEAFC7301CC}"/>
              </a:ext>
            </a:extLst>
          </p:cNvPr>
          <p:cNvSpPr txBox="1"/>
          <p:nvPr/>
        </p:nvSpPr>
        <p:spPr>
          <a:xfrm>
            <a:off x="275303" y="1588653"/>
            <a:ext cx="112481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in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with the sender when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decoding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messages - to make sure you have the right understanding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hearing something,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if it strikes you as off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ask the sender if you are hearing it correctly, rather than trusting your interpretation alone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how many arguments can be prevented with just this!</a:t>
            </a:r>
          </a:p>
        </p:txBody>
      </p:sp>
    </p:spTree>
    <p:extLst>
      <p:ext uri="{BB962C8B-B14F-4D97-AF65-F5344CB8AC3E}">
        <p14:creationId xmlns:p14="http://schemas.microsoft.com/office/powerpoint/2010/main" val="30097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BB630-3CC5-1AA4-834A-EF373A03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FF4E24-D493-A704-29BF-FCBD662F89A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5 (or 6?) Types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19773-2599-4764-7AAF-0CDEABB8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9B26C-92C9-8811-FB48-5BC6477318CD}"/>
              </a:ext>
            </a:extLst>
          </p:cNvPr>
          <p:cNvSpPr txBox="1"/>
          <p:nvPr/>
        </p:nvSpPr>
        <p:spPr>
          <a:xfrm>
            <a:off x="115554" y="1375465"/>
            <a:ext cx="120051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communicate?</a:t>
            </a:r>
            <a:endParaRPr lang="en-US" sz="3200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 (Oral)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Quick feedback; ability to interpret tone; may have a 	personal touch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Cannot think deeply about what you are 	saying; no 	record; need effective listening skills</a:t>
            </a:r>
            <a:b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Non-Verbal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quickly provide feedback (positive or negative); 	more reliable than spoken words 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Can’t take it back; may be misinterpreted</a:t>
            </a:r>
          </a:p>
        </p:txBody>
      </p:sp>
    </p:spTree>
    <p:extLst>
      <p:ext uri="{BB962C8B-B14F-4D97-AF65-F5344CB8AC3E}">
        <p14:creationId xmlns:p14="http://schemas.microsoft.com/office/powerpoint/2010/main" val="3857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6B87-FA96-B2AF-54E0-3AB486FE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BC1839-7F0C-0889-2963-F748B3BF963D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5 (or 6?) Types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8639A-0D31-3697-FF1B-C6C33426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134227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02F7B-4614-343C-8E00-29360F54F46A}"/>
              </a:ext>
            </a:extLst>
          </p:cNvPr>
          <p:cNvSpPr txBox="1"/>
          <p:nvPr/>
        </p:nvSpPr>
        <p:spPr>
          <a:xfrm>
            <a:off x="115554" y="1375465"/>
            <a:ext cx="120051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Can edit over and over; records are able to be saved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No instant feedback; time to compose 	may take a long 	time; may be misinterpreted; saved – could be used against you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emotions, engagement and efficiency may be enhanced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emotions may be triggered; potential for 	misinterpretation, oversimplification or accessibility issues</a:t>
            </a:r>
          </a:p>
        </p:txBody>
      </p:sp>
    </p:spTree>
    <p:extLst>
      <p:ext uri="{BB962C8B-B14F-4D97-AF65-F5344CB8AC3E}">
        <p14:creationId xmlns:p14="http://schemas.microsoft.com/office/powerpoint/2010/main" val="13545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DD762-72E6-617F-4175-78C273CF2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3DAEC6-0D7E-578E-FC06-912FDD500332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5ish Types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6A311-8307-9EA5-AD04-AB48C278B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50D27-6C36-B2EE-A085-BA157C3B76CA}"/>
              </a:ext>
            </a:extLst>
          </p:cNvPr>
          <p:cNvSpPr txBox="1"/>
          <p:nvPr/>
        </p:nvSpPr>
        <p:spPr>
          <a:xfrm>
            <a:off x="115554" y="1375465"/>
            <a:ext cx="120051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establishes procedures and ensuring that the steps are 	followed; promises or any official plans need to be formally 	documented so that they can be referred to later	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Need to follow rules that were established; may be slow 	or rigid; may cause delays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“Open door policy” (makes people more confident and 	forthcoming with their ideas and creativity); does not incite fear into 	people's mind; talking may help others to share their problems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be unreliable; rules are made to be broken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Winking face with solid fill">
            <a:extLst>
              <a:ext uri="{FF2B5EF4-FFF2-40B4-BE49-F238E27FC236}">
                <a16:creationId xmlns:a16="http://schemas.microsoft.com/office/drawing/2014/main" id="{CA268660-07C9-9261-8031-892B114AF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2582" y="6101312"/>
            <a:ext cx="537132" cy="5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98486"/>
            <a:ext cx="11061290" cy="5416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</a:t>
            </a:r>
          </a:p>
          <a:p>
            <a:pPr lvl="1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Skills</a:t>
            </a:r>
          </a:p>
          <a:p>
            <a:pPr lvl="2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</a:t>
            </a:r>
          </a:p>
          <a:p>
            <a:pPr lvl="2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</a:t>
            </a:r>
          </a:p>
          <a:p>
            <a:pPr lvl="2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Time</a:t>
            </a:r>
          </a:p>
          <a:p>
            <a:pPr lvl="1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Styles</a:t>
            </a:r>
          </a:p>
          <a:p>
            <a:pPr lvl="1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Resolution</a:t>
            </a:r>
          </a:p>
          <a:p>
            <a:pPr lvl="1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Theres a quiz to take ahead of time on the website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E5D0E-07CA-2D18-039B-A82E30F3ADA4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Done Already?!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B7CFB-53F7-A664-1624-D32CF6F83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749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To??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Last Time…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Languages</a:t>
            </a:r>
          </a:p>
          <a:p>
            <a:pPr lvl="1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About Now?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Types (maybe 6?)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293385"/>
            <a:ext cx="10972800" cy="5564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the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Tree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The Trunk is all about Communication 😉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portion of our lives is spent communicating with others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thoughts and understanding other's feelings are essential skills for functioning in any society in the world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difficulty that brings people to couples counseling, and is the core of many other issues we all have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D6A50D-3BF4-3F92-8F7D-2D6EC428B2F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Communicating…yeah!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79FB6-E375-CB38-0CB3-DFA05BDA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89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B3F1AC-A687-69C1-C587-711EF59CC04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Communication 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63535-4637-FA3F-B04A-EAB21569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34F7F-FE2A-0CCB-3410-F944B613FBDF}"/>
              </a:ext>
            </a:extLst>
          </p:cNvPr>
          <p:cNvSpPr txBox="1"/>
          <p:nvPr/>
        </p:nvSpPr>
        <p:spPr>
          <a:xfrm>
            <a:off x="115554" y="1280160"/>
            <a:ext cx="112382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Here’s a simple model of communication that can help illustrate how communicating with others actually goes, the places it goes wrong, and what we can do better: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sender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receiver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a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human communication, each person has the added step of either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decoding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message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81619-E480-D1C2-28BF-742A6C96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15" b="69537" l="8594" r="85052">
                        <a14:foregroundMark x1="8594" y1="32870" x2="8594" y2="32870"/>
                        <a14:foregroundMark x1="22552" y1="49444" x2="22552" y2="49444"/>
                        <a14:foregroundMark x1="33750" y1="52593" x2="33750" y2="52593"/>
                        <a14:foregroundMark x1="20781" y1="54815" x2="20781" y2="54815"/>
                        <a14:foregroundMark x1="36198" y1="53241" x2="36198" y2="53241"/>
                        <a14:foregroundMark x1="44115" y1="51296" x2="44115" y2="51296"/>
                        <a14:foregroundMark x1="20677" y1="34444" x2="53073" y2="32222"/>
                        <a14:foregroundMark x1="53073" y1="32222" x2="80833" y2="33889"/>
                        <a14:foregroundMark x1="80833" y1="33889" x2="83073" y2="44537"/>
                        <a14:foregroundMark x1="83073" y1="44537" x2="83438" y2="61019"/>
                        <a14:foregroundMark x1="83438" y1="61019" x2="79115" y2="66296"/>
                        <a14:foregroundMark x1="79115" y1="66296" x2="55625" y2="70000"/>
                        <a14:foregroundMark x1="55625" y1="70000" x2="14896" y2="63333"/>
                        <a14:foregroundMark x1="14896" y1="63333" x2="11771" y2="57500"/>
                        <a14:foregroundMark x1="11771" y1="57500" x2="12917" y2="41296"/>
                        <a14:foregroundMark x1="12917" y1="41296" x2="15937" y2="32593"/>
                        <a14:foregroundMark x1="15937" y1="32593" x2="21042" y2="33426"/>
                        <a14:foregroundMark x1="21042" y1="33426" x2="21719" y2="35463"/>
                        <a14:foregroundMark x1="34063" y1="33611" x2="38281" y2="40093"/>
                        <a14:foregroundMark x1="38281" y1="40093" x2="46875" y2="43611"/>
                        <a14:foregroundMark x1="46875" y1="43611" x2="59635" y2="40833"/>
                        <a14:foregroundMark x1="59635" y1="40833" x2="61250" y2="34167"/>
                        <a14:foregroundMark x1="61250" y1="34167" x2="33281" y2="32315"/>
                        <a14:foregroundMark x1="40729" y1="53796" x2="47083" y2="53704"/>
                        <a14:foregroundMark x1="47083" y1="53704" x2="50729" y2="53796"/>
                        <a14:foregroundMark x1="50729" y1="53796" x2="55833" y2="60556"/>
                        <a14:foregroundMark x1="55833" y1="60556" x2="46719" y2="70463"/>
                        <a14:foregroundMark x1="46719" y1="70463" x2="38750" y2="71019"/>
                        <a14:foregroundMark x1="38750" y1="71019" x2="34219" y2="65370"/>
                        <a14:foregroundMark x1="34219" y1="65370" x2="38438" y2="61389"/>
                        <a14:foregroundMark x1="38438" y1="61389" x2="40990" y2="55278"/>
                        <a14:foregroundMark x1="40990" y1="55278" x2="41094" y2="54259"/>
                        <a14:foregroundMark x1="20208" y1="63056" x2="11667" y2="61389"/>
                        <a14:foregroundMark x1="11667" y1="61389" x2="13385" y2="68611"/>
                        <a14:foregroundMark x1="13385" y1="68611" x2="18958" y2="68241"/>
                        <a14:foregroundMark x1="18958" y1="68241" x2="21771" y2="63519"/>
                        <a14:foregroundMark x1="21771" y1="63519" x2="19896" y2="63148"/>
                        <a14:foregroundMark x1="52552" y1="51389" x2="42500" y2="50556"/>
                        <a14:foregroundMark x1="42500" y1="50556" x2="41927" y2="51296"/>
                        <a14:foregroundMark x1="66354" y1="43241" x2="81354" y2="35833"/>
                        <a14:foregroundMark x1="81354" y1="35833" x2="82135" y2="35000"/>
                        <a14:foregroundMark x1="82135" y1="35000" x2="83854" y2="64352"/>
                        <a14:foregroundMark x1="83854" y1="64352" x2="83854" y2="64907"/>
                        <a14:foregroundMark x1="81406" y1="34167" x2="84688" y2="37407"/>
                        <a14:foregroundMark x1="84688" y1="37407" x2="84323" y2="69074"/>
                        <a14:foregroundMark x1="84323" y1="69074" x2="79948" y2="66944"/>
                        <a14:foregroundMark x1="79948" y1="66944" x2="83542" y2="61389"/>
                        <a14:foregroundMark x1="83542" y1="61389" x2="85156" y2="53796"/>
                        <a14:foregroundMark x1="85156" y1="53796" x2="81406" y2="33148"/>
                        <a14:foregroundMark x1="84115" y1="29907" x2="80938" y2="33241"/>
                        <a14:foregroundMark x1="80938" y1="33241" x2="84115" y2="39722"/>
                        <a14:foregroundMark x1="84115" y1="39722" x2="87656" y2="35463"/>
                        <a14:foregroundMark x1="87656" y1="35463" x2="83021" y2="29815"/>
                        <a14:foregroundMark x1="83021" y1="29815" x2="82500" y2="29815"/>
                        <a14:foregroundMark x1="63594" y1="36111" x2="63594" y2="36111"/>
                        <a14:foregroundMark x1="65885" y1="37685" x2="65885" y2="37685"/>
                        <a14:foregroundMark x1="30104" y1="40370" x2="30104" y2="40370"/>
                        <a14:foregroundMark x1="29688" y1="42130" x2="29688" y2="42130"/>
                        <a14:foregroundMark x1="25052" y1="37685" x2="25052" y2="37685"/>
                        <a14:foregroundMark x1="21979" y1="66019" x2="21979" y2="66019"/>
                        <a14:foregroundMark x1="21198" y1="63981" x2="27083" y2="64167"/>
                        <a14:foregroundMark x1="27083" y1="64167" x2="23802" y2="69537"/>
                        <a14:foregroundMark x1="23802" y1="69537" x2="21146" y2="65000"/>
                        <a14:foregroundMark x1="21146" y1="65000" x2="21094" y2="63981"/>
                        <a14:foregroundMark x1="12969" y1="37407" x2="12969" y2="37407"/>
                        <a14:foregroundMark x1="12812" y1="34352" x2="12812" y2="34352"/>
                        <a14:foregroundMark x1="14792" y1="32222" x2="12656" y2="47685"/>
                        <a14:foregroundMark x1="12656" y1="47685" x2="9583" y2="40463"/>
                        <a14:foregroundMark x1="9583" y1="40463" x2="12708" y2="32315"/>
                        <a14:foregroundMark x1="12708" y1="32315" x2="14583" y2="32593"/>
                        <a14:backgroundMark x1="2656" y1="18889" x2="2656" y2="18889"/>
                      </a14:backgroundRemoval>
                    </a14:imgEffect>
                  </a14:imgLayer>
                </a14:imgProps>
              </a:ext>
            </a:extLst>
          </a:blip>
          <a:srcRect l="12345" t="32941" r="15155" b="33987"/>
          <a:stretch/>
        </p:blipFill>
        <p:spPr>
          <a:xfrm>
            <a:off x="946081" y="2687320"/>
            <a:ext cx="9577215" cy="245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2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6878-AEBE-573D-3934-A223E23C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0CE9C9-9975-B7A8-8140-1D5862C81356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Problems? Nah…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9FA77-2E06-0380-CA00-BF388273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2559C-D3E0-D17D-5A3B-3A67BC770F96}"/>
              </a:ext>
            </a:extLst>
          </p:cNvPr>
          <p:cNvSpPr txBox="1"/>
          <p:nvPr/>
        </p:nvSpPr>
        <p:spPr>
          <a:xfrm>
            <a:off x="115554" y="1280160"/>
            <a:ext cx="112382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we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encode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messages is based on 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learned to communicate in earlier stages of life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person may have a slightly different understanding; It may depend on culture, family patterns, and other experiences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 can occur at any step of the model, because no two people have had exactly same life experiences</a:t>
            </a:r>
          </a:p>
        </p:txBody>
      </p:sp>
    </p:spTree>
    <p:extLst>
      <p:ext uri="{BB962C8B-B14F-4D97-AF65-F5344CB8AC3E}">
        <p14:creationId xmlns:p14="http://schemas.microsoft.com/office/powerpoint/2010/main" val="41460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966B9-F14E-8FA5-B66A-F1BF71ECB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2A9C65-90EF-42A3-2DFF-6EE9EFCBFD8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Problems? Of Course Not!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94BEE-0935-BDF4-89E8-C26701E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E6BE79-2B67-616D-A958-4254CC6E6A55}"/>
              </a:ext>
            </a:extLst>
          </p:cNvPr>
          <p:cNvSpPr txBox="1"/>
          <p:nvPr/>
        </p:nvSpPr>
        <p:spPr>
          <a:xfrm>
            <a:off x="233538" y="1280160"/>
            <a:ext cx="112382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Sender Problems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problem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we can make as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senders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coding the message (thought, feeling or need) in a way that has a low chance of being understood by the receiver (the other person(s))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Choosing the best way to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message is important to make sure the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receiver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understands your message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(especially if we do not understand them ourselves)</a:t>
            </a:r>
          </a:p>
        </p:txBody>
      </p:sp>
    </p:spTree>
    <p:extLst>
      <p:ext uri="{BB962C8B-B14F-4D97-AF65-F5344CB8AC3E}">
        <p14:creationId xmlns:p14="http://schemas.microsoft.com/office/powerpoint/2010/main" val="8863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9452-712D-2E7C-9361-215540D5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2300D2-6977-8C44-1420-9E7322AE5437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Problems? Nah!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FA1FD-A947-3CBC-2A47-CDD92381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7A941-0BE0-E903-9B67-7CBF9073CE37}"/>
              </a:ext>
            </a:extLst>
          </p:cNvPr>
          <p:cNvSpPr txBox="1"/>
          <p:nvPr/>
        </p:nvSpPr>
        <p:spPr>
          <a:xfrm>
            <a:off x="223709" y="1280160"/>
            <a:ext cx="112382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Receiver Problems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biggest problem that happens when we receive messages is in decoding things inaccurately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paying attention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sender 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having the skills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 to decode the message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your own meaning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message that was not really intended by the sender</a:t>
            </a:r>
          </a:p>
        </p:txBody>
      </p:sp>
    </p:spTree>
    <p:extLst>
      <p:ext uri="{BB962C8B-B14F-4D97-AF65-F5344CB8AC3E}">
        <p14:creationId xmlns:p14="http://schemas.microsoft.com/office/powerpoint/2010/main" val="27709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52C9-C852-C485-2E95-D97B4DB4E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4AB9BE-A364-03C5-3953-7388135D2845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Do it Better!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63419-890D-1AE6-BA79-0DF723EE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58BBDA-A6E9-06AC-3FA2-13AD372A041D}"/>
              </a:ext>
            </a:extLst>
          </p:cNvPr>
          <p:cNvSpPr txBox="1"/>
          <p:nvPr/>
        </p:nvSpPr>
        <p:spPr>
          <a:xfrm>
            <a:off x="275303" y="1588653"/>
            <a:ext cx="1124810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Aware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of your communication errors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all susceptible to sending confusing messages and “missing the boat” in terms of what someone else was trying to tell us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aware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we all can make mistakes in communicating, we can adjust how we send and receive messages</a:t>
            </a:r>
          </a:p>
        </p:txBody>
      </p:sp>
    </p:spTree>
    <p:extLst>
      <p:ext uri="{BB962C8B-B14F-4D97-AF65-F5344CB8AC3E}">
        <p14:creationId xmlns:p14="http://schemas.microsoft.com/office/powerpoint/2010/main" val="5605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B0CFB-590D-B63F-EF1B-D2840C306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49D484-FD5C-38CB-EA7E-32FD432AAF03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Do it Better!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0BB04-77F3-8819-F05E-DCA6B423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822F3-797E-73B5-AC7C-04F2D4DB99CA}"/>
              </a:ext>
            </a:extLst>
          </p:cNvPr>
          <p:cNvSpPr txBox="1"/>
          <p:nvPr/>
        </p:nvSpPr>
        <p:spPr>
          <a:xfrm>
            <a:off x="275303" y="1588653"/>
            <a:ext cx="112481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your words (and actions) wisely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based on who the receiver is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much as we would like for others (our partners, parents, employers, etc.) to automatically know what our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and/or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are, or they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of our questions and comments with accuracy,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can’t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become better senders by 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about how the specific person, at the specific time, would receive a message, and then deliver it in that form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49100</TotalTime>
  <Words>882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Communication Skills</vt:lpstr>
      <vt:lpstr>Where To??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84</cp:revision>
  <dcterms:created xsi:type="dcterms:W3CDTF">2021-11-16T04:49:44Z</dcterms:created>
  <dcterms:modified xsi:type="dcterms:W3CDTF">2025-03-11T21:24:09Z</dcterms:modified>
</cp:coreProperties>
</file>