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340" r:id="rId2"/>
    <p:sldId id="271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0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340"/>
            <p14:sldId id="271"/>
            <p14:sldId id="345"/>
            <p14:sldId id="346"/>
            <p14:sldId id="347"/>
            <p14:sldId id="348"/>
            <p14:sldId id="349"/>
            <p14:sldId id="350"/>
            <p14:sldId id="351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5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4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94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4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3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8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61341C-BA1B-B70D-A0F4-9028755A245B}"/>
              </a:ext>
            </a:extLst>
          </p:cNvPr>
          <p:cNvSpPr txBox="1">
            <a:spLocks/>
          </p:cNvSpPr>
          <p:nvPr/>
        </p:nvSpPr>
        <p:spPr>
          <a:xfrm>
            <a:off x="0" y="239706"/>
            <a:ext cx="12191999" cy="3309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en-US" sz="8800" dirty="0">
                <a:solidFill>
                  <a:schemeClr val="tx1"/>
                </a:solidFill>
              </a:rPr>
              <a:t>#</a:t>
            </a:r>
            <a:r>
              <a:rPr lang="en-US" sz="8000" dirty="0">
                <a:solidFill>
                  <a:schemeClr val="tx1"/>
                </a:solidFill>
              </a:rPr>
              <a:t>Boundaries</a:t>
            </a:r>
            <a:endParaRPr lang="en-US" sz="6600" i="1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1FB9D3-9D2B-1EF8-ED1C-FF3733A39BE3}"/>
              </a:ext>
            </a:extLst>
          </p:cNvPr>
          <p:cNvSpPr txBox="1">
            <a:spLocks/>
          </p:cNvSpPr>
          <p:nvPr/>
        </p:nvSpPr>
        <p:spPr>
          <a:xfrm>
            <a:off x="0" y="4035720"/>
            <a:ext cx="12191999" cy="23658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 Counseling, LLC</a:t>
            </a: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marL="0" indent="0" algn="ctr">
              <a:buNone/>
            </a:pP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2DB2C-2708-035F-8AD3-4319AC444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401" y="3656188"/>
            <a:ext cx="1243263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952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66" y="1229004"/>
            <a:ext cx="10972800" cy="52610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Tahoma"/>
                <a:ea typeface="Tahoma"/>
                <a:cs typeface="Tahoma"/>
              </a:rPr>
              <a:t>Recap</a:t>
            </a:r>
            <a:r>
              <a:rPr lang="en-US" sz="3200" dirty="0">
                <a:latin typeface="Tahoma"/>
                <a:ea typeface="Tahoma"/>
                <a:cs typeface="Tahoma"/>
              </a:rPr>
              <a:t>: </a:t>
            </a:r>
          </a:p>
          <a:p>
            <a:r>
              <a:rPr lang="en-US" sz="2600" dirty="0">
                <a:latin typeface="Tahoma"/>
                <a:ea typeface="Tahoma"/>
                <a:cs typeface="Tahoma"/>
              </a:rPr>
              <a:t>Boundaries</a:t>
            </a:r>
          </a:p>
          <a:p>
            <a:pPr lvl="1"/>
            <a:r>
              <a:rPr lang="en-US" sz="2400" u="sng" dirty="0">
                <a:latin typeface="Tahoma"/>
                <a:ea typeface="Tahoma"/>
                <a:cs typeface="Tahoma"/>
              </a:rPr>
              <a:t>What are they?</a:t>
            </a:r>
            <a:r>
              <a:rPr lang="en-US" sz="2400" dirty="0">
                <a:latin typeface="Tahoma"/>
                <a:ea typeface="Tahoma"/>
                <a:cs typeface="Tahoma"/>
              </a:rPr>
              <a:t>: Physical, mental, emotional or psychological limits set to keep us “safe” </a:t>
            </a:r>
          </a:p>
          <a:p>
            <a:pPr lvl="1"/>
            <a:r>
              <a:rPr lang="en-US" sz="2600" u="sng" dirty="0">
                <a:latin typeface="Tahoma"/>
                <a:ea typeface="Tahoma"/>
                <a:cs typeface="Tahoma"/>
              </a:rPr>
              <a:t>Why do we care?</a:t>
            </a:r>
            <a:r>
              <a:rPr lang="en-US" sz="2600" dirty="0">
                <a:latin typeface="Tahoma"/>
                <a:ea typeface="Tahoma"/>
                <a:cs typeface="Tahoma"/>
              </a:rPr>
              <a:t>: Keep ourselves from being harmed</a:t>
            </a:r>
          </a:p>
          <a:p>
            <a:pPr lvl="1"/>
            <a:r>
              <a:rPr lang="en-US" sz="2600" u="sng" dirty="0">
                <a:latin typeface="Tahoma"/>
                <a:ea typeface="Tahoma"/>
                <a:cs typeface="Tahoma"/>
              </a:rPr>
              <a:t>Barriers</a:t>
            </a:r>
            <a:r>
              <a:rPr lang="en-US" sz="2600" dirty="0">
                <a:latin typeface="Tahoma"/>
                <a:ea typeface="Tahoma"/>
                <a:cs typeface="Tahoma"/>
              </a:rPr>
              <a:t>: Fear! With a capital “F” and Guilt with a capital “G” – although I believe Shame is a big part of what keeps us stuck</a:t>
            </a:r>
          </a:p>
          <a:p>
            <a:pPr marL="0" indent="0">
              <a:buNone/>
            </a:pPr>
            <a:r>
              <a:rPr lang="en-US" sz="3200" b="1" dirty="0">
                <a:latin typeface="Tahoma"/>
                <a:ea typeface="Tahoma"/>
                <a:cs typeface="Tahoma"/>
              </a:rPr>
              <a:t>Next Time: </a:t>
            </a:r>
          </a:p>
          <a:p>
            <a:r>
              <a:rPr lang="en-US" sz="2800" dirty="0">
                <a:latin typeface="Tahoma"/>
                <a:ea typeface="Tahoma"/>
                <a:cs typeface="Tahoma"/>
              </a:rPr>
              <a:t>Boundaries – again </a:t>
            </a:r>
          </a:p>
          <a:p>
            <a:pPr lvl="1"/>
            <a:r>
              <a:rPr lang="en-US" sz="2200" dirty="0">
                <a:latin typeface="Tahoma"/>
                <a:ea typeface="Tahoma"/>
                <a:cs typeface="Tahoma"/>
              </a:rPr>
              <a:t>How do we set them?</a:t>
            </a: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How do we keep them?</a:t>
            </a: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What happens when they are crossed?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79D4D-EBBA-567F-62DB-E1AC0683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A0E81F-3CF4-CD15-5E3E-956FEF77CB11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</a:rPr>
              <a:t>All Done?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5638"/>
            <a:ext cx="10972800" cy="5517463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Time:</a:t>
            </a:r>
          </a:p>
          <a:p>
            <a:pPr lvl="1"/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Codependent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Self-Love Deficit Disorder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is a person who lets another’s behavior affect them and who is obsessed with controlling them (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Beattie, “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CoDependent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More”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their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 Manipulator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partner’s unhealthy behaviors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may be known as: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Pushover, Doormat, People Pleaser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the “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who gave the drunk a drink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</a:t>
            </a: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out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 Manipulator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fulfill their own needs of being able to give/receive: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LRC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/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</a:t>
            </a:r>
            <a:r>
              <a:rPr lang="en-US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addicts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themselves, although they are addicted to Self-Oriented partners.</a:t>
            </a:r>
          </a:p>
          <a:p>
            <a:r>
              <a:rPr lang="en-US" sz="2800" b="1" dirty="0">
                <a:latin typeface="Tahoma"/>
                <a:ea typeface="Tahoma"/>
                <a:cs typeface="Tahoma"/>
              </a:rPr>
              <a:t>This Time: Boundaries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they?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we care?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</a:t>
            </a:r>
          </a:p>
          <a:p>
            <a:pPr lvl="2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Physical, Emotional, Intellectual, Sexual, Material and Time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Barriers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51E85-41F2-42B7-085F-3BEE3E061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F974CC-B28A-8C66-EC3E-F45E3000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Where We Going Today??</a:t>
            </a:r>
          </a:p>
        </p:txBody>
      </p:sp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74228-18A9-FE56-275B-B85E5547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00D56-C96E-71DF-57F7-2442BA3F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3949037-80C4-B5EA-5E4A-DFE39D8D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Say What?!?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B4D7664-40AB-BBC9-A412-189238389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37" y="1397731"/>
            <a:ext cx="10972800" cy="492767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Boundary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guideline, rule or limit created to identify what is safe, reasonable or permissible for other to behave around us, and how we will respond if they break them.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6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is it important to set boundaries?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7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practice self-care and self-respect </a:t>
            </a:r>
          </a:p>
          <a:p>
            <a:pPr lvl="7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communicate your needs in a relationship </a:t>
            </a:r>
          </a:p>
          <a:p>
            <a:pPr lvl="7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make time and space for positive interactions </a:t>
            </a:r>
          </a:p>
          <a:p>
            <a:pPr lvl="7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set limits in a relationship in a way that is healthy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6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Boundaries:</a:t>
            </a:r>
          </a:p>
          <a:p>
            <a:pPr lvl="7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what types of communication, behavior and interactions are acceptable to you</a:t>
            </a:r>
          </a:p>
          <a:p>
            <a:pPr lvl="7"/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4" descr="Amazon.com: SmartSign No Trespassing Signs Private Property, 10 x 12 Inches  Aluminum Sign with 3 Feet Stake : Patio, Lawn &amp;amp; Garden">
            <a:extLst>
              <a:ext uri="{FF2B5EF4-FFF2-40B4-BE49-F238E27FC236}">
                <a16:creationId xmlns:a16="http://schemas.microsoft.com/office/drawing/2014/main" id="{3A028B4B-4CEB-DB2D-7AD4-D35812FA1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8" y="2868611"/>
            <a:ext cx="2228383" cy="3219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47A5E-D1DD-0F20-94A0-5BA301F2F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0D3AF-2413-71CC-C8CD-153C317E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F35208D-5047-066D-C60D-F002CCF7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Other Types?!?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615B2E9-BF91-AC8A-E1CB-B229B59756B0}"/>
              </a:ext>
            </a:extLst>
          </p:cNvPr>
          <p:cNvSpPr txBox="1">
            <a:spLocks/>
          </p:cNvSpPr>
          <p:nvPr/>
        </p:nvSpPr>
        <p:spPr>
          <a:xfrm>
            <a:off x="765048" y="1600200"/>
            <a:ext cx="5386917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Boundaries?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B46520A-4477-3409-CC19-F0D98F376B7A}"/>
              </a:ext>
            </a:extLst>
          </p:cNvPr>
          <p:cNvSpPr txBox="1">
            <a:spLocks/>
          </p:cNvSpPr>
          <p:nvPr/>
        </p:nvSpPr>
        <p:spPr>
          <a:xfrm>
            <a:off x="609600" y="2239742"/>
            <a:ext cx="5388864" cy="3913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provide a barrier between you and others (who may do harm) like a band-aid protects a wound from bacteria</a:t>
            </a:r>
          </a:p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Space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Sexual Orientation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t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Privacy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D96B8D-9D3D-2CB8-EDA7-CD1B1A0ACA5B}"/>
              </a:ext>
            </a:extLst>
          </p:cNvPr>
          <p:cNvSpPr txBox="1">
            <a:spLocks/>
          </p:cNvSpPr>
          <p:nvPr/>
        </p:nvSpPr>
        <p:spPr>
          <a:xfrm>
            <a:off x="6193367" y="1609725"/>
            <a:ext cx="5389033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Boundary Invasions 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721706AC-7D5B-8AF3-DFDF-D039FF7212DD}"/>
              </a:ext>
            </a:extLst>
          </p:cNvPr>
          <p:cNvSpPr txBox="1">
            <a:spLocks/>
          </p:cNvSpPr>
          <p:nvPr/>
        </p:nvSpPr>
        <p:spPr>
          <a:xfrm>
            <a:off x="6230112" y="2223735"/>
            <a:ext cx="5388864" cy="39131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Inappropriate touching: such as unwanted sexual advances 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through others’ personal files and emails</a:t>
            </a: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allowing others their personal space (i.e. barging into your boss’s office without knocking) </a:t>
            </a:r>
          </a:p>
        </p:txBody>
      </p:sp>
      <p:pic>
        <p:nvPicPr>
          <p:cNvPr id="19" name="Picture 2" descr="30,000+ Band Aid Pictures | Download Free Images on Unsplash">
            <a:extLst>
              <a:ext uri="{FF2B5EF4-FFF2-40B4-BE49-F238E27FC236}">
                <a16:creationId xmlns:a16="http://schemas.microsoft.com/office/drawing/2014/main" id="{16C95BFD-FB40-8F4F-3C27-3B19EDDD8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28698" r="7144" b="31255"/>
          <a:stretch/>
        </p:blipFill>
        <p:spPr bwMode="auto">
          <a:xfrm rot="13529301">
            <a:off x="3344853" y="4145018"/>
            <a:ext cx="2482541" cy="91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77A92-A836-C66A-CF86-CB15300B2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9E756-6C22-2634-CA0F-374C9C274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05752D7-0EE1-5365-DD62-560A28D1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More Types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8195078-D25F-64C9-361A-B4AA72A58052}"/>
              </a:ext>
            </a:extLst>
          </p:cNvPr>
          <p:cNvSpPr txBox="1">
            <a:spLocks/>
          </p:cNvSpPr>
          <p:nvPr/>
        </p:nvSpPr>
        <p:spPr>
          <a:xfrm>
            <a:off x="45720" y="1042416"/>
            <a:ext cx="612648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 and Intellectual Boundaries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123F9063-9E5B-70E6-1956-CAEABB13D6F9}"/>
              </a:ext>
            </a:extLst>
          </p:cNvPr>
          <p:cNvSpPr txBox="1">
            <a:spLocks/>
          </p:cNvSpPr>
          <p:nvPr/>
        </p:nvSpPr>
        <p:spPr>
          <a:xfrm>
            <a:off x="391880" y="1572767"/>
            <a:ext cx="5388864" cy="49709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sense of self-esteem and ability to separate your feelings from others’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Behaviors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 of responsibility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 to be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intimate with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AF4169A-3CD9-C381-CE1C-73FCA238B9B0}"/>
              </a:ext>
            </a:extLst>
          </p:cNvPr>
          <p:cNvSpPr txBox="1">
            <a:spLocks/>
          </p:cNvSpPr>
          <p:nvPr/>
        </p:nvSpPr>
        <p:spPr>
          <a:xfrm>
            <a:off x="6309191" y="1042416"/>
            <a:ext cx="5389033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Boundary Invasions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7600247F-6EAD-D7FD-B601-6B0D8148301D}"/>
              </a:ext>
            </a:extLst>
          </p:cNvPr>
          <p:cNvSpPr txBox="1">
            <a:spLocks/>
          </p:cNvSpPr>
          <p:nvPr/>
        </p:nvSpPr>
        <p:spPr>
          <a:xfrm>
            <a:off x="6668427" y="1652016"/>
            <a:ext cx="5388864" cy="50854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knowing how to separate your feelings from your partner’s and allowing their mood to dictate your level of happiness or sadness (a.k.a. 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codependency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Sacrificing plans, dreams, and goals in order to please others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taking responsibility for yourself and blaming others for your problems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weak emotional boundaries, it’s like getting caught in the midst of a hurricane with no protection </a:t>
            </a:r>
          </a:p>
          <a:p>
            <a:pPr lvl="1"/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Expose yourself to being greatly affected by others’ words, thoughts, and actions and end up feeling bruised, wounded, and battered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4" descr="Hurricane Categories: What Categories 1, 2, 3, 4, 5, 6 Mean | Time">
            <a:extLst>
              <a:ext uri="{FF2B5EF4-FFF2-40B4-BE49-F238E27FC236}">
                <a16:creationId xmlns:a16="http://schemas.microsoft.com/office/drawing/2014/main" id="{855130C6-4CF4-5619-DC60-1680573A1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65" y="4866587"/>
            <a:ext cx="2887979" cy="1925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 build="p"/>
      <p:bldP spid="24" grpId="0" build="p"/>
      <p:bldP spid="2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274DD-1FF5-005E-AD37-5C0A1695A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B54BBD-AC97-CFEF-D41B-BA768899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E0CEBE-D850-A1F6-DE91-85D18DBB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What’s Holding You Back?!?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CFD06F7-EBB2-A92A-87D6-B0F1343FDE0E}"/>
              </a:ext>
            </a:extLst>
          </p:cNvPr>
          <p:cNvSpPr txBox="1">
            <a:spLocks/>
          </p:cNvSpPr>
          <p:nvPr/>
        </p:nvSpPr>
        <p:spPr>
          <a:xfrm>
            <a:off x="610573" y="1197231"/>
            <a:ext cx="5386917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Barriers to Setting Boundaries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033404E-AECD-D91A-2066-25735A0D7BBB}"/>
              </a:ext>
            </a:extLst>
          </p:cNvPr>
          <p:cNvSpPr txBox="1">
            <a:spLocks/>
          </p:cNvSpPr>
          <p:nvPr/>
        </p:nvSpPr>
        <p:spPr>
          <a:xfrm>
            <a:off x="609600" y="1919877"/>
            <a:ext cx="5388864" cy="42428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FEAR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rejection and/or abandonment</a:t>
            </a:r>
          </a:p>
          <a:p>
            <a:pPr lvl="1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confrontation</a:t>
            </a:r>
          </a:p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GUILT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were not taught healthy boundaries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Concerns </a:t>
            </a:r>
          </a:p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7D9247F-9E7D-AEDA-8C0D-E30A0B23C421}"/>
              </a:ext>
            </a:extLst>
          </p:cNvPr>
          <p:cNvSpPr txBox="1">
            <a:spLocks/>
          </p:cNvSpPr>
          <p:nvPr/>
        </p:nvSpPr>
        <p:spPr>
          <a:xfrm>
            <a:off x="5772912" y="1198485"/>
            <a:ext cx="5389033" cy="60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Boundaries Allow Us To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1148731A-8C42-4E7A-972F-920707A1C9B3}"/>
              </a:ext>
            </a:extLst>
          </p:cNvPr>
          <p:cNvSpPr txBox="1">
            <a:spLocks/>
          </p:cNvSpPr>
          <p:nvPr/>
        </p:nvSpPr>
        <p:spPr>
          <a:xfrm>
            <a:off x="5820705" y="1902428"/>
            <a:ext cx="6152219" cy="47837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>
                <a:latin typeface="Tahoma"/>
                <a:ea typeface="Tahoma"/>
                <a:cs typeface="Tahoma"/>
              </a:rPr>
              <a:t>Have healthy </a:t>
            </a:r>
            <a:r>
              <a:rPr lang="en-US" b="1">
                <a:latin typeface="Tahoma"/>
                <a:ea typeface="Tahoma"/>
                <a:cs typeface="Tahoma"/>
              </a:rPr>
              <a:t>self-esteem</a:t>
            </a:r>
            <a:r>
              <a:rPr lang="en-US">
                <a:latin typeface="Tahoma"/>
                <a:ea typeface="Tahoma"/>
                <a:cs typeface="Tahoma"/>
              </a:rPr>
              <a:t> and </a:t>
            </a:r>
            <a:r>
              <a:rPr lang="en-US" b="1">
                <a:latin typeface="Tahoma"/>
                <a:ea typeface="Tahoma"/>
                <a:cs typeface="Tahoma"/>
              </a:rPr>
              <a:t>self-respect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information is 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shared gradually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a mutually sharing and trusting relationship</a:t>
            </a:r>
          </a:p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physical and emotional space from intrusion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an </a:t>
            </a:r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equal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partnership with shared responsibility and power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Be </a:t>
            </a:r>
            <a:r>
              <a:rPr lang="en-US" b="1">
                <a:latin typeface="Tahoma"/>
                <a:ea typeface="Tahoma"/>
                <a:cs typeface="Tahoma"/>
              </a:rPr>
              <a:t>assertive</a:t>
            </a:r>
            <a:r>
              <a:rPr lang="en-US">
                <a:latin typeface="Tahoma"/>
                <a:ea typeface="Tahoma"/>
                <a:cs typeface="Tahoma"/>
              </a:rPr>
              <a:t>: Confidently say “yes” or “no” and be okay when others say “no” to you</a:t>
            </a:r>
          </a:p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 your needs, thoughts, feelings, and desires from others</a:t>
            </a:r>
          </a:p>
          <a:p>
            <a:pPr lvl="1"/>
            <a:r>
              <a:rPr lang="en-US" sz="24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Recognize that your boundaries and needs are different from others</a:t>
            </a:r>
          </a:p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Empower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to make healthy choices and take responsibility for #1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101D8-5559-A84F-5A1A-E83EC9405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1C7C55-D3FC-C6FE-173D-62BA70C7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439AF4-A9D7-91E3-03BC-5D133BBA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Let’s Explore Some Traits</a:t>
            </a: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8FEEEE8C-46FC-F8BB-9A43-BB6999494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240" t="19193" r="25415" b="9490"/>
          <a:stretch/>
        </p:blipFill>
        <p:spPr>
          <a:xfrm>
            <a:off x="1646099" y="1311536"/>
            <a:ext cx="8564404" cy="5257801"/>
          </a:xfrm>
        </p:spPr>
      </p:pic>
    </p:spTree>
    <p:extLst>
      <p:ext uri="{BB962C8B-B14F-4D97-AF65-F5344CB8AC3E}">
        <p14:creationId xmlns:p14="http://schemas.microsoft.com/office/powerpoint/2010/main" val="19030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7190C-EAF2-F2DA-FB56-ACF7DCABF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5038EA-3E54-83DA-0326-8EDD0576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A0DC12F-04B3-A65E-7ABE-FBD2614B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Exercise: Who’s In Your Circle?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AF9FEBD-2E26-9F54-EEAC-983515487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392" y="1371600"/>
            <a:ext cx="6503198" cy="5486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b="0" i="0" u="none" strike="noStrike" baseline="0" dirty="0">
                <a:latin typeface="Tahoma"/>
                <a:ea typeface="Tahoma"/>
                <a:cs typeface="Tahoma"/>
              </a:rPr>
              <a:t>How do you decide who gets to be in your inner circle?</a:t>
            </a:r>
            <a:r>
              <a:rPr lang="en-US" sz="2100" dirty="0">
                <a:latin typeface="Tahoma"/>
                <a:ea typeface="Tahoma"/>
                <a:cs typeface="Tahoma"/>
              </a:rPr>
              <a:t> </a:t>
            </a:r>
            <a:endParaRPr lang="en-US" sz="2100" b="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100" b="0" i="0" u="none" strike="noStrike" baseline="0" dirty="0">
                <a:latin typeface="Tahoma"/>
                <a:ea typeface="Tahoma"/>
                <a:cs typeface="Tahoma"/>
              </a:rPr>
              <a:t>Are you in people’s inner circles but they are not in yours?</a:t>
            </a:r>
            <a:r>
              <a:rPr lang="en-US" sz="2100" dirty="0">
                <a:latin typeface="Tahoma"/>
                <a:ea typeface="Tahoma"/>
                <a:cs typeface="Tahoma"/>
              </a:rPr>
              <a:t> </a:t>
            </a:r>
            <a:endParaRPr lang="en-US" sz="2100" b="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100" b="0" i="0" u="none" strike="noStrike" baseline="0" dirty="0">
                <a:latin typeface="Tahoma"/>
                <a:ea typeface="Tahoma"/>
                <a:cs typeface="Tahoma"/>
              </a:rPr>
              <a:t>When does a person move from one circle to another?</a:t>
            </a:r>
            <a:r>
              <a:rPr lang="en-US" sz="2100" dirty="0">
                <a:latin typeface="Tahoma"/>
                <a:ea typeface="Tahoma"/>
                <a:cs typeface="Tahoma"/>
              </a:rPr>
              <a:t> </a:t>
            </a:r>
            <a:endParaRPr lang="en-US" sz="2100" b="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100" b="0" i="0" u="none" strike="noStrike" baseline="0" dirty="0">
                <a:latin typeface="Tahoma"/>
                <a:ea typeface="Tahoma"/>
                <a:cs typeface="Tahoma"/>
              </a:rPr>
              <a:t>What kind of information do you share with those in the outer circle, middle circle, and inner circle?</a:t>
            </a:r>
            <a:r>
              <a:rPr lang="en-US" sz="2100" dirty="0">
                <a:latin typeface="Tahoma"/>
                <a:ea typeface="Tahoma"/>
                <a:cs typeface="Tahoma"/>
              </a:rPr>
              <a:t> </a:t>
            </a:r>
            <a:endParaRPr lang="en-US" sz="2100" b="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100" b="0" i="0" u="none" strike="noStrike" baseline="0" dirty="0">
                <a:latin typeface="Tahoma"/>
                <a:ea typeface="Tahoma"/>
                <a:cs typeface="Tahoma"/>
              </a:rPr>
              <a:t>How much time or energy do you spend on a person in the middle and outer circles?</a:t>
            </a:r>
            <a:r>
              <a:rPr lang="en-US" sz="2100" dirty="0">
                <a:latin typeface="Tahoma"/>
                <a:ea typeface="Tahoma"/>
                <a:cs typeface="Tahoma"/>
              </a:rPr>
              <a:t> </a:t>
            </a:r>
            <a:endParaRPr lang="en-US" sz="2100" b="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100" b="0" i="0" u="none" strike="noStrike" baseline="0" dirty="0">
                <a:latin typeface="Tahoma"/>
                <a:ea typeface="Tahoma"/>
                <a:cs typeface="Tahoma"/>
              </a:rPr>
              <a:t>What are the characteristics of the inner circle people?</a:t>
            </a:r>
            <a:r>
              <a:rPr lang="en-US" sz="2100" dirty="0">
                <a:latin typeface="Tahoma"/>
                <a:ea typeface="Tahoma"/>
                <a:cs typeface="Tahoma"/>
              </a:rPr>
              <a:t> </a:t>
            </a:r>
            <a:endParaRPr lang="en-US" sz="2100" b="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100" b="0" i="0" u="none" strike="noStrike" baseline="0" dirty="0">
                <a:latin typeface="Tahoma"/>
                <a:ea typeface="Tahoma"/>
                <a:cs typeface="Tahoma"/>
              </a:rPr>
              <a:t>What is something that would automatically move someone to the outer circle?</a:t>
            </a:r>
            <a:r>
              <a:rPr lang="en-US" sz="2100" dirty="0">
                <a:latin typeface="Tahoma"/>
                <a:ea typeface="Tahoma"/>
                <a:cs typeface="Tahoma"/>
              </a:rPr>
              <a:t> 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FC30AE-1942-C5D7-5ADD-E6F59702C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75" t="20000" r="38350" b="11866"/>
          <a:stretch/>
        </p:blipFill>
        <p:spPr>
          <a:xfrm>
            <a:off x="320040" y="1600201"/>
            <a:ext cx="4983480" cy="4948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68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99EE9-0E22-CCC2-0A23-ED884CAF1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84DB33-8882-1FEA-D61F-360DD84A6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FD3C2E-E630-A8F5-3F4A-551B6ABE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Let’s Do This!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54DC3AC-44F7-F3D5-1894-1F8945336DC2}"/>
              </a:ext>
            </a:extLst>
          </p:cNvPr>
          <p:cNvSpPr txBox="1">
            <a:spLocks/>
          </p:cNvSpPr>
          <p:nvPr/>
        </p:nvSpPr>
        <p:spPr>
          <a:xfrm>
            <a:off x="394294" y="1484235"/>
            <a:ext cx="5386917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b="1" i="1" dirty="0">
                <a:latin typeface="Century Gothic"/>
                <a:ea typeface="Tahoma"/>
                <a:cs typeface="Tahoma"/>
              </a:rPr>
              <a:t>Need a Boundary?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4B1318D9-CB4A-DDB1-F9DD-05C6923B028F}"/>
              </a:ext>
            </a:extLst>
          </p:cNvPr>
          <p:cNvSpPr txBox="1">
            <a:spLocks/>
          </p:cNvSpPr>
          <p:nvPr/>
        </p:nvSpPr>
        <p:spPr>
          <a:xfrm>
            <a:off x="609600" y="2417826"/>
            <a:ext cx="4437888" cy="348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Do!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Clear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Calm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Firm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Respectful</a:t>
            </a: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Use As Few Words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/>
                <a:ea typeface="Tahoma"/>
                <a:cs typeface="Tahoma"/>
              </a:rPr>
              <a:t>as Possible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C6974AF-AEE7-DE3A-6126-5D794A00DBC3}"/>
              </a:ext>
            </a:extLst>
          </p:cNvPr>
          <p:cNvSpPr txBox="1">
            <a:spLocks/>
          </p:cNvSpPr>
          <p:nvPr/>
        </p:nvSpPr>
        <p:spPr>
          <a:xfrm>
            <a:off x="7163103" y="2366623"/>
            <a:ext cx="4785270" cy="3514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dirty="0">
                <a:latin typeface="Tahoma"/>
                <a:ea typeface="Tahoma"/>
                <a:cs typeface="Tahoma"/>
              </a:rPr>
              <a:t>Know!</a:t>
            </a:r>
            <a:endParaRPr lang="en-US" sz="2800" dirty="0">
              <a:latin typeface="Tahoma"/>
              <a:ea typeface="Tahoma"/>
              <a:cs typeface="Tahoma"/>
            </a:endParaRPr>
          </a:p>
          <a:p>
            <a:pPr lvl="1">
              <a:buFont typeface="Courier New" pitchFamily="34" charset="0"/>
              <a:buChar char="o"/>
            </a:pPr>
            <a:r>
              <a:rPr lang="en-US" sz="2400" dirty="0">
                <a:latin typeface="Tahoma"/>
                <a:ea typeface="Tahoma"/>
                <a:cs typeface="Tahoma"/>
              </a:rPr>
              <a:t>If they’re upset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/>
                <a:ea typeface="Tahoma"/>
                <a:cs typeface="Tahoma"/>
              </a:rPr>
              <a:t>– it’s on them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dirty="0">
                <a:latin typeface="Tahoma"/>
                <a:ea typeface="Tahoma"/>
                <a:cs typeface="Tahoma"/>
              </a:rPr>
              <a:t>Prepare to be challenged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/>
                <a:ea typeface="Tahoma"/>
                <a:cs typeface="Tahoma"/>
              </a:rPr>
              <a:t>– remain firm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dirty="0">
                <a:latin typeface="Tahoma"/>
                <a:ea typeface="Tahoma"/>
                <a:cs typeface="Tahoma"/>
              </a:rPr>
              <a:t>Match your behavior with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/>
                <a:ea typeface="Tahoma"/>
                <a:cs typeface="Tahoma"/>
              </a:rPr>
              <a:t>the boundary you are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/>
                <a:ea typeface="Tahoma"/>
                <a:cs typeface="Tahoma"/>
              </a:rPr>
              <a:t>attempting to set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76BDD56-803C-C163-82F1-DE6498449199}"/>
              </a:ext>
            </a:extLst>
          </p:cNvPr>
          <p:cNvSpPr txBox="1">
            <a:spLocks/>
          </p:cNvSpPr>
          <p:nvPr/>
        </p:nvSpPr>
        <p:spPr>
          <a:xfrm>
            <a:off x="4314798" y="2361097"/>
            <a:ext cx="2676144" cy="192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Don’t!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Justify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Angry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Apologize</a:t>
            </a:r>
          </a:p>
        </p:txBody>
      </p:sp>
    </p:spTree>
    <p:extLst>
      <p:ext uri="{BB962C8B-B14F-4D97-AF65-F5344CB8AC3E}">
        <p14:creationId xmlns:p14="http://schemas.microsoft.com/office/powerpoint/2010/main" val="8847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76653</TotalTime>
  <Words>839</Words>
  <Application>Microsoft Office PowerPoint</Application>
  <PresentationFormat>Widescreen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Century Gothic</vt:lpstr>
      <vt:lpstr>Courier New</vt:lpstr>
      <vt:lpstr>Palatino Linotype</vt:lpstr>
      <vt:lpstr>Tahoma</vt:lpstr>
      <vt:lpstr>Trebuchet MS</vt:lpstr>
      <vt:lpstr>Wingdings 3</vt:lpstr>
      <vt:lpstr>Ion</vt:lpstr>
      <vt:lpstr>PowerPoint Presentation</vt:lpstr>
      <vt:lpstr>Where We Going Today??</vt:lpstr>
      <vt:lpstr>Say What?!?</vt:lpstr>
      <vt:lpstr>Other Types?!?</vt:lpstr>
      <vt:lpstr>More Types</vt:lpstr>
      <vt:lpstr>What’s Holding You Back?!?</vt:lpstr>
      <vt:lpstr>Let’s Explore Some Traits</vt:lpstr>
      <vt:lpstr>Exercise: Who’s In Your Circle?</vt:lpstr>
      <vt:lpstr>Let’s Do This!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Michael Noll Counseling</cp:lastModifiedBy>
  <cp:revision>146</cp:revision>
  <dcterms:created xsi:type="dcterms:W3CDTF">2021-11-16T04:49:44Z</dcterms:created>
  <dcterms:modified xsi:type="dcterms:W3CDTF">2025-04-29T20:47:02Z</dcterms:modified>
</cp:coreProperties>
</file>