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0" r:id="rId2"/>
    <p:sldId id="271" r:id="rId3"/>
    <p:sldId id="322" r:id="rId4"/>
    <p:sldId id="323" r:id="rId5"/>
    <p:sldId id="324" r:id="rId6"/>
    <p:sldId id="325" r:id="rId7"/>
    <p:sldId id="3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22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75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4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0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8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0" y="98838"/>
            <a:ext cx="10363200" cy="3987970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8800" i="1" dirty="0"/>
              <a:t>#Anger?</a:t>
            </a:r>
            <a:br>
              <a:rPr lang="en-US" sz="8800" i="1" dirty="0"/>
            </a:br>
            <a:r>
              <a:rPr lang="en-US" sz="8800" i="1" dirty="0"/>
              <a:t>-or-</a:t>
            </a:r>
            <a:br>
              <a:rPr lang="en-US" sz="6000" i="1" dirty="0"/>
            </a:br>
            <a:r>
              <a:rPr lang="en-US" sz="8800" i="1" dirty="0"/>
              <a:t>Behavior!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623638-78A6-8E98-2629-A1732F66A84C}"/>
              </a:ext>
            </a:extLst>
          </p:cNvPr>
          <p:cNvSpPr txBox="1">
            <a:spLocks/>
          </p:cNvSpPr>
          <p:nvPr/>
        </p:nvSpPr>
        <p:spPr>
          <a:xfrm>
            <a:off x="0" y="4362297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8482D-3885-09C2-7B7C-678BE473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4001426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Tahoma"/>
                <a:ea typeface="Tahoma"/>
                <a:cs typeface="Tahoma"/>
              </a:rPr>
              <a:t>Last Time 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Mindfulness: Eating one Skittle, M&amp;M, Raisin, </a:t>
            </a:r>
            <a:r>
              <a:rPr lang="en-US" sz="2800" dirty="0" err="1">
                <a:latin typeface="Tahoma"/>
                <a:ea typeface="Tahoma"/>
                <a:cs typeface="Tahoma"/>
              </a:rPr>
              <a:t>etc</a:t>
            </a:r>
            <a:r>
              <a:rPr lang="en-US" sz="2800" dirty="0">
                <a:latin typeface="Tahoma"/>
                <a:ea typeface="Tahoma"/>
                <a:cs typeface="Tahoma"/>
              </a:rPr>
              <a:t>…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Anger – WTF is that?!</a:t>
            </a:r>
          </a:p>
          <a:p>
            <a:r>
              <a:rPr lang="en-US" sz="3600" dirty="0">
                <a:latin typeface="Tahoma"/>
                <a:ea typeface="Tahoma"/>
                <a:cs typeface="Tahoma"/>
              </a:rPr>
              <a:t>This Time</a:t>
            </a:r>
          </a:p>
          <a:p>
            <a:pPr lvl="1"/>
            <a:r>
              <a:rPr lang="en-US" sz="2800" dirty="0" err="1">
                <a:latin typeface="Tahoma"/>
                <a:ea typeface="Tahoma"/>
                <a:cs typeface="Tahoma"/>
              </a:rPr>
              <a:t>PayOff</a:t>
            </a:r>
            <a:r>
              <a:rPr lang="en-US" sz="2800" dirty="0">
                <a:latin typeface="Tahoma"/>
                <a:ea typeface="Tahoma"/>
                <a:cs typeface="Tahoma"/>
              </a:rPr>
              <a:t>? 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How do you get there?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ABCDE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Anger Log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73148-4FB0-6938-F404-83F4501C7355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Where To…??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F9143-782C-A176-B67A-67C4A18B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5313-9CEA-AA65-12A7-9DAE9D22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60EA-398C-691C-F0A9-6291582F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Tahoma"/>
                <a:ea typeface="Tahoma"/>
                <a:cs typeface="Tahoma"/>
              </a:rPr>
              <a:t>What are your payoffs – getting angry/aggressive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Reduce Stress</a:t>
            </a:r>
          </a:p>
          <a:p>
            <a:pPr lvl="2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Hides Emotional Pain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Gets Attention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Punishment and Revenge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Helps to Change Others</a:t>
            </a:r>
          </a:p>
          <a:p>
            <a:pPr marL="457200" lvl="1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F27539-34A0-24A7-B1DD-F270D13316E9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Let’s Get Paid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6431D-429B-074C-C0BC-1767F25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41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7ACE8-37EF-B02C-AA9D-37ADC20F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F586-5379-74B7-27C0-5F9D4A4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>
                <a:latin typeface="Tahoma"/>
                <a:ea typeface="Tahoma"/>
                <a:cs typeface="Tahoma"/>
              </a:rPr>
              <a:t>It’s a 2-Step Process</a:t>
            </a:r>
          </a:p>
          <a:p>
            <a:pPr lvl="1"/>
            <a:r>
              <a:rPr lang="en-US" sz="3200" dirty="0">
                <a:latin typeface="Tahoma"/>
                <a:ea typeface="Tahoma"/>
                <a:cs typeface="Tahoma"/>
              </a:rPr>
              <a:t>Experience of Pain</a:t>
            </a:r>
          </a:p>
          <a:p>
            <a:pPr lvl="2"/>
            <a:r>
              <a:rPr lang="en-US" sz="3200" dirty="0">
                <a:latin typeface="Tahoma"/>
                <a:ea typeface="Tahoma"/>
                <a:cs typeface="Tahoma"/>
              </a:rPr>
              <a:t>Physical or Emotional</a:t>
            </a:r>
          </a:p>
          <a:p>
            <a:pPr lvl="3"/>
            <a:r>
              <a:rPr lang="en-US" sz="3000" dirty="0">
                <a:latin typeface="Tahoma"/>
                <a:ea typeface="Tahoma"/>
                <a:cs typeface="Tahoma"/>
              </a:rPr>
              <a:t> Stomachache/fatigue, feeling of rejection/loss</a:t>
            </a:r>
          </a:p>
          <a:p>
            <a:pPr lvl="3"/>
            <a:r>
              <a:rPr lang="en-US" sz="3000" dirty="0">
                <a:latin typeface="Tahoma"/>
                <a:ea typeface="Tahoma"/>
                <a:cs typeface="Tahoma"/>
              </a:rPr>
              <a:t> Something that threatens your </a:t>
            </a:r>
            <a:r>
              <a:rPr lang="en-US" sz="3000" b="1" dirty="0">
                <a:latin typeface="Tahoma"/>
                <a:ea typeface="Tahoma"/>
                <a:cs typeface="Tahoma"/>
              </a:rPr>
              <a:t>feeling of safety</a:t>
            </a:r>
          </a:p>
          <a:p>
            <a:pPr lvl="2"/>
            <a:r>
              <a:rPr lang="en-US" sz="3200" dirty="0">
                <a:latin typeface="Tahoma"/>
                <a:ea typeface="Tahoma"/>
                <a:cs typeface="Tahoma"/>
              </a:rPr>
              <a:t>A.K.A. Fuel of anger</a:t>
            </a:r>
          </a:p>
          <a:p>
            <a:pPr lvl="2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3200" dirty="0">
                <a:latin typeface="Tahoma"/>
                <a:ea typeface="Tahoma"/>
                <a:cs typeface="Tahoma"/>
              </a:rPr>
              <a:t>Trigger Thoughts</a:t>
            </a:r>
          </a:p>
          <a:p>
            <a:pPr lvl="2"/>
            <a:r>
              <a:rPr lang="en-US" sz="3200" dirty="0">
                <a:latin typeface="Tahoma"/>
                <a:ea typeface="Tahoma"/>
                <a:cs typeface="Tahoma"/>
              </a:rPr>
              <a:t>Make you feel like the victim</a:t>
            </a:r>
          </a:p>
          <a:p>
            <a:pPr lvl="2"/>
            <a:r>
              <a:rPr lang="en-US" sz="3200" dirty="0">
                <a:latin typeface="Tahoma"/>
                <a:ea typeface="Tahoma"/>
                <a:cs typeface="Tahoma"/>
              </a:rPr>
              <a:t>Thoughts “blame and condemn others”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844A65-6B41-CDD8-5B02-AF916701342D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How we get there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63CF1-B7ED-398F-FBA0-86D448C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49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DCA4A-1A39-FB8F-A35B-D1182089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3F8CA0-E8F2-5862-A682-6AF6D9F6C58D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ABC’s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BACE5-AD65-3AED-100D-8BDDE941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abcde model albert ellis">
            <a:extLst>
              <a:ext uri="{FF2B5EF4-FFF2-40B4-BE49-F238E27FC236}">
                <a16:creationId xmlns:a16="http://schemas.microsoft.com/office/drawing/2014/main" id="{467AB821-C496-D65D-4871-DAEFDD718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0"/>
          <a:stretch/>
        </p:blipFill>
        <p:spPr bwMode="auto">
          <a:xfrm>
            <a:off x="739544" y="1272186"/>
            <a:ext cx="8946541" cy="541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4019B-0249-C401-01C2-5FC7EBFC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E9C9-31F1-2E68-3B4C-4640C1E7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7610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ahoma"/>
                <a:ea typeface="Tahoma"/>
                <a:cs typeface="Tahoma"/>
              </a:rPr>
              <a:t>Tool that allows us to learn more about how we respond to pain/triggers</a:t>
            </a:r>
          </a:p>
          <a:p>
            <a:endParaRPr lang="en-US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75279E-D110-D045-8449-0B3421C21DCB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Anger Log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372DC-B3D2-9430-9B36-123BBB90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578426-213B-D800-8692-9789FB0A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3968"/>
              </p:ext>
            </p:extLst>
          </p:nvPr>
        </p:nvGraphicFramePr>
        <p:xfrm>
          <a:off x="221371" y="2448835"/>
          <a:ext cx="11704321" cy="40412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15101">
                  <a:extLst>
                    <a:ext uri="{9D8B030D-6E8A-4147-A177-3AD203B41FA5}">
                      <a16:colId xmlns:a16="http://schemas.microsoft.com/office/drawing/2014/main" val="3344036562"/>
                    </a:ext>
                  </a:extLst>
                </a:gridCol>
                <a:gridCol w="2036230">
                  <a:extLst>
                    <a:ext uri="{9D8B030D-6E8A-4147-A177-3AD203B41FA5}">
                      <a16:colId xmlns:a16="http://schemas.microsoft.com/office/drawing/2014/main" val="3645811230"/>
                    </a:ext>
                  </a:extLst>
                </a:gridCol>
                <a:gridCol w="1980789">
                  <a:extLst>
                    <a:ext uri="{9D8B030D-6E8A-4147-A177-3AD203B41FA5}">
                      <a16:colId xmlns:a16="http://schemas.microsoft.com/office/drawing/2014/main" val="2787876186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337249846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9137719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2263077506"/>
                    </a:ext>
                  </a:extLst>
                </a:gridCol>
                <a:gridCol w="1563625">
                  <a:extLst>
                    <a:ext uri="{9D8B030D-6E8A-4147-A177-3AD203B41FA5}">
                      <a16:colId xmlns:a16="http://schemas.microsoft.com/office/drawing/2014/main" val="3937967156"/>
                    </a:ext>
                  </a:extLst>
                </a:gridCol>
              </a:tblGrid>
              <a:tr h="1035916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Pain/Stress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Provocative Situation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Trigger Thoughts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Anger Rating 0-100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Behavior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latin typeface="Arial Rounded MT Bold" panose="020F0704030504030204" pitchFamily="34" charset="0"/>
                        </a:rPr>
                        <a:t>Outcomes -10 to +10</a:t>
                      </a:r>
                    </a:p>
                  </a:txBody>
                  <a:tcPr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75125"/>
                  </a:ext>
                </a:extLst>
              </a:tr>
              <a:tr h="15026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Feeling Frustrated and hurt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Barry refuses to finish cleaning up living room during Sat morning family clean-up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Defying me, trying to upset me. I’ve had enough of his lazy shit.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75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Yelled and physically pulled him back into the living room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Ink Free" panose="03080402000500000000" pitchFamily="66" charset="0"/>
                        </a:rPr>
                        <a:t>-7</a:t>
                      </a:r>
                      <a:r>
                        <a:rPr lang="en-US" sz="1600" dirty="0">
                          <a:latin typeface="Ink Free" panose="03080402000500000000" pitchFamily="66" charset="0"/>
                        </a:rPr>
                        <a:t> I was disgusted with me for losing it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Ink Free" panose="03080402000500000000" pitchFamily="66" charset="0"/>
                        </a:rPr>
                        <a:t>-7</a:t>
                      </a:r>
                      <a:r>
                        <a:rPr lang="en-US" sz="1600" dirty="0">
                          <a:latin typeface="Ink Free" panose="03080402000500000000" pitchFamily="66" charset="0"/>
                        </a:rPr>
                        <a:t> He pouted the rest of the day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89000"/>
                          </a:schemeClr>
                        </a:gs>
                        <a:gs pos="23000">
                          <a:schemeClr val="accent4">
                            <a:lumMod val="89000"/>
                          </a:schemeClr>
                        </a:gs>
                        <a:gs pos="69000">
                          <a:schemeClr val="accent4">
                            <a:lumMod val="75000"/>
                          </a:schemeClr>
                        </a:gs>
                        <a:gs pos="97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4257926"/>
                  </a:ext>
                </a:extLst>
              </a:tr>
              <a:tr h="15026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Have a headache; feeling frustrated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Ordered clothes from catalog – came in wrong size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Stupid, careless people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60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Yelled at order clerk; called her a jackass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-2 felt better for a moment, then depressed – lost control easily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Ink Free" panose="03080402000500000000" pitchFamily="66" charset="0"/>
                        </a:rPr>
                        <a:t>??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46000">
                          <a:schemeClr val="accent4">
                            <a:lumMod val="95000"/>
                            <a:lumOff val="5000"/>
                          </a:schemeClr>
                        </a:gs>
                        <a:gs pos="100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253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EA6FE-74A1-AC66-E864-FFF139E1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9769-9AB9-4C89-CB1B-FC5364EC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66" y="1323975"/>
            <a:ext cx="10947933" cy="5290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Tahoma"/>
                <a:ea typeface="Tahoma"/>
                <a:cs typeface="Tahoma"/>
              </a:rPr>
              <a:t>Recap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How do you get paid? 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How do you get there?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ABCDE Model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Anger Log</a:t>
            </a:r>
          </a:p>
          <a:p>
            <a:r>
              <a:rPr lang="en-US" sz="2800" b="1" dirty="0">
                <a:latin typeface="Tahoma"/>
                <a:ea typeface="Tahoma"/>
                <a:cs typeface="Tahoma"/>
              </a:rPr>
              <a:t>Next Time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More Anger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Relaxation Stuff 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Trigger Thoughts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CF624-2C5D-46E1-6612-7A031D4A2BB2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Wrap It Up!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04C27-2235-2912-7555-CD5E6261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2" y="116665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90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57035</TotalTime>
  <Words>311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Rounded MT Bold</vt:lpstr>
      <vt:lpstr>Century Gothic</vt:lpstr>
      <vt:lpstr>Ink Free</vt:lpstr>
      <vt:lpstr>Palatino Linotype</vt:lpstr>
      <vt:lpstr>Tahoma</vt:lpstr>
      <vt:lpstr>Trebuchet MS</vt:lpstr>
      <vt:lpstr>Wingdings 3</vt:lpstr>
      <vt:lpstr>Ion</vt:lpstr>
      <vt:lpstr>#Anger? -or- Behavior!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110</cp:revision>
  <dcterms:created xsi:type="dcterms:W3CDTF">2021-11-16T04:49:44Z</dcterms:created>
  <dcterms:modified xsi:type="dcterms:W3CDTF">2025-01-28T19:06:54Z</dcterms:modified>
</cp:coreProperties>
</file>