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57" r:id="rId3"/>
    <p:sldId id="258" r:id="rId4"/>
    <p:sldId id="266" r:id="rId5"/>
    <p:sldId id="259" r:id="rId6"/>
    <p:sldId id="260" r:id="rId7"/>
    <p:sldId id="261" r:id="rId8"/>
    <p:sldId id="262" r:id="rId9"/>
    <p:sldId id="263" r:id="rId10"/>
    <p:sldId id="264" r:id="rId11"/>
    <p:sldId id="265" r:id="rId12"/>
  </p:sldIdLst>
  <p:sldSz cx="12192000" cy="6858000"/>
  <p:notesSz cx="6858000" cy="9144000"/>
  <p:embeddedFontLst>
    <p:embeddedFont>
      <p:font typeface="Century Gothic" panose="020B0502020202020204" pitchFamily="34" charset="0"/>
      <p:regular r:id="rId14"/>
      <p:bold r:id="rId15"/>
      <p:italic r:id="rId16"/>
      <p:boldItalic r:id="rId17"/>
    </p:embeddedFont>
    <p:embeddedFont>
      <p:font typeface="Palatino Linotype" panose="02040502050505030304" pitchFamily="18" charset="0"/>
      <p:regular r:id="rId18"/>
      <p:bold r:id="rId19"/>
      <p:italic r:id="rId20"/>
      <p:boldItalic r:id="rId21"/>
    </p:embeddedFont>
    <p:embeddedFont>
      <p:font typeface="Tahoma" panose="020B0604030504040204" pitchFamily="34" charset="0"/>
      <p:regular r:id="rId22"/>
      <p:bold r:id="rId23"/>
    </p:embeddedFont>
    <p:embeddedFont>
      <p:font typeface="Trebuchet MS" panose="020B0603020202020204" pitchFamily="34" charset="0"/>
      <p:regular r:id="rId24"/>
      <p:bold r:id="rId25"/>
      <p:italic r:id="rId26"/>
      <p:boldItalic r:id="rId27"/>
    </p:embeddedFont>
    <p:embeddedFont>
      <p:font typeface="Wingdings 3" panose="05040102010807070707" pitchFamily="18" charset="2"/>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L1AUEkNbme/r4TaJcR4PAfU2ej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642A18-DE9F-4B18-9B3D-EE811ADB71D9}" v="20" dt="2025-06-17T21:05:12.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piette" userId="o2iW6RQkQJmZ8dh8ze94Sb4t9O3nkkXeA+gpiDBZuuM=" providerId="None" clId="Web-{C0642A18-DE9F-4B18-9B3D-EE811ADB71D9}"/>
    <pc:docChg chg="modSld">
      <pc:chgData name="allison piette" userId="o2iW6RQkQJmZ8dh8ze94Sb4t9O3nkkXeA+gpiDBZuuM=" providerId="None" clId="Web-{C0642A18-DE9F-4B18-9B3D-EE811ADB71D9}" dt="2025-06-17T21:05:12.208" v="19" actId="14100"/>
      <pc:docMkLst>
        <pc:docMk/>
      </pc:docMkLst>
      <pc:sldChg chg="modSp">
        <pc:chgData name="allison piette" userId="o2iW6RQkQJmZ8dh8ze94Sb4t9O3nkkXeA+gpiDBZuuM=" providerId="None" clId="Web-{C0642A18-DE9F-4B18-9B3D-EE811ADB71D9}" dt="2025-06-17T21:02:31.234" v="1" actId="20577"/>
        <pc:sldMkLst>
          <pc:docMk/>
          <pc:sldMk cId="0" sldId="257"/>
        </pc:sldMkLst>
        <pc:spChg chg="mod">
          <ac:chgData name="allison piette" userId="o2iW6RQkQJmZ8dh8ze94Sb4t9O3nkkXeA+gpiDBZuuM=" providerId="None" clId="Web-{C0642A18-DE9F-4B18-9B3D-EE811ADB71D9}" dt="2025-06-17T21:02:31.234" v="1" actId="20577"/>
          <ac:spMkLst>
            <pc:docMk/>
            <pc:sldMk cId="0" sldId="257"/>
            <ac:spMk id="100" creationId="{00000000-0000-0000-0000-000000000000}"/>
          </ac:spMkLst>
        </pc:spChg>
      </pc:sldChg>
      <pc:sldChg chg="modSp">
        <pc:chgData name="allison piette" userId="o2iW6RQkQJmZ8dh8ze94Sb4t9O3nkkXeA+gpiDBZuuM=" providerId="None" clId="Web-{C0642A18-DE9F-4B18-9B3D-EE811ADB71D9}" dt="2025-06-17T21:02:42.390" v="3" actId="20577"/>
        <pc:sldMkLst>
          <pc:docMk/>
          <pc:sldMk cId="0" sldId="258"/>
        </pc:sldMkLst>
        <pc:spChg chg="mod">
          <ac:chgData name="allison piette" userId="o2iW6RQkQJmZ8dh8ze94Sb4t9O3nkkXeA+gpiDBZuuM=" providerId="None" clId="Web-{C0642A18-DE9F-4B18-9B3D-EE811ADB71D9}" dt="2025-06-17T21:02:42.390" v="3" actId="20577"/>
          <ac:spMkLst>
            <pc:docMk/>
            <pc:sldMk cId="0" sldId="258"/>
            <ac:spMk id="107" creationId="{00000000-0000-0000-0000-000000000000}"/>
          </ac:spMkLst>
        </pc:spChg>
      </pc:sldChg>
      <pc:sldChg chg="modSp">
        <pc:chgData name="allison piette" userId="o2iW6RQkQJmZ8dh8ze94Sb4t9O3nkkXeA+gpiDBZuuM=" providerId="None" clId="Web-{C0642A18-DE9F-4B18-9B3D-EE811ADB71D9}" dt="2025-06-17T21:03:19.063" v="7" actId="14100"/>
        <pc:sldMkLst>
          <pc:docMk/>
          <pc:sldMk cId="0" sldId="259"/>
        </pc:sldMkLst>
        <pc:spChg chg="mod">
          <ac:chgData name="allison piette" userId="o2iW6RQkQJmZ8dh8ze94Sb4t9O3nkkXeA+gpiDBZuuM=" providerId="None" clId="Web-{C0642A18-DE9F-4B18-9B3D-EE811ADB71D9}" dt="2025-06-17T21:03:19.063" v="7" actId="14100"/>
          <ac:spMkLst>
            <pc:docMk/>
            <pc:sldMk cId="0" sldId="259"/>
            <ac:spMk id="114" creationId="{00000000-0000-0000-0000-000000000000}"/>
          </ac:spMkLst>
        </pc:spChg>
      </pc:sldChg>
      <pc:sldChg chg="modSp">
        <pc:chgData name="allison piette" userId="o2iW6RQkQJmZ8dh8ze94Sb4t9O3nkkXeA+gpiDBZuuM=" providerId="None" clId="Web-{C0642A18-DE9F-4B18-9B3D-EE811ADB71D9}" dt="2025-06-17T21:03:37.033" v="9" actId="14100"/>
        <pc:sldMkLst>
          <pc:docMk/>
          <pc:sldMk cId="0" sldId="260"/>
        </pc:sldMkLst>
        <pc:spChg chg="mod">
          <ac:chgData name="allison piette" userId="o2iW6RQkQJmZ8dh8ze94Sb4t9O3nkkXeA+gpiDBZuuM=" providerId="None" clId="Web-{C0642A18-DE9F-4B18-9B3D-EE811ADB71D9}" dt="2025-06-17T21:03:37.033" v="9" actId="14100"/>
          <ac:spMkLst>
            <pc:docMk/>
            <pc:sldMk cId="0" sldId="260"/>
            <ac:spMk id="122" creationId="{00000000-0000-0000-0000-000000000000}"/>
          </ac:spMkLst>
        </pc:spChg>
      </pc:sldChg>
      <pc:sldChg chg="modSp">
        <pc:chgData name="allison piette" userId="o2iW6RQkQJmZ8dh8ze94Sb4t9O3nkkXeA+gpiDBZuuM=" providerId="None" clId="Web-{C0642A18-DE9F-4B18-9B3D-EE811ADB71D9}" dt="2025-06-17T21:03:57.174" v="11" actId="14100"/>
        <pc:sldMkLst>
          <pc:docMk/>
          <pc:sldMk cId="0" sldId="261"/>
        </pc:sldMkLst>
        <pc:spChg chg="mod">
          <ac:chgData name="allison piette" userId="o2iW6RQkQJmZ8dh8ze94Sb4t9O3nkkXeA+gpiDBZuuM=" providerId="None" clId="Web-{C0642A18-DE9F-4B18-9B3D-EE811ADB71D9}" dt="2025-06-17T21:03:57.174" v="11" actId="14100"/>
          <ac:spMkLst>
            <pc:docMk/>
            <pc:sldMk cId="0" sldId="261"/>
            <ac:spMk id="129" creationId="{00000000-0000-0000-0000-000000000000}"/>
          </ac:spMkLst>
        </pc:spChg>
      </pc:sldChg>
      <pc:sldChg chg="modSp">
        <pc:chgData name="allison piette" userId="o2iW6RQkQJmZ8dh8ze94Sb4t9O3nkkXeA+gpiDBZuuM=" providerId="None" clId="Web-{C0642A18-DE9F-4B18-9B3D-EE811ADB71D9}" dt="2025-06-17T21:04:17.394" v="13" actId="14100"/>
        <pc:sldMkLst>
          <pc:docMk/>
          <pc:sldMk cId="0" sldId="262"/>
        </pc:sldMkLst>
        <pc:spChg chg="mod">
          <ac:chgData name="allison piette" userId="o2iW6RQkQJmZ8dh8ze94Sb4t9O3nkkXeA+gpiDBZuuM=" providerId="None" clId="Web-{C0642A18-DE9F-4B18-9B3D-EE811ADB71D9}" dt="2025-06-17T21:04:17.394" v="13" actId="14100"/>
          <ac:spMkLst>
            <pc:docMk/>
            <pc:sldMk cId="0" sldId="262"/>
            <ac:spMk id="137" creationId="{00000000-0000-0000-0000-000000000000}"/>
          </ac:spMkLst>
        </pc:spChg>
      </pc:sldChg>
      <pc:sldChg chg="modSp">
        <pc:chgData name="allison piette" userId="o2iW6RQkQJmZ8dh8ze94Sb4t9O3nkkXeA+gpiDBZuuM=" providerId="None" clId="Web-{C0642A18-DE9F-4B18-9B3D-EE811ADB71D9}" dt="2025-06-17T21:04:39.520" v="15" actId="14100"/>
        <pc:sldMkLst>
          <pc:docMk/>
          <pc:sldMk cId="0" sldId="263"/>
        </pc:sldMkLst>
        <pc:spChg chg="mod">
          <ac:chgData name="allison piette" userId="o2iW6RQkQJmZ8dh8ze94Sb4t9O3nkkXeA+gpiDBZuuM=" providerId="None" clId="Web-{C0642A18-DE9F-4B18-9B3D-EE811ADB71D9}" dt="2025-06-17T21:04:39.520" v="15" actId="14100"/>
          <ac:spMkLst>
            <pc:docMk/>
            <pc:sldMk cId="0" sldId="263"/>
            <ac:spMk id="144" creationId="{00000000-0000-0000-0000-000000000000}"/>
          </ac:spMkLst>
        </pc:spChg>
      </pc:sldChg>
      <pc:sldChg chg="modSp">
        <pc:chgData name="allison piette" userId="o2iW6RQkQJmZ8dh8ze94Sb4t9O3nkkXeA+gpiDBZuuM=" providerId="None" clId="Web-{C0642A18-DE9F-4B18-9B3D-EE811ADB71D9}" dt="2025-06-17T21:04:57.895" v="17" actId="14100"/>
        <pc:sldMkLst>
          <pc:docMk/>
          <pc:sldMk cId="0" sldId="264"/>
        </pc:sldMkLst>
        <pc:spChg chg="mod">
          <ac:chgData name="allison piette" userId="o2iW6RQkQJmZ8dh8ze94Sb4t9O3nkkXeA+gpiDBZuuM=" providerId="None" clId="Web-{C0642A18-DE9F-4B18-9B3D-EE811ADB71D9}" dt="2025-06-17T21:04:57.895" v="17" actId="14100"/>
          <ac:spMkLst>
            <pc:docMk/>
            <pc:sldMk cId="0" sldId="264"/>
            <ac:spMk id="151" creationId="{00000000-0000-0000-0000-000000000000}"/>
          </ac:spMkLst>
        </pc:spChg>
      </pc:sldChg>
      <pc:sldChg chg="modSp">
        <pc:chgData name="allison piette" userId="o2iW6RQkQJmZ8dh8ze94Sb4t9O3nkkXeA+gpiDBZuuM=" providerId="None" clId="Web-{C0642A18-DE9F-4B18-9B3D-EE811ADB71D9}" dt="2025-06-17T21:05:12.208" v="19" actId="14100"/>
        <pc:sldMkLst>
          <pc:docMk/>
          <pc:sldMk cId="0" sldId="265"/>
        </pc:sldMkLst>
        <pc:spChg chg="mod">
          <ac:chgData name="allison piette" userId="o2iW6RQkQJmZ8dh8ze94Sb4t9O3nkkXeA+gpiDBZuuM=" providerId="None" clId="Web-{C0642A18-DE9F-4B18-9B3D-EE811ADB71D9}" dt="2025-06-17T21:05:12.208" v="19" actId="14100"/>
          <ac:spMkLst>
            <pc:docMk/>
            <pc:sldMk cId="0" sldId="265"/>
            <ac:spMk id="158" creationId="{00000000-0000-0000-0000-000000000000}"/>
          </ac:spMkLst>
        </pc:spChg>
      </pc:sldChg>
      <pc:sldChg chg="modSp">
        <pc:chgData name="allison piette" userId="o2iW6RQkQJmZ8dh8ze94Sb4t9O3nkkXeA+gpiDBZuuM=" providerId="None" clId="Web-{C0642A18-DE9F-4B18-9B3D-EE811ADB71D9}" dt="2025-06-17T21:02:59.547" v="5" actId="14100"/>
        <pc:sldMkLst>
          <pc:docMk/>
          <pc:sldMk cId="784353119" sldId="266"/>
        </pc:sldMkLst>
        <pc:spChg chg="mod">
          <ac:chgData name="allison piette" userId="o2iW6RQkQJmZ8dh8ze94Sb4t9O3nkkXeA+gpiDBZuuM=" providerId="None" clId="Web-{C0642A18-DE9F-4B18-9B3D-EE811ADB71D9}" dt="2025-06-17T21:02:59.547" v="5" actId="14100"/>
          <ac:spMkLst>
            <pc:docMk/>
            <pc:sldMk cId="784353119" sldId="266"/>
            <ac:spMk id="1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L="914400" marR="0" lvl="1"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2pPr>
            <a:lvl3pPr marL="1371600" marR="0" lvl="2"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3pPr>
            <a:lvl4pPr marL="1828800" marR="0" lvl="3"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4pPr>
            <a:lvl5pPr marL="2286000" marR="0" lvl="4"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5pPr>
            <a:lvl6pPr marL="2743200" marR="0" lvl="5"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6pPr>
            <a:lvl7pPr marL="3200400" marR="0" lvl="6"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7pPr>
            <a:lvl8pPr marL="3657600" marR="0" lvl="7"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8pPr>
            <a:lvl9pPr marL="4114800" marR="0" lvl="8"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Palatino Linotype"/>
                <a:ea typeface="Palatino Linotype"/>
                <a:cs typeface="Palatino Linotype"/>
                <a:sym typeface="Palatino Linotype"/>
              </a:rPr>
              <a:t>‹#›</a:t>
            </a:fld>
            <a:endParaRPr sz="1200" b="0" i="0" u="none" strike="noStrike" cap="none">
              <a:solidFill>
                <a:schemeClr val="dk1"/>
              </a:solidFill>
              <a:latin typeface="Palatino Linotype"/>
              <a:ea typeface="Palatino Linotype"/>
              <a:cs typeface="Palatino Linotype"/>
              <a:sym typeface="Palatino Linotype"/>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777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5768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028906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759690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6335448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9715107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358398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0364398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1057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5428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7859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442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0611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6356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3283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9062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6449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383440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015413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914399" y="239706"/>
            <a:ext cx="10363200" cy="321667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2"/>
              </a:buClr>
              <a:buSzPts val="8800"/>
              <a:buFont typeface="Century Gothic"/>
              <a:buNone/>
            </a:pPr>
            <a:br>
              <a:rPr lang="en-US" sz="8800" dirty="0"/>
            </a:br>
            <a:r>
              <a:rPr lang="en-US" sz="9600" dirty="0">
                <a:solidFill>
                  <a:schemeClr val="tx1"/>
                </a:solidFill>
              </a:rPr>
              <a:t>#</a:t>
            </a:r>
            <a:r>
              <a:rPr lang="en-US" sz="8800" dirty="0">
                <a:solidFill>
                  <a:schemeClr val="tx1"/>
                </a:solidFill>
              </a:rPr>
              <a:t>Grief - Week 2</a:t>
            </a:r>
            <a:endParaRPr sz="8800" i="1" dirty="0">
              <a:solidFill>
                <a:schemeClr val="tx1"/>
              </a:solidFill>
            </a:endParaRPr>
          </a:p>
        </p:txBody>
      </p:sp>
      <p:sp>
        <p:nvSpPr>
          <p:cNvPr id="94" name="Google Shape;94;p1"/>
          <p:cNvSpPr txBox="1">
            <a:spLocks noGrp="1"/>
          </p:cNvSpPr>
          <p:nvPr>
            <p:ph type="subTitle" idx="1"/>
          </p:nvPr>
        </p:nvSpPr>
        <p:spPr>
          <a:xfrm>
            <a:off x="0" y="4129844"/>
            <a:ext cx="12191999" cy="2365899"/>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640"/>
              </a:spcBef>
              <a:spcAft>
                <a:spcPts val="0"/>
              </a:spcAft>
              <a:buClr>
                <a:schemeClr val="dk1"/>
              </a:buClr>
              <a:buSzPts val="3200"/>
              <a:buNone/>
            </a:pPr>
            <a:r>
              <a:rPr lang="en-US" sz="3200" dirty="0">
                <a:solidFill>
                  <a:schemeClr val="tx1"/>
                </a:solidFill>
                <a:latin typeface="Trebuchet MS"/>
                <a:ea typeface="Trebuchet MS"/>
                <a:cs typeface="Trebuchet MS"/>
                <a:sym typeface="Trebuchet MS"/>
              </a:rPr>
              <a:t>Michael Noll           Counseling, LLC</a:t>
            </a:r>
          </a:p>
          <a:p>
            <a:pPr marL="0" lvl="0" indent="0" algn="ctr" rtl="0">
              <a:spcBef>
                <a:spcPts val="640"/>
              </a:spcBef>
              <a:spcAft>
                <a:spcPts val="0"/>
              </a:spcAft>
              <a:buClr>
                <a:schemeClr val="dk1"/>
              </a:buClr>
              <a:buSzPts val="3200"/>
              <a:buNone/>
            </a:pPr>
            <a:endParaRPr lang="en-US" sz="3200" dirty="0">
              <a:solidFill>
                <a:schemeClr val="tx1"/>
              </a:solidFill>
              <a:latin typeface="Trebuchet MS"/>
              <a:sym typeface="Trebuchet MS"/>
            </a:endParaRPr>
          </a:p>
          <a:p>
            <a:pPr marL="0" lvl="0" indent="0" algn="ctr" rtl="0">
              <a:spcBef>
                <a:spcPts val="640"/>
              </a:spcBef>
              <a:spcAft>
                <a:spcPts val="0"/>
              </a:spcAft>
              <a:buClr>
                <a:schemeClr val="dk1"/>
              </a:buClr>
              <a:buSzPts val="3200"/>
              <a:buNone/>
            </a:pPr>
            <a:endParaRPr lang="en-US" sz="3200" dirty="0">
              <a:solidFill>
                <a:schemeClr val="tx1"/>
              </a:solidFill>
              <a:latin typeface="Trebuchet MS"/>
              <a:sym typeface="Trebuchet MS"/>
            </a:endParaRPr>
          </a:p>
          <a:p>
            <a:pPr marL="0" lvl="0" indent="0" algn="ctr" rtl="0">
              <a:spcBef>
                <a:spcPts val="640"/>
              </a:spcBef>
              <a:spcAft>
                <a:spcPts val="0"/>
              </a:spcAft>
              <a:buClr>
                <a:schemeClr val="dk1"/>
              </a:buClr>
              <a:buSzPts val="3200"/>
              <a:buNone/>
            </a:pPr>
            <a:r>
              <a:rPr lang="en-US" sz="3600" i="1" dirty="0">
                <a:solidFill>
                  <a:schemeClr val="tx1"/>
                </a:solidFill>
                <a:latin typeface="Tahoma" panose="020B0604030504040204" pitchFamily="34" charset="0"/>
                <a:ea typeface="Tahoma" panose="020B0604030504040204" pitchFamily="34" charset="0"/>
                <a:cs typeface="Tahoma" panose="020B0604030504040204" pitchFamily="34" charset="0"/>
                <a:sym typeface="Trebuchet MS"/>
              </a:rPr>
              <a:t>Healthy Interactions Group (HIG)</a:t>
            </a:r>
            <a:endParaRPr sz="3600"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0A64A7FF-D9C5-D211-DCB4-3BDAF441831B}"/>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271753" y="3820232"/>
            <a:ext cx="1258804" cy="12344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title"/>
          </p:nvPr>
        </p:nvSpPr>
        <p:spPr>
          <a:xfrm>
            <a:off x="1238250" y="0"/>
            <a:ext cx="10344150" cy="1208010"/>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Clr>
                <a:schemeClr val="dk2"/>
              </a:buClr>
              <a:buSzPts val="4800"/>
              <a:buFont typeface="Century Gothic"/>
              <a:buNone/>
            </a:pPr>
            <a:r>
              <a:rPr lang="en-US" dirty="0">
                <a:solidFill>
                  <a:schemeClr val="tx1"/>
                </a:solidFill>
              </a:rPr>
              <a:t>Worksheet or Something…</a:t>
            </a:r>
          </a:p>
        </p:txBody>
      </p:sp>
      <p:sp>
        <p:nvSpPr>
          <p:cNvPr id="152" name="Google Shape;152;p9"/>
          <p:cNvSpPr txBox="1">
            <a:spLocks noGrp="1"/>
          </p:cNvSpPr>
          <p:nvPr>
            <p:ph idx="1"/>
          </p:nvPr>
        </p:nvSpPr>
        <p:spPr>
          <a:xfrm>
            <a:off x="609600" y="1293018"/>
            <a:ext cx="10972800" cy="52220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ct val="100000"/>
              <a:buNone/>
            </a:pPr>
            <a:r>
              <a:rPr lang="en-US" sz="2800" dirty="0">
                <a:latin typeface="Tahoma"/>
                <a:ea typeface="Tahoma"/>
                <a:cs typeface="Tahoma"/>
                <a:sym typeface="Tahoma"/>
              </a:rPr>
              <a:t>Grief Sentence Completion</a:t>
            </a:r>
            <a:endParaRPr dirty="0"/>
          </a:p>
          <a:p>
            <a:pPr>
              <a:lnSpc>
                <a:spcPct val="150000"/>
              </a:lnSpc>
              <a:spcBef>
                <a:spcPts val="444"/>
              </a:spcBef>
              <a:buClr>
                <a:schemeClr val="dk1"/>
              </a:buClr>
              <a:buSzPct val="100000"/>
              <a:buFont typeface="Courier New" panose="02070309020205020404" pitchFamily="49" charset="0"/>
              <a:buChar char="o"/>
            </a:pPr>
            <a:r>
              <a:rPr lang="en-US" dirty="0">
                <a:latin typeface="Tahoma"/>
                <a:ea typeface="Tahoma"/>
                <a:cs typeface="Tahoma"/>
                <a:sym typeface="Tahoma"/>
              </a:rPr>
              <a:t>Right now, I feel...___________________________________________________</a:t>
            </a:r>
            <a:endParaRPr dirty="0"/>
          </a:p>
          <a:p>
            <a:pPr>
              <a:lnSpc>
                <a:spcPct val="150000"/>
              </a:lnSpc>
              <a:spcBef>
                <a:spcPts val="444"/>
              </a:spcBef>
              <a:buClr>
                <a:schemeClr val="dk1"/>
              </a:buClr>
              <a:buSzPct val="100000"/>
              <a:buFont typeface="Courier New" panose="02070309020205020404" pitchFamily="49" charset="0"/>
              <a:buChar char="o"/>
            </a:pPr>
            <a:r>
              <a:rPr lang="en-US" dirty="0">
                <a:latin typeface="Tahoma"/>
                <a:ea typeface="Tahoma"/>
                <a:cs typeface="Tahoma"/>
                <a:sym typeface="Tahoma"/>
              </a:rPr>
              <a:t>I feel the saddest when... ...___________________________________________</a:t>
            </a:r>
            <a:endParaRPr dirty="0"/>
          </a:p>
          <a:p>
            <a:pPr>
              <a:lnSpc>
                <a:spcPct val="150000"/>
              </a:lnSpc>
              <a:spcBef>
                <a:spcPts val="444"/>
              </a:spcBef>
              <a:buClr>
                <a:schemeClr val="dk1"/>
              </a:buClr>
              <a:buSzPct val="100000"/>
              <a:buFont typeface="Courier New" panose="02070309020205020404" pitchFamily="49" charset="0"/>
              <a:buChar char="o"/>
            </a:pPr>
            <a:r>
              <a:rPr lang="en-US" dirty="0">
                <a:latin typeface="Tahoma"/>
                <a:ea typeface="Tahoma"/>
                <a:cs typeface="Tahoma"/>
                <a:sym typeface="Tahoma"/>
              </a:rPr>
              <a:t>The thing I miss the most about the person who I lost is... ...________________</a:t>
            </a:r>
            <a:endParaRPr dirty="0"/>
          </a:p>
          <a:p>
            <a:pPr>
              <a:lnSpc>
                <a:spcPct val="150000"/>
              </a:lnSpc>
              <a:spcBef>
                <a:spcPts val="444"/>
              </a:spcBef>
              <a:buClr>
                <a:schemeClr val="dk1"/>
              </a:buClr>
              <a:buSzPct val="100000"/>
              <a:buFont typeface="Courier New" panose="02070309020205020404" pitchFamily="49" charset="0"/>
              <a:buChar char="o"/>
            </a:pPr>
            <a:r>
              <a:rPr lang="en-US" dirty="0">
                <a:latin typeface="Tahoma"/>
                <a:ea typeface="Tahoma"/>
                <a:cs typeface="Tahoma"/>
                <a:sym typeface="Tahoma"/>
              </a:rPr>
              <a:t>Since the loss, things have been different because... ..._____________________</a:t>
            </a:r>
            <a:endParaRPr dirty="0"/>
          </a:p>
          <a:p>
            <a:pPr>
              <a:lnSpc>
                <a:spcPct val="150000"/>
              </a:lnSpc>
              <a:spcBef>
                <a:spcPts val="444"/>
              </a:spcBef>
              <a:buClr>
                <a:schemeClr val="dk1"/>
              </a:buClr>
              <a:buSzPct val="100000"/>
              <a:buFont typeface="Courier New" panose="02070309020205020404" pitchFamily="49" charset="0"/>
              <a:buChar char="o"/>
            </a:pPr>
            <a:r>
              <a:rPr lang="en-US" dirty="0">
                <a:latin typeface="Tahoma"/>
                <a:ea typeface="Tahoma"/>
                <a:cs typeface="Tahoma"/>
                <a:sym typeface="Tahoma"/>
              </a:rPr>
              <a:t>My family usually feels... ...____________________________________________</a:t>
            </a:r>
            <a:endParaRPr dirty="0"/>
          </a:p>
          <a:p>
            <a:pPr>
              <a:lnSpc>
                <a:spcPct val="150000"/>
              </a:lnSpc>
              <a:spcBef>
                <a:spcPts val="444"/>
              </a:spcBef>
              <a:buClr>
                <a:schemeClr val="dk1"/>
              </a:buClr>
              <a:buSzPct val="100000"/>
              <a:buFont typeface="Courier New" panose="02070309020205020404" pitchFamily="49" charset="0"/>
              <a:buChar char="o"/>
            </a:pPr>
            <a:r>
              <a:rPr lang="en-US" dirty="0">
                <a:latin typeface="Tahoma"/>
                <a:ea typeface="Tahoma"/>
                <a:cs typeface="Tahoma"/>
                <a:sym typeface="Tahoma"/>
              </a:rPr>
              <a:t>If I could ask the person I lost one thing, I would ask... ...__________________</a:t>
            </a:r>
            <a:endParaRPr dirty="0"/>
          </a:p>
          <a:p>
            <a:pPr>
              <a:lnSpc>
                <a:spcPct val="150000"/>
              </a:lnSpc>
              <a:spcBef>
                <a:spcPts val="444"/>
              </a:spcBef>
              <a:buClr>
                <a:schemeClr val="dk1"/>
              </a:buClr>
              <a:buSzPct val="100000"/>
              <a:buFont typeface="Courier New" panose="02070309020205020404" pitchFamily="49" charset="0"/>
              <a:buChar char="o"/>
            </a:pPr>
            <a:r>
              <a:rPr lang="en-US" dirty="0">
                <a:latin typeface="Tahoma"/>
                <a:ea typeface="Tahoma"/>
                <a:cs typeface="Tahoma"/>
                <a:sym typeface="Tahoma"/>
              </a:rPr>
              <a:t>My worst memory is... _______________________________________________</a:t>
            </a:r>
            <a:endParaRPr dirty="0"/>
          </a:p>
          <a:p>
            <a:pPr>
              <a:lnSpc>
                <a:spcPct val="150000"/>
              </a:lnSpc>
              <a:spcBef>
                <a:spcPts val="444"/>
              </a:spcBef>
              <a:buClr>
                <a:schemeClr val="dk1"/>
              </a:buClr>
              <a:buSzPct val="100000"/>
              <a:buFont typeface="Courier New" panose="02070309020205020404" pitchFamily="49" charset="0"/>
              <a:buChar char="o"/>
            </a:pPr>
            <a:r>
              <a:rPr lang="en-US" dirty="0">
                <a:latin typeface="Tahoma"/>
                <a:ea typeface="Tahoma"/>
                <a:cs typeface="Tahoma"/>
                <a:sym typeface="Tahoma"/>
              </a:rPr>
              <a:t>Something I liked about the person who I lost was..._______________________</a:t>
            </a:r>
            <a:endParaRPr dirty="0"/>
          </a:p>
          <a:p>
            <a:pPr>
              <a:lnSpc>
                <a:spcPct val="150000"/>
              </a:lnSpc>
              <a:spcBef>
                <a:spcPts val="444"/>
              </a:spcBef>
              <a:buClr>
                <a:schemeClr val="dk1"/>
              </a:buClr>
              <a:buSzPct val="70588"/>
              <a:buFont typeface="Courier New" panose="02070309020205020404" pitchFamily="49" charset="0"/>
              <a:buChar char="o"/>
            </a:pPr>
            <a:r>
              <a:rPr lang="en-US" dirty="0">
                <a:latin typeface="Tahoma"/>
                <a:ea typeface="Tahoma"/>
                <a:cs typeface="Tahoma"/>
                <a:sym typeface="Tahoma"/>
              </a:rPr>
              <a:t>One thing I learned from the person who I lost is...________________________</a:t>
            </a:r>
            <a:endParaRPr sz="3400" dirty="0">
              <a:latin typeface="Tahoma"/>
              <a:ea typeface="Tahoma"/>
              <a:cs typeface="Tahoma"/>
              <a:sym typeface="Tahoma"/>
            </a:endParaRPr>
          </a:p>
        </p:txBody>
      </p:sp>
      <p:pic>
        <p:nvPicPr>
          <p:cNvPr id="2" name="Picture 1">
            <a:extLst>
              <a:ext uri="{FF2B5EF4-FFF2-40B4-BE49-F238E27FC236}">
                <a16:creationId xmlns:a16="http://schemas.microsoft.com/office/drawing/2014/main" id="{39F035EA-398D-7066-03D3-32647C0BB6D3}"/>
              </a:ext>
            </a:extLst>
          </p:cNvPr>
          <p:cNvPicPr>
            <a:picLocks noChangeAspect="1"/>
          </p:cNvPicPr>
          <p:nvPr/>
        </p:nvPicPr>
        <p:blipFill>
          <a:blip r:embed="rId3"/>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 calcmode="lin" valueType="num">
                                      <p:cBhvr additive="base">
                                        <p:cTn id="7" dur="500"/>
                                        <p:tgtEl>
                                          <p:spTgt spid="1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 calcmode="lin" valueType="num">
                                      <p:cBhvr additive="base">
                                        <p:cTn id="12" dur="500"/>
                                        <p:tgtEl>
                                          <p:spTgt spid="1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2">
                                            <p:txEl>
                                              <p:pRg st="2" end="2"/>
                                            </p:txEl>
                                          </p:spTgt>
                                        </p:tgtEl>
                                        <p:attrNameLst>
                                          <p:attrName>style.visibility</p:attrName>
                                        </p:attrNameLst>
                                      </p:cBhvr>
                                      <p:to>
                                        <p:strVal val="visible"/>
                                      </p:to>
                                    </p:set>
                                    <p:anim calcmode="lin" valueType="num">
                                      <p:cBhvr additive="base">
                                        <p:cTn id="17" dur="500"/>
                                        <p:tgtEl>
                                          <p:spTgt spid="1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2">
                                            <p:txEl>
                                              <p:pRg st="3" end="3"/>
                                            </p:txEl>
                                          </p:spTgt>
                                        </p:tgtEl>
                                        <p:attrNameLst>
                                          <p:attrName>style.visibility</p:attrName>
                                        </p:attrNameLst>
                                      </p:cBhvr>
                                      <p:to>
                                        <p:strVal val="visible"/>
                                      </p:to>
                                    </p:set>
                                    <p:anim calcmode="lin" valueType="num">
                                      <p:cBhvr additive="base">
                                        <p:cTn id="22" dur="500"/>
                                        <p:tgtEl>
                                          <p:spTgt spid="15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2">
                                            <p:txEl>
                                              <p:pRg st="4" end="4"/>
                                            </p:txEl>
                                          </p:spTgt>
                                        </p:tgtEl>
                                        <p:attrNameLst>
                                          <p:attrName>style.visibility</p:attrName>
                                        </p:attrNameLst>
                                      </p:cBhvr>
                                      <p:to>
                                        <p:strVal val="visible"/>
                                      </p:to>
                                    </p:set>
                                    <p:anim calcmode="lin" valueType="num">
                                      <p:cBhvr additive="base">
                                        <p:cTn id="27" dur="500"/>
                                        <p:tgtEl>
                                          <p:spTgt spid="15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2">
                                            <p:txEl>
                                              <p:pRg st="5" end="5"/>
                                            </p:txEl>
                                          </p:spTgt>
                                        </p:tgtEl>
                                        <p:attrNameLst>
                                          <p:attrName>style.visibility</p:attrName>
                                        </p:attrNameLst>
                                      </p:cBhvr>
                                      <p:to>
                                        <p:strVal val="visible"/>
                                      </p:to>
                                    </p:set>
                                    <p:anim calcmode="lin" valueType="num">
                                      <p:cBhvr additive="base">
                                        <p:cTn id="32" dur="500"/>
                                        <p:tgtEl>
                                          <p:spTgt spid="15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2">
                                            <p:txEl>
                                              <p:pRg st="6" end="6"/>
                                            </p:txEl>
                                          </p:spTgt>
                                        </p:tgtEl>
                                        <p:attrNameLst>
                                          <p:attrName>style.visibility</p:attrName>
                                        </p:attrNameLst>
                                      </p:cBhvr>
                                      <p:to>
                                        <p:strVal val="visible"/>
                                      </p:to>
                                    </p:set>
                                    <p:anim calcmode="lin" valueType="num">
                                      <p:cBhvr additive="base">
                                        <p:cTn id="37" dur="500"/>
                                        <p:tgtEl>
                                          <p:spTgt spid="15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2">
                                            <p:txEl>
                                              <p:pRg st="7" end="7"/>
                                            </p:txEl>
                                          </p:spTgt>
                                        </p:tgtEl>
                                        <p:attrNameLst>
                                          <p:attrName>style.visibility</p:attrName>
                                        </p:attrNameLst>
                                      </p:cBhvr>
                                      <p:to>
                                        <p:strVal val="visible"/>
                                      </p:to>
                                    </p:set>
                                    <p:anim calcmode="lin" valueType="num">
                                      <p:cBhvr additive="base">
                                        <p:cTn id="42" dur="500"/>
                                        <p:tgtEl>
                                          <p:spTgt spid="15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2">
                                            <p:txEl>
                                              <p:pRg st="8" end="8"/>
                                            </p:txEl>
                                          </p:spTgt>
                                        </p:tgtEl>
                                        <p:attrNameLst>
                                          <p:attrName>style.visibility</p:attrName>
                                        </p:attrNameLst>
                                      </p:cBhvr>
                                      <p:to>
                                        <p:strVal val="visible"/>
                                      </p:to>
                                    </p:set>
                                    <p:anim calcmode="lin" valueType="num">
                                      <p:cBhvr additive="base">
                                        <p:cTn id="47" dur="500"/>
                                        <p:tgtEl>
                                          <p:spTgt spid="15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52">
                                            <p:txEl>
                                              <p:pRg st="9" end="9"/>
                                            </p:txEl>
                                          </p:spTgt>
                                        </p:tgtEl>
                                        <p:attrNameLst>
                                          <p:attrName>style.visibility</p:attrName>
                                        </p:attrNameLst>
                                      </p:cBhvr>
                                      <p:to>
                                        <p:strVal val="visible"/>
                                      </p:to>
                                    </p:set>
                                    <p:anim calcmode="lin" valueType="num">
                                      <p:cBhvr additive="base">
                                        <p:cTn id="52" dur="500"/>
                                        <p:tgtEl>
                                          <p:spTgt spid="15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1238250" y="0"/>
            <a:ext cx="10344150" cy="1198485"/>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Clr>
                <a:schemeClr val="dk2"/>
              </a:buClr>
              <a:buSzPts val="4800"/>
              <a:buFont typeface="Century Gothic"/>
              <a:buNone/>
            </a:pPr>
            <a:r>
              <a:rPr lang="en-US" dirty="0">
                <a:solidFill>
                  <a:schemeClr val="tx1"/>
                </a:solidFill>
              </a:rPr>
              <a:t>Done Already?</a:t>
            </a:r>
          </a:p>
        </p:txBody>
      </p:sp>
      <p:sp>
        <p:nvSpPr>
          <p:cNvPr id="159" name="Google Shape;159;p1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a:spcBef>
                <a:spcPts val="0"/>
              </a:spcBef>
              <a:buClr>
                <a:schemeClr val="dk1"/>
              </a:buClr>
              <a:buSzPts val="2400"/>
              <a:buFont typeface="Courier New" panose="02070309020205020404" pitchFamily="49" charset="0"/>
              <a:buChar char="o"/>
            </a:pPr>
            <a:r>
              <a:rPr lang="en-US" sz="2800" b="1" dirty="0">
                <a:latin typeface="Tahoma"/>
                <a:ea typeface="Tahoma"/>
                <a:cs typeface="Tahoma"/>
                <a:sym typeface="Tahoma"/>
              </a:rPr>
              <a:t>Summary:</a:t>
            </a:r>
            <a:endParaRPr sz="2800" dirty="0"/>
          </a:p>
          <a:p>
            <a:pPr lvl="1">
              <a:spcBef>
                <a:spcPts val="480"/>
              </a:spcBef>
              <a:buClr>
                <a:schemeClr val="dk1"/>
              </a:buClr>
              <a:buSzPts val="2400"/>
              <a:buFont typeface="Courier New" panose="02070309020205020404" pitchFamily="49" charset="0"/>
              <a:buChar char="o"/>
            </a:pPr>
            <a:r>
              <a:rPr lang="en-US" sz="2800" dirty="0">
                <a:latin typeface="Tahoma"/>
                <a:ea typeface="Tahoma"/>
                <a:cs typeface="Tahoma"/>
                <a:sym typeface="Tahoma"/>
              </a:rPr>
              <a:t>What’s the problem with stages? (3 of them?!)</a:t>
            </a:r>
            <a:endParaRPr sz="1800" dirty="0"/>
          </a:p>
          <a:p>
            <a:pPr lvl="1">
              <a:spcBef>
                <a:spcPts val="480"/>
              </a:spcBef>
              <a:buClr>
                <a:schemeClr val="dk1"/>
              </a:buClr>
              <a:buSzPts val="2400"/>
              <a:buFont typeface="Courier New" panose="02070309020205020404" pitchFamily="49" charset="0"/>
              <a:buChar char="o"/>
            </a:pPr>
            <a:r>
              <a:rPr lang="en-US" sz="2800" dirty="0">
                <a:latin typeface="Tahoma"/>
                <a:ea typeface="Tahoma"/>
                <a:cs typeface="Tahoma"/>
                <a:sym typeface="Tahoma"/>
              </a:rPr>
              <a:t>Questions Grievers Have</a:t>
            </a:r>
            <a:endParaRPr sz="1800" dirty="0"/>
          </a:p>
          <a:p>
            <a:pPr lvl="1">
              <a:spcBef>
                <a:spcPts val="480"/>
              </a:spcBef>
              <a:buClr>
                <a:schemeClr val="dk1"/>
              </a:buClr>
              <a:buSzPts val="2400"/>
              <a:buFont typeface="Courier New" panose="02070309020205020404" pitchFamily="49" charset="0"/>
              <a:buChar char="o"/>
            </a:pPr>
            <a:r>
              <a:rPr lang="en-US" sz="2800" dirty="0">
                <a:latin typeface="Tahoma"/>
                <a:ea typeface="Tahoma"/>
                <a:cs typeface="Tahoma"/>
                <a:sym typeface="Tahoma"/>
              </a:rPr>
              <a:t>Some Cultural History</a:t>
            </a:r>
            <a:endParaRPr sz="1800" dirty="0"/>
          </a:p>
          <a:p>
            <a:pPr lvl="1">
              <a:spcBef>
                <a:spcPts val="480"/>
              </a:spcBef>
              <a:buClr>
                <a:schemeClr val="dk1"/>
              </a:buClr>
              <a:buSzPts val="2400"/>
              <a:buFont typeface="Courier New" panose="02070309020205020404" pitchFamily="49" charset="0"/>
              <a:buChar char="o"/>
            </a:pPr>
            <a:r>
              <a:rPr lang="en-US" sz="2800" dirty="0">
                <a:latin typeface="Tahoma"/>
                <a:ea typeface="Tahoma"/>
                <a:cs typeface="Tahoma"/>
                <a:sym typeface="Tahoma"/>
              </a:rPr>
              <a:t>Some Worksheet or Something Like it</a:t>
            </a:r>
          </a:p>
          <a:p>
            <a:pPr marL="742950" lvl="1" indent="-285750" algn="l" rtl="0">
              <a:spcBef>
                <a:spcPts val="480"/>
              </a:spcBef>
              <a:spcAft>
                <a:spcPts val="0"/>
              </a:spcAft>
              <a:buClr>
                <a:schemeClr val="dk1"/>
              </a:buClr>
              <a:buSzPts val="2400"/>
              <a:buChar char="o"/>
            </a:pPr>
            <a:endParaRPr sz="1800" dirty="0"/>
          </a:p>
          <a:p>
            <a:pPr>
              <a:spcBef>
                <a:spcPts val="520"/>
              </a:spcBef>
              <a:buClr>
                <a:schemeClr val="dk1"/>
              </a:buClr>
              <a:buSzPts val="2600"/>
              <a:buFont typeface="Courier New" panose="02070309020205020404" pitchFamily="49" charset="0"/>
              <a:buChar char="o"/>
            </a:pPr>
            <a:r>
              <a:rPr lang="en-US" sz="2800" b="1" dirty="0">
                <a:latin typeface="Tahoma"/>
                <a:ea typeface="Tahoma"/>
                <a:cs typeface="Tahoma"/>
                <a:sym typeface="Tahoma"/>
              </a:rPr>
              <a:t>Next</a:t>
            </a:r>
            <a:r>
              <a:rPr lang="en-US" sz="2800" dirty="0">
                <a:latin typeface="Tahoma"/>
                <a:ea typeface="Tahoma"/>
                <a:cs typeface="Tahoma"/>
                <a:sym typeface="Tahoma"/>
              </a:rPr>
              <a:t>: </a:t>
            </a:r>
          </a:p>
          <a:p>
            <a:pPr lvl="1">
              <a:spcBef>
                <a:spcPts val="520"/>
              </a:spcBef>
              <a:buSzPts val="2600"/>
              <a:buFont typeface="Courier New" panose="02070309020205020404" pitchFamily="49" charset="0"/>
              <a:buChar char="o"/>
            </a:pPr>
            <a:r>
              <a:rPr lang="en-US" sz="2800" i="1" dirty="0">
                <a:latin typeface="Tahoma"/>
                <a:ea typeface="Tahoma"/>
                <a:cs typeface="Tahoma"/>
                <a:sym typeface="Tahoma"/>
              </a:rPr>
              <a:t>Forgiveness and Letting Go…</a:t>
            </a:r>
            <a:endParaRPr i="1" dirty="0">
              <a:latin typeface="Tahoma"/>
              <a:ea typeface="Tahoma"/>
              <a:cs typeface="Tahoma"/>
              <a:sym typeface="Tahoma"/>
            </a:endParaRPr>
          </a:p>
        </p:txBody>
      </p:sp>
      <p:pic>
        <p:nvPicPr>
          <p:cNvPr id="2" name="Picture 1">
            <a:extLst>
              <a:ext uri="{FF2B5EF4-FFF2-40B4-BE49-F238E27FC236}">
                <a16:creationId xmlns:a16="http://schemas.microsoft.com/office/drawing/2014/main" id="{9E915994-4292-D0A8-BAED-024362DB531F}"/>
              </a:ext>
            </a:extLst>
          </p:cNvPr>
          <p:cNvPicPr>
            <a:picLocks noChangeAspect="1"/>
          </p:cNvPicPr>
          <p:nvPr/>
        </p:nvPicPr>
        <p:blipFill>
          <a:blip r:embed="rId3"/>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 calcmode="lin" valueType="num">
                                      <p:cBhvr additive="base">
                                        <p:cTn id="7" dur="500"/>
                                        <p:tgtEl>
                                          <p:spTgt spid="1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 calcmode="lin" valueType="num">
                                      <p:cBhvr additive="base">
                                        <p:cTn id="12" dur="500"/>
                                        <p:tgtEl>
                                          <p:spTgt spid="1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 calcmode="lin" valueType="num">
                                      <p:cBhvr additive="base">
                                        <p:cTn id="17" dur="500"/>
                                        <p:tgtEl>
                                          <p:spTgt spid="1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 calcmode="lin" valueType="num">
                                      <p:cBhvr additive="base">
                                        <p:cTn id="22" dur="500"/>
                                        <p:tgtEl>
                                          <p:spTgt spid="1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9">
                                            <p:txEl>
                                              <p:pRg st="4" end="4"/>
                                            </p:txEl>
                                          </p:spTgt>
                                        </p:tgtEl>
                                        <p:attrNameLst>
                                          <p:attrName>style.visibility</p:attrName>
                                        </p:attrNameLst>
                                      </p:cBhvr>
                                      <p:to>
                                        <p:strVal val="visible"/>
                                      </p:to>
                                    </p:set>
                                    <p:anim calcmode="lin" valueType="num">
                                      <p:cBhvr additive="base">
                                        <p:cTn id="27" dur="500"/>
                                        <p:tgtEl>
                                          <p:spTgt spid="1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9">
                                            <p:txEl>
                                              <p:pRg st="6" end="6"/>
                                            </p:txEl>
                                          </p:spTgt>
                                        </p:tgtEl>
                                        <p:attrNameLst>
                                          <p:attrName>style.visibility</p:attrName>
                                        </p:attrNameLst>
                                      </p:cBhvr>
                                      <p:to>
                                        <p:strVal val="visible"/>
                                      </p:to>
                                    </p:set>
                                    <p:anim calcmode="lin" valueType="num">
                                      <p:cBhvr additive="base">
                                        <p:cTn id="32" dur="500"/>
                                        <p:tgtEl>
                                          <p:spTgt spid="15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9">
                                            <p:txEl>
                                              <p:pRg st="7" end="7"/>
                                            </p:txEl>
                                          </p:spTgt>
                                        </p:tgtEl>
                                        <p:attrNameLst>
                                          <p:attrName>style.visibility</p:attrName>
                                        </p:attrNameLst>
                                      </p:cBhvr>
                                      <p:to>
                                        <p:strVal val="visible"/>
                                      </p:to>
                                    </p:set>
                                    <p:anim calcmode="lin" valueType="num">
                                      <p:cBhvr additive="base">
                                        <p:cTn id="37" dur="500"/>
                                        <p:tgtEl>
                                          <p:spTgt spid="15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1238250" y="0"/>
            <a:ext cx="10344150" cy="1198485"/>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Clr>
                <a:schemeClr val="dk2"/>
              </a:buClr>
              <a:buSzPts val="4800"/>
              <a:buFont typeface="Century Gothic"/>
              <a:buNone/>
            </a:pPr>
            <a:r>
              <a:rPr lang="en-US" dirty="0">
                <a:solidFill>
                  <a:schemeClr val="tx1"/>
                </a:solidFill>
              </a:rPr>
              <a:t>Where Today??</a:t>
            </a:r>
          </a:p>
        </p:txBody>
      </p:sp>
      <p:sp>
        <p:nvSpPr>
          <p:cNvPr id="101" name="Google Shape;101;p2"/>
          <p:cNvSpPr txBox="1">
            <a:spLocks noGrp="1"/>
          </p:cNvSpPr>
          <p:nvPr>
            <p:ph idx="1"/>
          </p:nvPr>
        </p:nvSpPr>
        <p:spPr>
          <a:xfrm>
            <a:off x="609600" y="1198486"/>
            <a:ext cx="10972800" cy="5390850"/>
          </a:xfrm>
          <a:prstGeom prst="rect">
            <a:avLst/>
          </a:prstGeom>
          <a:noFill/>
          <a:ln>
            <a:noFill/>
          </a:ln>
        </p:spPr>
        <p:txBody>
          <a:bodyPr spcFirstLastPara="1" wrap="square" lIns="91425" tIns="45700" rIns="91425" bIns="45700" anchor="t" anchorCtr="0">
            <a:normAutofit lnSpcReduction="10000"/>
          </a:bodyPr>
          <a:lstStyle/>
          <a:p>
            <a:pPr>
              <a:spcBef>
                <a:spcPts val="0"/>
              </a:spcBef>
              <a:buClr>
                <a:schemeClr val="dk1"/>
              </a:buClr>
              <a:buSzPct val="100000"/>
              <a:buFont typeface="Courier New" panose="02070309020205020404" pitchFamily="49" charset="0"/>
              <a:buChar char="o"/>
            </a:pPr>
            <a:r>
              <a:rPr lang="en-US" sz="3200" dirty="0">
                <a:latin typeface="Tahoma"/>
                <a:ea typeface="Tahoma"/>
                <a:cs typeface="Tahoma"/>
                <a:sym typeface="Tahoma"/>
              </a:rPr>
              <a:t>Recap Last week:</a:t>
            </a:r>
            <a:endParaRPr dirty="0"/>
          </a:p>
          <a:p>
            <a:pPr lvl="1">
              <a:spcBef>
                <a:spcPts val="592"/>
              </a:spcBef>
              <a:buClr>
                <a:schemeClr val="dk1"/>
              </a:buClr>
              <a:buSzPct val="100000"/>
              <a:buFont typeface="Courier New" panose="02070309020205020404" pitchFamily="49" charset="0"/>
              <a:buChar char="o"/>
            </a:pPr>
            <a:r>
              <a:rPr lang="en-US" sz="3200" dirty="0">
                <a:latin typeface="Tahoma"/>
                <a:ea typeface="Tahoma"/>
                <a:cs typeface="Tahoma"/>
                <a:sym typeface="Tahoma"/>
              </a:rPr>
              <a:t>Grief</a:t>
            </a:r>
            <a:endParaRPr dirty="0"/>
          </a:p>
          <a:p>
            <a:pPr lvl="2">
              <a:spcBef>
                <a:spcPts val="481"/>
              </a:spcBef>
              <a:buClr>
                <a:schemeClr val="dk1"/>
              </a:buClr>
              <a:buSzPct val="100000"/>
              <a:buFont typeface="Courier New" panose="02070309020205020404" pitchFamily="49" charset="0"/>
              <a:buChar char="o"/>
            </a:pPr>
            <a:r>
              <a:rPr lang="en-US" sz="2600" dirty="0">
                <a:latin typeface="Tahoma"/>
                <a:ea typeface="Tahoma"/>
                <a:cs typeface="Tahoma"/>
                <a:sym typeface="Tahoma"/>
              </a:rPr>
              <a:t>What does it mean?</a:t>
            </a:r>
            <a:endParaRPr dirty="0"/>
          </a:p>
          <a:p>
            <a:pPr lvl="2">
              <a:spcBef>
                <a:spcPts val="481"/>
              </a:spcBef>
              <a:buClr>
                <a:schemeClr val="dk1"/>
              </a:buClr>
              <a:buSzPct val="100000"/>
              <a:buFont typeface="Courier New" panose="02070309020205020404" pitchFamily="49" charset="0"/>
              <a:buChar char="o"/>
            </a:pPr>
            <a:r>
              <a:rPr lang="en-US" sz="2600" dirty="0">
                <a:latin typeface="Tahoma"/>
                <a:ea typeface="Tahoma"/>
                <a:cs typeface="Tahoma"/>
                <a:sym typeface="Tahoma"/>
              </a:rPr>
              <a:t>Typical Responses</a:t>
            </a:r>
            <a:endParaRPr dirty="0"/>
          </a:p>
          <a:p>
            <a:pPr lvl="2">
              <a:spcBef>
                <a:spcPts val="481"/>
              </a:spcBef>
              <a:buClr>
                <a:schemeClr val="dk1"/>
              </a:buClr>
              <a:buSzPct val="100000"/>
              <a:buFont typeface="Courier New" panose="02070309020205020404" pitchFamily="49" charset="0"/>
              <a:buChar char="o"/>
            </a:pPr>
            <a:r>
              <a:rPr lang="en-US" sz="2600" dirty="0">
                <a:latin typeface="Tahoma"/>
                <a:ea typeface="Tahoma"/>
                <a:cs typeface="Tahoma"/>
                <a:sym typeface="Tahoma"/>
              </a:rPr>
              <a:t>Some Stats</a:t>
            </a:r>
            <a:endParaRPr dirty="0"/>
          </a:p>
          <a:p>
            <a:pPr lvl="2">
              <a:spcBef>
                <a:spcPts val="481"/>
              </a:spcBef>
              <a:buClr>
                <a:schemeClr val="dk1"/>
              </a:buClr>
              <a:buSzPct val="100000"/>
              <a:buFont typeface="Courier New" panose="02070309020205020404" pitchFamily="49" charset="0"/>
              <a:buChar char="o"/>
            </a:pPr>
            <a:r>
              <a:rPr lang="en-US" sz="2600" dirty="0">
                <a:latin typeface="Tahoma"/>
                <a:ea typeface="Tahoma"/>
                <a:cs typeface="Tahoma"/>
                <a:sym typeface="Tahoma"/>
              </a:rPr>
              <a:t>Misinformation</a:t>
            </a:r>
            <a:endParaRPr dirty="0"/>
          </a:p>
          <a:p>
            <a:pPr lvl="2">
              <a:spcBef>
                <a:spcPts val="481"/>
              </a:spcBef>
              <a:buClr>
                <a:schemeClr val="dk1"/>
              </a:buClr>
              <a:buSzPct val="100000"/>
              <a:buFont typeface="Courier New" panose="02070309020205020404" pitchFamily="49" charset="0"/>
              <a:buChar char="o"/>
            </a:pPr>
            <a:r>
              <a:rPr lang="en-US" sz="2600" dirty="0">
                <a:latin typeface="Tahoma"/>
                <a:ea typeface="Tahoma"/>
                <a:cs typeface="Tahoma"/>
                <a:sym typeface="Tahoma"/>
              </a:rPr>
              <a:t>What helps?!</a:t>
            </a:r>
            <a:endParaRPr dirty="0"/>
          </a:p>
          <a:p>
            <a:pPr lvl="0" algn="l" rtl="0">
              <a:spcBef>
                <a:spcPts val="629"/>
              </a:spcBef>
              <a:spcAft>
                <a:spcPts val="0"/>
              </a:spcAft>
              <a:buClr>
                <a:schemeClr val="dk1"/>
              </a:buClr>
              <a:buSzPct val="100000"/>
              <a:buFont typeface="Courier New" panose="02070309020205020404" pitchFamily="49" charset="0"/>
              <a:buChar char="o"/>
            </a:pPr>
            <a:r>
              <a:rPr lang="en-US" sz="3400" dirty="0">
                <a:latin typeface="Tahoma"/>
                <a:ea typeface="Tahoma"/>
                <a:cs typeface="Tahoma"/>
                <a:sym typeface="Tahoma"/>
              </a:rPr>
              <a:t>This Week: </a:t>
            </a:r>
            <a:endParaRPr dirty="0"/>
          </a:p>
          <a:p>
            <a:pPr lvl="1" algn="l" rtl="0">
              <a:spcBef>
                <a:spcPts val="481"/>
              </a:spcBef>
              <a:spcAft>
                <a:spcPts val="0"/>
              </a:spcAft>
              <a:buClr>
                <a:schemeClr val="dk1"/>
              </a:buClr>
              <a:buSzPct val="100000"/>
              <a:buFont typeface="Courier New" panose="02070309020205020404" pitchFamily="49" charset="0"/>
              <a:buChar char="o"/>
            </a:pPr>
            <a:r>
              <a:rPr lang="en-US" sz="2600" dirty="0">
                <a:latin typeface="Tahoma"/>
                <a:ea typeface="Tahoma"/>
                <a:cs typeface="Tahoma"/>
                <a:sym typeface="Tahoma"/>
              </a:rPr>
              <a:t>What’s the problem with stages?</a:t>
            </a:r>
            <a:endParaRPr dirty="0"/>
          </a:p>
          <a:p>
            <a:pPr lvl="1" algn="l" rtl="0">
              <a:spcBef>
                <a:spcPts val="481"/>
              </a:spcBef>
              <a:spcAft>
                <a:spcPts val="0"/>
              </a:spcAft>
              <a:buClr>
                <a:schemeClr val="dk1"/>
              </a:buClr>
              <a:buSzPct val="100000"/>
              <a:buFont typeface="Courier New" panose="02070309020205020404" pitchFamily="49" charset="0"/>
              <a:buChar char="o"/>
            </a:pPr>
            <a:r>
              <a:rPr lang="en-US" sz="2600" dirty="0">
                <a:latin typeface="Tahoma"/>
                <a:ea typeface="Tahoma"/>
                <a:cs typeface="Tahoma"/>
                <a:sym typeface="Tahoma"/>
              </a:rPr>
              <a:t>Some Cultural History</a:t>
            </a:r>
            <a:endParaRPr dirty="0"/>
          </a:p>
          <a:p>
            <a:pPr lvl="1" algn="l" rtl="0">
              <a:spcBef>
                <a:spcPts val="481"/>
              </a:spcBef>
              <a:spcAft>
                <a:spcPts val="0"/>
              </a:spcAft>
              <a:buClr>
                <a:schemeClr val="dk1"/>
              </a:buClr>
              <a:buSzPct val="100000"/>
              <a:buFont typeface="Courier New" panose="02070309020205020404" pitchFamily="49" charset="0"/>
              <a:buChar char="o"/>
            </a:pPr>
            <a:r>
              <a:rPr lang="en-US" sz="2600" dirty="0">
                <a:latin typeface="Tahoma"/>
                <a:ea typeface="Tahoma"/>
                <a:cs typeface="Tahoma"/>
                <a:sym typeface="Tahoma"/>
              </a:rPr>
              <a:t>Some Worksheet or Something Like it</a:t>
            </a:r>
            <a:endParaRPr dirty="0"/>
          </a:p>
          <a:p>
            <a:pPr marL="742950" lvl="1" indent="-133032" algn="l" rtl="0">
              <a:spcBef>
                <a:spcPts val="481"/>
              </a:spcBef>
              <a:spcAft>
                <a:spcPts val="0"/>
              </a:spcAft>
              <a:buClr>
                <a:schemeClr val="dk1"/>
              </a:buClr>
              <a:buSzPct val="100000"/>
              <a:buNone/>
            </a:pPr>
            <a:endParaRPr sz="2600" dirty="0">
              <a:latin typeface="Tahoma"/>
              <a:ea typeface="Tahoma"/>
              <a:cs typeface="Tahoma"/>
              <a:sym typeface="Tahoma"/>
            </a:endParaRPr>
          </a:p>
          <a:p>
            <a:pPr marL="342900" lvl="0" indent="-143192" algn="l" rtl="0">
              <a:spcBef>
                <a:spcPts val="629"/>
              </a:spcBef>
              <a:spcAft>
                <a:spcPts val="0"/>
              </a:spcAft>
              <a:buClr>
                <a:schemeClr val="dk1"/>
              </a:buClr>
              <a:buSzPct val="100000"/>
              <a:buNone/>
            </a:pPr>
            <a:endParaRPr sz="3400" dirty="0">
              <a:latin typeface="Tahoma"/>
              <a:ea typeface="Tahoma"/>
              <a:cs typeface="Tahoma"/>
              <a:sym typeface="Tahoma"/>
            </a:endParaRPr>
          </a:p>
          <a:p>
            <a:pPr marL="742950" lvl="1" indent="-191769" algn="l" rtl="0">
              <a:spcBef>
                <a:spcPts val="296"/>
              </a:spcBef>
              <a:spcAft>
                <a:spcPts val="0"/>
              </a:spcAft>
              <a:buClr>
                <a:schemeClr val="dk1"/>
              </a:buClr>
              <a:buSzPct val="100000"/>
              <a:buNone/>
            </a:pPr>
            <a:endParaRPr dirty="0">
              <a:latin typeface="Tahoma"/>
              <a:ea typeface="Tahoma"/>
              <a:cs typeface="Tahoma"/>
              <a:sym typeface="Tahoma"/>
            </a:endParaRPr>
          </a:p>
        </p:txBody>
      </p:sp>
      <p:pic>
        <p:nvPicPr>
          <p:cNvPr id="2" name="Picture 1">
            <a:extLst>
              <a:ext uri="{FF2B5EF4-FFF2-40B4-BE49-F238E27FC236}">
                <a16:creationId xmlns:a16="http://schemas.microsoft.com/office/drawing/2014/main" id="{1E5A119C-F208-C18B-3694-528A1C2F183F}"/>
              </a:ext>
            </a:extLst>
          </p:cNvPr>
          <p:cNvPicPr>
            <a:picLocks noChangeAspect="1"/>
          </p:cNvPicPr>
          <p:nvPr/>
        </p:nvPicPr>
        <p:blipFill>
          <a:blip r:embed="rId3"/>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5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500"/>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Effect transition="in" filter="fade">
                                      <p:cBhvr>
                                        <p:cTn id="17" dur="500"/>
                                        <p:tgtEl>
                                          <p:spTgt spid="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3" end="3"/>
                                            </p:txEl>
                                          </p:spTgt>
                                        </p:tgtEl>
                                        <p:attrNameLst>
                                          <p:attrName>style.visibility</p:attrName>
                                        </p:attrNameLst>
                                      </p:cBhvr>
                                      <p:to>
                                        <p:strVal val="visible"/>
                                      </p:to>
                                    </p:set>
                                    <p:animEffect transition="in" filter="fade">
                                      <p:cBhvr>
                                        <p:cTn id="22" dur="500"/>
                                        <p:tgtEl>
                                          <p:spTgt spid="1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xEl>
                                              <p:pRg st="4" end="4"/>
                                            </p:txEl>
                                          </p:spTgt>
                                        </p:tgtEl>
                                        <p:attrNameLst>
                                          <p:attrName>style.visibility</p:attrName>
                                        </p:attrNameLst>
                                      </p:cBhvr>
                                      <p:to>
                                        <p:strVal val="visible"/>
                                      </p:to>
                                    </p:set>
                                    <p:animEffect transition="in" filter="fade">
                                      <p:cBhvr>
                                        <p:cTn id="27" dur="500"/>
                                        <p:tgtEl>
                                          <p:spTgt spid="1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
                                            <p:txEl>
                                              <p:pRg st="5" end="5"/>
                                            </p:txEl>
                                          </p:spTgt>
                                        </p:tgtEl>
                                        <p:attrNameLst>
                                          <p:attrName>style.visibility</p:attrName>
                                        </p:attrNameLst>
                                      </p:cBhvr>
                                      <p:to>
                                        <p:strVal val="visible"/>
                                      </p:to>
                                    </p:set>
                                    <p:animEffect transition="in" filter="fade">
                                      <p:cBhvr>
                                        <p:cTn id="32" dur="500"/>
                                        <p:tgtEl>
                                          <p:spTgt spid="1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1">
                                            <p:txEl>
                                              <p:pRg st="6" end="6"/>
                                            </p:txEl>
                                          </p:spTgt>
                                        </p:tgtEl>
                                        <p:attrNameLst>
                                          <p:attrName>style.visibility</p:attrName>
                                        </p:attrNameLst>
                                      </p:cBhvr>
                                      <p:to>
                                        <p:strVal val="visible"/>
                                      </p:to>
                                    </p:set>
                                    <p:animEffect transition="in" filter="fade">
                                      <p:cBhvr>
                                        <p:cTn id="37" dur="500"/>
                                        <p:tgtEl>
                                          <p:spTgt spid="10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1">
                                            <p:txEl>
                                              <p:pRg st="7" end="7"/>
                                            </p:txEl>
                                          </p:spTgt>
                                        </p:tgtEl>
                                        <p:attrNameLst>
                                          <p:attrName>style.visibility</p:attrName>
                                        </p:attrNameLst>
                                      </p:cBhvr>
                                      <p:to>
                                        <p:strVal val="visible"/>
                                      </p:to>
                                    </p:set>
                                    <p:animEffect transition="in" filter="fade">
                                      <p:cBhvr>
                                        <p:cTn id="42" dur="500"/>
                                        <p:tgtEl>
                                          <p:spTgt spid="10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1">
                                            <p:txEl>
                                              <p:pRg st="8" end="8"/>
                                            </p:txEl>
                                          </p:spTgt>
                                        </p:tgtEl>
                                        <p:attrNameLst>
                                          <p:attrName>style.visibility</p:attrName>
                                        </p:attrNameLst>
                                      </p:cBhvr>
                                      <p:to>
                                        <p:strVal val="visible"/>
                                      </p:to>
                                    </p:set>
                                    <p:animEffect transition="in" filter="fade">
                                      <p:cBhvr>
                                        <p:cTn id="47" dur="500"/>
                                        <p:tgtEl>
                                          <p:spTgt spid="10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xEl>
                                              <p:pRg st="9" end="9"/>
                                            </p:txEl>
                                          </p:spTgt>
                                        </p:tgtEl>
                                        <p:attrNameLst>
                                          <p:attrName>style.visibility</p:attrName>
                                        </p:attrNameLst>
                                      </p:cBhvr>
                                      <p:to>
                                        <p:strVal val="visible"/>
                                      </p:to>
                                    </p:set>
                                    <p:animEffect transition="in" filter="fade">
                                      <p:cBhvr>
                                        <p:cTn id="52" dur="500"/>
                                        <p:tgtEl>
                                          <p:spTgt spid="10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1">
                                            <p:txEl>
                                              <p:pRg st="10" end="10"/>
                                            </p:txEl>
                                          </p:spTgt>
                                        </p:tgtEl>
                                        <p:attrNameLst>
                                          <p:attrName>style.visibility</p:attrName>
                                        </p:attrNameLst>
                                      </p:cBhvr>
                                      <p:to>
                                        <p:strVal val="visible"/>
                                      </p:to>
                                    </p:set>
                                    <p:animEffect transition="in" filter="fade">
                                      <p:cBhvr>
                                        <p:cTn id="57" dur="500"/>
                                        <p:tgtEl>
                                          <p:spTgt spid="10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1228725" y="0"/>
            <a:ext cx="10353675" cy="1198485"/>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Clr>
                <a:schemeClr val="dk2"/>
              </a:buClr>
              <a:buSzPts val="4800"/>
              <a:buFont typeface="Tahoma"/>
              <a:buNone/>
            </a:pPr>
            <a:r>
              <a:rPr lang="en-US" sz="4800" dirty="0">
                <a:solidFill>
                  <a:schemeClr val="tx1"/>
                </a:solidFill>
                <a:latin typeface="Tahoma"/>
                <a:ea typeface="Tahoma"/>
                <a:cs typeface="Tahoma"/>
                <a:sym typeface="Tahoma"/>
              </a:rPr>
              <a:t>What’s the problem with stages?</a:t>
            </a:r>
            <a:endParaRPr lang="en-US" dirty="0">
              <a:solidFill>
                <a:schemeClr val="tx1"/>
              </a:solidFill>
            </a:endParaRPr>
          </a:p>
        </p:txBody>
      </p:sp>
      <p:sp>
        <p:nvSpPr>
          <p:cNvPr id="108" name="Google Shape;108;p3"/>
          <p:cNvSpPr txBox="1">
            <a:spLocks noGrp="1"/>
          </p:cNvSpPr>
          <p:nvPr>
            <p:ph idx="1"/>
          </p:nvPr>
        </p:nvSpPr>
        <p:spPr>
          <a:xfrm>
            <a:off x="609600" y="1600200"/>
            <a:ext cx="10972800" cy="4942002"/>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Clr>
                <a:schemeClr val="dk1"/>
              </a:buClr>
              <a:buSzPct val="100000"/>
              <a:buAutoNum type="arabicPeriod"/>
            </a:pPr>
            <a:r>
              <a:rPr lang="en-US" sz="3200" dirty="0">
                <a:latin typeface="Tahoma"/>
                <a:ea typeface="Tahoma"/>
                <a:cs typeface="Tahoma"/>
                <a:sym typeface="Tahoma"/>
              </a:rPr>
              <a:t>These were Elizabeth Kubler-Ross’ “Stages of Death and Dying”, not Grief</a:t>
            </a:r>
          </a:p>
          <a:p>
            <a:pPr marL="0" lvl="0" indent="0" algn="l" rtl="0">
              <a:spcBef>
                <a:spcPts val="0"/>
              </a:spcBef>
              <a:spcAft>
                <a:spcPts val="0"/>
              </a:spcAft>
              <a:buClr>
                <a:schemeClr val="dk1"/>
              </a:buClr>
              <a:buSzPct val="100000"/>
              <a:buNone/>
            </a:pPr>
            <a:r>
              <a:rPr lang="en-US" dirty="0"/>
              <a:t>	</a:t>
            </a:r>
            <a:br>
              <a:rPr lang="en-US" dirty="0"/>
            </a:br>
            <a:r>
              <a:rPr lang="en-US" dirty="0"/>
              <a:t>	</a:t>
            </a:r>
            <a:r>
              <a:rPr lang="en-US" sz="2800" i="1" dirty="0">
                <a:latin typeface="Tahoma"/>
                <a:ea typeface="Tahoma"/>
                <a:cs typeface="Tahoma"/>
              </a:rPr>
              <a:t>- Denial, Anger, Depression, Bargaining and Acceptance </a:t>
            </a:r>
            <a:endParaRPr sz="2800" i="1" dirty="0">
              <a:latin typeface="Tahoma"/>
              <a:ea typeface="Tahoma"/>
              <a:cs typeface="Tahoma"/>
            </a:endParaRPr>
          </a:p>
          <a:p>
            <a:pPr marL="0" lvl="0" indent="0" algn="l" rtl="0">
              <a:spcBef>
                <a:spcPts val="544"/>
              </a:spcBef>
              <a:spcAft>
                <a:spcPts val="0"/>
              </a:spcAft>
              <a:buClr>
                <a:schemeClr val="dk1"/>
              </a:buClr>
              <a:buSzPct val="100000"/>
              <a:buNone/>
            </a:pPr>
            <a:endParaRPr lang="en-US" sz="3200" dirty="0">
              <a:latin typeface="Tahoma"/>
              <a:ea typeface="Tahoma"/>
              <a:cs typeface="Tahoma"/>
              <a:sym typeface="Tahoma"/>
            </a:endParaRPr>
          </a:p>
          <a:p>
            <a:pPr marL="0" lvl="0" indent="0" algn="l" rtl="0">
              <a:spcBef>
                <a:spcPts val="544"/>
              </a:spcBef>
              <a:spcAft>
                <a:spcPts val="0"/>
              </a:spcAft>
              <a:buClr>
                <a:schemeClr val="dk1"/>
              </a:buClr>
              <a:buSzPct val="100000"/>
              <a:buNone/>
            </a:pPr>
            <a:r>
              <a:rPr lang="en-US" sz="3200" dirty="0">
                <a:latin typeface="Tahoma"/>
                <a:ea typeface="Tahoma"/>
                <a:cs typeface="Tahoma"/>
                <a:sym typeface="Tahoma"/>
              </a:rPr>
              <a:t>2. </a:t>
            </a:r>
            <a:r>
              <a:rPr lang="en-US" sz="3200" b="1" dirty="0">
                <a:latin typeface="Tahoma"/>
                <a:ea typeface="Tahoma"/>
                <a:cs typeface="Tahoma"/>
                <a:sym typeface="Tahoma"/>
              </a:rPr>
              <a:t>Stages</a:t>
            </a:r>
            <a:r>
              <a:rPr lang="en-US" sz="3200" dirty="0">
                <a:latin typeface="Tahoma"/>
                <a:ea typeface="Tahoma"/>
                <a:cs typeface="Tahoma"/>
                <a:sym typeface="Tahoma"/>
              </a:rPr>
              <a:t> have a </a:t>
            </a:r>
            <a:r>
              <a:rPr lang="en-US" sz="3200" u="sng" dirty="0">
                <a:latin typeface="Tahoma"/>
                <a:ea typeface="Tahoma"/>
                <a:cs typeface="Tahoma"/>
                <a:sym typeface="Tahoma"/>
              </a:rPr>
              <a:t>start</a:t>
            </a:r>
            <a:r>
              <a:rPr lang="en-US" sz="3200" dirty="0">
                <a:latin typeface="Tahoma"/>
                <a:ea typeface="Tahoma"/>
                <a:cs typeface="Tahoma"/>
                <a:sym typeface="Tahoma"/>
              </a:rPr>
              <a:t> and </a:t>
            </a:r>
            <a:r>
              <a:rPr lang="en-US" sz="3200" u="sng" dirty="0">
                <a:latin typeface="Tahoma"/>
                <a:ea typeface="Tahoma"/>
                <a:cs typeface="Tahoma"/>
                <a:sym typeface="Tahoma"/>
              </a:rPr>
              <a:t>end</a:t>
            </a:r>
            <a:r>
              <a:rPr lang="en-US" sz="3200" dirty="0">
                <a:latin typeface="Tahoma"/>
                <a:ea typeface="Tahoma"/>
                <a:cs typeface="Tahoma"/>
                <a:sym typeface="Tahoma"/>
              </a:rPr>
              <a:t>, and if these were the “grief stages” we would get through them, and be done…but, many will re-experience them multiple times</a:t>
            </a:r>
            <a:endParaRPr sz="3200" dirty="0">
              <a:latin typeface="Tahoma"/>
              <a:ea typeface="Tahoma"/>
              <a:cs typeface="Tahoma"/>
              <a:sym typeface="Tahoma"/>
            </a:endParaRPr>
          </a:p>
        </p:txBody>
      </p:sp>
      <p:pic>
        <p:nvPicPr>
          <p:cNvPr id="2" name="Picture 1">
            <a:extLst>
              <a:ext uri="{FF2B5EF4-FFF2-40B4-BE49-F238E27FC236}">
                <a16:creationId xmlns:a16="http://schemas.microsoft.com/office/drawing/2014/main" id="{CCB88AF3-E4B9-A995-9C71-24DA5221CFA1}"/>
              </a:ext>
            </a:extLst>
          </p:cNvPr>
          <p:cNvPicPr>
            <a:picLocks noChangeAspect="1"/>
          </p:cNvPicPr>
          <p:nvPr/>
        </p:nvPicPr>
        <p:blipFill>
          <a:blip r:embed="rId3"/>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1228725" y="0"/>
            <a:ext cx="10353675" cy="1198485"/>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Clr>
                <a:schemeClr val="dk2"/>
              </a:buClr>
              <a:buSzPts val="4800"/>
              <a:buFont typeface="Tahoma"/>
              <a:buNone/>
            </a:pPr>
            <a:r>
              <a:rPr lang="en-US" sz="4800" dirty="0">
                <a:solidFill>
                  <a:schemeClr val="tx1"/>
                </a:solidFill>
                <a:latin typeface="Tahoma"/>
                <a:ea typeface="Tahoma"/>
                <a:cs typeface="Tahoma"/>
                <a:sym typeface="Tahoma"/>
              </a:rPr>
              <a:t>What’s the problem with stages?</a:t>
            </a:r>
            <a:endParaRPr lang="en-US" dirty="0">
              <a:solidFill>
                <a:schemeClr val="tx1"/>
              </a:solidFill>
            </a:endParaRPr>
          </a:p>
        </p:txBody>
      </p:sp>
      <p:sp>
        <p:nvSpPr>
          <p:cNvPr id="108" name="Google Shape;108;p3"/>
          <p:cNvSpPr txBox="1">
            <a:spLocks noGrp="1"/>
          </p:cNvSpPr>
          <p:nvPr>
            <p:ph idx="1"/>
          </p:nvPr>
        </p:nvSpPr>
        <p:spPr>
          <a:xfrm>
            <a:off x="609600" y="1600200"/>
            <a:ext cx="10972800" cy="4942002"/>
          </a:xfrm>
          <a:prstGeom prst="rect">
            <a:avLst/>
          </a:prstGeom>
          <a:noFill/>
          <a:ln>
            <a:noFill/>
          </a:ln>
        </p:spPr>
        <p:txBody>
          <a:bodyPr spcFirstLastPara="1" wrap="square" lIns="91425" tIns="45700" rIns="91425" bIns="45700" anchor="t" anchorCtr="0">
            <a:normAutofit/>
          </a:bodyPr>
          <a:lstStyle/>
          <a:p>
            <a:pPr marL="0" lvl="0" indent="0" algn="l" rtl="0">
              <a:spcBef>
                <a:spcPts val="544"/>
              </a:spcBef>
              <a:spcAft>
                <a:spcPts val="0"/>
              </a:spcAft>
              <a:buClr>
                <a:schemeClr val="dk1"/>
              </a:buClr>
              <a:buSzPct val="100000"/>
              <a:buNone/>
            </a:pPr>
            <a:r>
              <a:rPr lang="en-US" sz="3200" dirty="0">
                <a:latin typeface="Tahoma"/>
                <a:ea typeface="Tahoma"/>
                <a:cs typeface="Tahoma"/>
                <a:sym typeface="Tahoma"/>
              </a:rPr>
              <a:t>3. The “stages” described are emotional behaviors, we may experience some of these, or even repeat them, rather than go through in order</a:t>
            </a:r>
            <a:br>
              <a:rPr lang="en-US" sz="3200" dirty="0">
                <a:latin typeface="Tahoma"/>
                <a:ea typeface="Tahoma"/>
                <a:cs typeface="Tahoma"/>
                <a:sym typeface="Tahoma"/>
              </a:rPr>
            </a:br>
            <a:endParaRPr dirty="0"/>
          </a:p>
          <a:p>
            <a:pPr marL="0" lvl="0" indent="0" algn="l" rtl="0">
              <a:spcBef>
                <a:spcPts val="544"/>
              </a:spcBef>
              <a:spcAft>
                <a:spcPts val="0"/>
              </a:spcAft>
              <a:buClr>
                <a:schemeClr val="dk1"/>
              </a:buClr>
              <a:buSzPct val="100000"/>
              <a:buNone/>
            </a:pPr>
            <a:r>
              <a:rPr lang="en-US" sz="3200" dirty="0">
                <a:latin typeface="Tahoma"/>
                <a:ea typeface="Tahoma"/>
                <a:cs typeface="Tahoma"/>
                <a:sym typeface="Tahoma"/>
              </a:rPr>
              <a:t>4. A lesser known definition of “stages” comes from "Living With An Empty Chair - a guide through grief.“ </a:t>
            </a:r>
          </a:p>
          <a:p>
            <a:pPr marL="0" lvl="0" indent="0" algn="l" rtl="0">
              <a:spcBef>
                <a:spcPts val="544"/>
              </a:spcBef>
              <a:spcAft>
                <a:spcPts val="0"/>
              </a:spcAft>
              <a:buClr>
                <a:schemeClr val="dk1"/>
              </a:buClr>
              <a:buSzPct val="100000"/>
              <a:buNone/>
            </a:pPr>
            <a:r>
              <a:rPr lang="en-US" sz="3200" dirty="0">
                <a:latin typeface="Tahoma"/>
                <a:ea typeface="Tahoma"/>
                <a:cs typeface="Tahoma"/>
                <a:sym typeface="Tahoma"/>
              </a:rPr>
              <a:t>	- </a:t>
            </a:r>
            <a:r>
              <a:rPr lang="en-US" sz="2800" dirty="0" err="1">
                <a:latin typeface="Tahoma"/>
                <a:ea typeface="Tahoma"/>
                <a:cs typeface="Tahoma"/>
                <a:sym typeface="Tahoma"/>
              </a:rPr>
              <a:t>Temes</a:t>
            </a:r>
            <a:r>
              <a:rPr lang="en-US" sz="2800" dirty="0">
                <a:latin typeface="Tahoma"/>
                <a:ea typeface="Tahoma"/>
                <a:cs typeface="Tahoma"/>
                <a:sym typeface="Tahoma"/>
              </a:rPr>
              <a:t> describes three particular types of behavior exhibited 	  by those suffering from grief and loss.</a:t>
            </a:r>
            <a:endParaRPr sz="3200" dirty="0">
              <a:latin typeface="Tahoma"/>
              <a:ea typeface="Tahoma"/>
              <a:cs typeface="Tahoma"/>
              <a:sym typeface="Tahoma"/>
            </a:endParaRPr>
          </a:p>
        </p:txBody>
      </p:sp>
      <p:pic>
        <p:nvPicPr>
          <p:cNvPr id="2" name="Picture 1">
            <a:extLst>
              <a:ext uri="{FF2B5EF4-FFF2-40B4-BE49-F238E27FC236}">
                <a16:creationId xmlns:a16="http://schemas.microsoft.com/office/drawing/2014/main" id="{886EDCF9-5923-DF1D-2C20-1A3505D65350}"/>
              </a:ext>
            </a:extLst>
          </p:cNvPr>
          <p:cNvPicPr>
            <a:picLocks noChangeAspect="1"/>
          </p:cNvPicPr>
          <p:nvPr/>
        </p:nvPicPr>
        <p:blipFill>
          <a:blip r:embed="rId3"/>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7843531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1228725" y="0"/>
            <a:ext cx="10353675" cy="1198485"/>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Clr>
                <a:schemeClr val="dk2"/>
              </a:buClr>
              <a:buSzPts val="4800"/>
              <a:buFont typeface="Tahoma"/>
              <a:buNone/>
            </a:pPr>
            <a:r>
              <a:rPr lang="en-US" sz="4800" dirty="0">
                <a:solidFill>
                  <a:schemeClr val="tx1"/>
                </a:solidFill>
                <a:latin typeface="Tahoma"/>
                <a:ea typeface="Tahoma"/>
                <a:cs typeface="Tahoma"/>
                <a:sym typeface="Tahoma"/>
              </a:rPr>
              <a:t>What’s the problem with stages?</a:t>
            </a:r>
            <a:endParaRPr lang="en-US" dirty="0">
              <a:solidFill>
                <a:schemeClr val="tx1"/>
              </a:solidFill>
            </a:endParaRPr>
          </a:p>
        </p:txBody>
      </p:sp>
      <p:sp>
        <p:nvSpPr>
          <p:cNvPr id="115" name="Google Shape;115;p4"/>
          <p:cNvSpPr txBox="1">
            <a:spLocks noGrp="1"/>
          </p:cNvSpPr>
          <p:nvPr>
            <p:ph idx="1"/>
          </p:nvPr>
        </p:nvSpPr>
        <p:spPr>
          <a:xfrm>
            <a:off x="609600" y="1198484"/>
            <a:ext cx="10972800" cy="537199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3200">
                <a:latin typeface="Tahoma"/>
                <a:ea typeface="Tahoma"/>
                <a:cs typeface="Tahoma"/>
                <a:sym typeface="Tahoma"/>
              </a:rPr>
              <a:t>Stages of Death </a:t>
            </a:r>
            <a:br>
              <a:rPr lang="en-US" sz="3200">
                <a:latin typeface="Tahoma"/>
                <a:ea typeface="Tahoma"/>
                <a:cs typeface="Tahoma"/>
                <a:sym typeface="Tahoma"/>
              </a:rPr>
            </a:br>
            <a:r>
              <a:rPr lang="en-US" sz="3200">
                <a:latin typeface="Tahoma"/>
                <a:ea typeface="Tahoma"/>
                <a:cs typeface="Tahoma"/>
                <a:sym typeface="Tahoma"/>
              </a:rPr>
              <a:t>and Dying</a:t>
            </a:r>
            <a:endParaRPr/>
          </a:p>
          <a:p>
            <a:pPr marL="457200" lvl="1" indent="0" algn="l" rtl="0">
              <a:spcBef>
                <a:spcPts val="480"/>
              </a:spcBef>
              <a:spcAft>
                <a:spcPts val="0"/>
              </a:spcAft>
              <a:buClr>
                <a:schemeClr val="dk1"/>
              </a:buClr>
              <a:buSzPts val="2400"/>
              <a:buNone/>
            </a:pPr>
            <a:endParaRPr sz="2400">
              <a:latin typeface="Tahoma"/>
              <a:ea typeface="Tahoma"/>
              <a:cs typeface="Tahoma"/>
              <a:sym typeface="Tahoma"/>
            </a:endParaRPr>
          </a:p>
        </p:txBody>
      </p:sp>
      <p:pic>
        <p:nvPicPr>
          <p:cNvPr id="117" name="Google Shape;117;p4"/>
          <p:cNvPicPr preferRelativeResize="0"/>
          <p:nvPr/>
        </p:nvPicPr>
        <p:blipFill rotWithShape="1">
          <a:blip r:embed="rId3">
            <a:alphaModFix/>
          </a:blip>
          <a:srcRect t="8508"/>
          <a:stretch/>
        </p:blipFill>
        <p:spPr>
          <a:xfrm>
            <a:off x="5019883" y="1719072"/>
            <a:ext cx="6562517" cy="4928616"/>
          </a:xfrm>
          <a:prstGeom prst="rect">
            <a:avLst/>
          </a:prstGeom>
          <a:noFill/>
          <a:ln>
            <a:noFill/>
          </a:ln>
        </p:spPr>
      </p:pic>
      <p:pic>
        <p:nvPicPr>
          <p:cNvPr id="2" name="Picture 1">
            <a:extLst>
              <a:ext uri="{FF2B5EF4-FFF2-40B4-BE49-F238E27FC236}">
                <a16:creationId xmlns:a16="http://schemas.microsoft.com/office/drawing/2014/main" id="{32FE0986-6310-D537-2EE9-F1898040F617}"/>
              </a:ext>
            </a:extLst>
          </p:cNvPr>
          <p:cNvPicPr>
            <a:picLocks noChangeAspect="1"/>
          </p:cNvPicPr>
          <p:nvPr/>
        </p:nvPicPr>
        <p:blipFill>
          <a:blip r:embed="rId4"/>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additive="base">
                                        <p:cTn id="15" dur="500"/>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1238250" y="0"/>
            <a:ext cx="10344150" cy="1198485"/>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Clr>
                <a:schemeClr val="dk2"/>
              </a:buClr>
              <a:buSzPts val="4800"/>
              <a:buFont typeface="Tahoma"/>
              <a:buNone/>
            </a:pPr>
            <a:r>
              <a:rPr lang="en-US" sz="4800" dirty="0">
                <a:solidFill>
                  <a:schemeClr val="tx1"/>
                </a:solidFill>
                <a:latin typeface="Tahoma"/>
                <a:ea typeface="Tahoma"/>
                <a:cs typeface="Tahoma"/>
                <a:sym typeface="Tahoma"/>
              </a:rPr>
              <a:t>What’s the problem with stages?</a:t>
            </a:r>
            <a:endParaRPr lang="en-US" dirty="0">
              <a:solidFill>
                <a:schemeClr val="tx1"/>
              </a:solidFill>
            </a:endParaRPr>
          </a:p>
        </p:txBody>
      </p:sp>
      <p:sp>
        <p:nvSpPr>
          <p:cNvPr id="123" name="Google Shape;123;p5"/>
          <p:cNvSpPr txBox="1">
            <a:spLocks noGrp="1"/>
          </p:cNvSpPr>
          <p:nvPr>
            <p:ph idx="1"/>
          </p:nvPr>
        </p:nvSpPr>
        <p:spPr>
          <a:xfrm>
            <a:off x="609600" y="1198486"/>
            <a:ext cx="10972800" cy="537199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700"/>
              <a:buNone/>
            </a:pPr>
            <a:br>
              <a:rPr lang="en-US" sz="2700" dirty="0">
                <a:latin typeface="Tahoma"/>
                <a:ea typeface="Tahoma"/>
                <a:cs typeface="Tahoma"/>
                <a:sym typeface="Tahoma"/>
              </a:rPr>
            </a:br>
            <a:r>
              <a:rPr lang="en-US" sz="2700" dirty="0" err="1">
                <a:latin typeface="Tahoma"/>
                <a:ea typeface="Tahoma"/>
                <a:cs typeface="Tahoma"/>
                <a:sym typeface="Tahoma"/>
              </a:rPr>
              <a:t>Temes</a:t>
            </a:r>
            <a:r>
              <a:rPr lang="en-US" sz="2700" dirty="0">
                <a:latin typeface="Tahoma"/>
                <a:ea typeface="Tahoma"/>
                <a:cs typeface="Tahoma"/>
                <a:sym typeface="Tahoma"/>
              </a:rPr>
              <a:t>’ Stages – “Living With An Empty Chair – a guide through grief”</a:t>
            </a:r>
            <a:endParaRPr dirty="0"/>
          </a:p>
          <a:p>
            <a:pPr marL="0" lvl="0" indent="0" algn="l" rtl="0">
              <a:spcBef>
                <a:spcPts val="640"/>
              </a:spcBef>
              <a:spcAft>
                <a:spcPts val="0"/>
              </a:spcAft>
              <a:buClr>
                <a:schemeClr val="dk1"/>
              </a:buClr>
              <a:buSzPts val="3200"/>
              <a:buNone/>
            </a:pPr>
            <a:endParaRPr sz="3200" dirty="0">
              <a:latin typeface="Tahoma"/>
              <a:ea typeface="Tahoma"/>
              <a:cs typeface="Tahoma"/>
              <a:sym typeface="Tahoma"/>
            </a:endParaRPr>
          </a:p>
          <a:p>
            <a:pPr>
              <a:spcBef>
                <a:spcPts val="480"/>
              </a:spcBef>
              <a:buClr>
                <a:schemeClr val="dk1"/>
              </a:buClr>
              <a:buSzPts val="2400"/>
              <a:buFont typeface="Courier New" panose="02070309020205020404" pitchFamily="49" charset="0"/>
              <a:buChar char="o"/>
            </a:pPr>
            <a:r>
              <a:rPr lang="en-US" b="1" dirty="0">
                <a:latin typeface="Tahoma"/>
                <a:ea typeface="Tahoma"/>
                <a:cs typeface="Tahoma"/>
                <a:sym typeface="Tahoma"/>
              </a:rPr>
              <a:t>Numbness </a:t>
            </a:r>
            <a:r>
              <a:rPr lang="en-US" dirty="0">
                <a:latin typeface="Tahoma"/>
                <a:ea typeface="Tahoma"/>
                <a:cs typeface="Tahoma"/>
                <a:sym typeface="Tahoma"/>
              </a:rPr>
              <a:t>(mechanical functioning and social insulation)</a:t>
            </a:r>
          </a:p>
          <a:p>
            <a:pPr>
              <a:spcBef>
                <a:spcPts val="480"/>
              </a:spcBef>
              <a:buClr>
                <a:schemeClr val="dk1"/>
              </a:buClr>
              <a:buSzPts val="2400"/>
              <a:buFont typeface="Courier New" panose="02070309020205020404" pitchFamily="49" charset="0"/>
              <a:buChar char="o"/>
            </a:pPr>
            <a:endParaRPr dirty="0"/>
          </a:p>
          <a:p>
            <a:pPr>
              <a:spcBef>
                <a:spcPts val="480"/>
              </a:spcBef>
              <a:buClr>
                <a:schemeClr val="dk1"/>
              </a:buClr>
              <a:buSzPts val="2400"/>
              <a:buFont typeface="Courier New" panose="02070309020205020404" pitchFamily="49" charset="0"/>
              <a:buChar char="o"/>
            </a:pPr>
            <a:r>
              <a:rPr lang="en-US" b="1" dirty="0">
                <a:latin typeface="Tahoma"/>
                <a:ea typeface="Tahoma"/>
                <a:cs typeface="Tahoma"/>
                <a:sym typeface="Tahoma"/>
              </a:rPr>
              <a:t>Disorganization</a:t>
            </a:r>
            <a:r>
              <a:rPr lang="en-US" dirty="0">
                <a:latin typeface="Tahoma"/>
                <a:ea typeface="Tahoma"/>
                <a:cs typeface="Tahoma"/>
                <a:sym typeface="Tahoma"/>
              </a:rPr>
              <a:t> (intensely painful feelings of loss)</a:t>
            </a:r>
          </a:p>
          <a:p>
            <a:pPr>
              <a:spcBef>
                <a:spcPts val="480"/>
              </a:spcBef>
              <a:buClr>
                <a:schemeClr val="dk1"/>
              </a:buClr>
              <a:buSzPts val="2400"/>
              <a:buFont typeface="Courier New" panose="02070309020205020404" pitchFamily="49" charset="0"/>
              <a:buChar char="o"/>
            </a:pPr>
            <a:endParaRPr dirty="0"/>
          </a:p>
          <a:p>
            <a:pPr>
              <a:spcBef>
                <a:spcPts val="480"/>
              </a:spcBef>
              <a:buClr>
                <a:schemeClr val="dk1"/>
              </a:buClr>
              <a:buSzPts val="2400"/>
              <a:buFont typeface="Courier New" panose="02070309020205020404" pitchFamily="49" charset="0"/>
              <a:buChar char="o"/>
            </a:pPr>
            <a:r>
              <a:rPr lang="en-US" b="1" dirty="0">
                <a:latin typeface="Tahoma"/>
                <a:ea typeface="Tahoma"/>
                <a:cs typeface="Tahoma"/>
                <a:sym typeface="Tahoma"/>
              </a:rPr>
              <a:t>Reorganization</a:t>
            </a:r>
            <a:r>
              <a:rPr lang="en-US" dirty="0">
                <a:latin typeface="Tahoma"/>
                <a:ea typeface="Tahoma"/>
                <a:cs typeface="Tahoma"/>
                <a:sym typeface="Tahoma"/>
              </a:rPr>
              <a:t> (re-entry into a more 'normal' social life.)</a:t>
            </a:r>
            <a:endParaRPr sz="3200" dirty="0">
              <a:latin typeface="Tahoma"/>
              <a:ea typeface="Tahoma"/>
              <a:cs typeface="Tahoma"/>
              <a:sym typeface="Tahoma"/>
            </a:endParaRPr>
          </a:p>
        </p:txBody>
      </p:sp>
      <p:pic>
        <p:nvPicPr>
          <p:cNvPr id="2" name="Picture 1">
            <a:extLst>
              <a:ext uri="{FF2B5EF4-FFF2-40B4-BE49-F238E27FC236}">
                <a16:creationId xmlns:a16="http://schemas.microsoft.com/office/drawing/2014/main" id="{0191C83C-2B84-15A3-0C71-6658757E1E1B}"/>
              </a:ext>
            </a:extLst>
          </p:cNvPr>
          <p:cNvPicPr>
            <a:picLocks noChangeAspect="1"/>
          </p:cNvPicPr>
          <p:nvPr/>
        </p:nvPicPr>
        <p:blipFill>
          <a:blip r:embed="rId3"/>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1238250" y="0"/>
            <a:ext cx="10344150" cy="1198485"/>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Clr>
                <a:schemeClr val="dk2"/>
              </a:buClr>
              <a:buSzPts val="4800"/>
              <a:buFont typeface="Tahoma"/>
              <a:buNone/>
            </a:pPr>
            <a:r>
              <a:rPr lang="en-US" sz="4800" dirty="0">
                <a:solidFill>
                  <a:schemeClr val="tx1"/>
                </a:solidFill>
                <a:latin typeface="Tahoma"/>
                <a:ea typeface="Tahoma"/>
                <a:cs typeface="Tahoma"/>
                <a:sym typeface="Tahoma"/>
              </a:rPr>
              <a:t>What’s the problem with stages?</a:t>
            </a:r>
            <a:endParaRPr lang="en-US" dirty="0">
              <a:solidFill>
                <a:schemeClr val="tx1"/>
              </a:solidFill>
            </a:endParaRPr>
          </a:p>
        </p:txBody>
      </p:sp>
      <p:sp>
        <p:nvSpPr>
          <p:cNvPr id="130" name="Google Shape;130;p6"/>
          <p:cNvSpPr txBox="1">
            <a:spLocks noGrp="1"/>
          </p:cNvSpPr>
          <p:nvPr>
            <p:ph idx="1"/>
          </p:nvPr>
        </p:nvSpPr>
        <p:spPr>
          <a:xfrm rot="-5400000">
            <a:off x="-2389632" y="-1261873"/>
            <a:ext cx="109728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700"/>
              <a:buNone/>
            </a:pPr>
            <a:r>
              <a:rPr lang="en-US" sz="2700" dirty="0">
                <a:latin typeface="Tahoma"/>
                <a:ea typeface="Tahoma"/>
                <a:cs typeface="Tahoma"/>
                <a:sym typeface="Tahoma"/>
              </a:rPr>
              <a:t>Dr. Gretchen </a:t>
            </a:r>
            <a:r>
              <a:rPr lang="en-US" sz="2700" dirty="0" err="1">
                <a:latin typeface="Tahoma"/>
                <a:ea typeface="Tahoma"/>
                <a:cs typeface="Tahoma"/>
                <a:sym typeface="Tahoma"/>
              </a:rPr>
              <a:t>Kubacky’s</a:t>
            </a:r>
            <a:br>
              <a:rPr lang="en-US" sz="2700" dirty="0">
                <a:latin typeface="Tahoma"/>
                <a:ea typeface="Tahoma"/>
                <a:cs typeface="Tahoma"/>
                <a:sym typeface="Tahoma"/>
              </a:rPr>
            </a:br>
            <a:r>
              <a:rPr lang="en-US" sz="2700" dirty="0">
                <a:latin typeface="Tahoma"/>
                <a:ea typeface="Tahoma"/>
                <a:cs typeface="Tahoma"/>
                <a:sym typeface="Tahoma"/>
              </a:rPr>
              <a:t>“Moving Through Grief”</a:t>
            </a:r>
            <a:endParaRPr dirty="0"/>
          </a:p>
          <a:p>
            <a:pPr marL="0" lvl="0" indent="0" algn="l" rtl="0">
              <a:spcBef>
                <a:spcPts val="640"/>
              </a:spcBef>
              <a:spcAft>
                <a:spcPts val="0"/>
              </a:spcAft>
              <a:buClr>
                <a:schemeClr val="dk1"/>
              </a:buClr>
              <a:buSzPts val="3200"/>
              <a:buNone/>
            </a:pPr>
            <a:endParaRPr sz="3200" dirty="0">
              <a:latin typeface="Tahoma"/>
              <a:ea typeface="Tahoma"/>
              <a:cs typeface="Tahoma"/>
              <a:sym typeface="Tahoma"/>
            </a:endParaRPr>
          </a:p>
        </p:txBody>
      </p:sp>
      <p:pic>
        <p:nvPicPr>
          <p:cNvPr id="132" name="Google Shape;132;p6"/>
          <p:cNvPicPr preferRelativeResize="0"/>
          <p:nvPr/>
        </p:nvPicPr>
        <p:blipFill rotWithShape="1">
          <a:blip r:embed="rId3">
            <a:alphaModFix/>
          </a:blip>
          <a:srcRect l="220" t="12532" r="-220" b="11467"/>
          <a:stretch/>
        </p:blipFill>
        <p:spPr>
          <a:xfrm>
            <a:off x="1734967" y="1088139"/>
            <a:ext cx="10341479" cy="5642599"/>
          </a:xfrm>
          <a:prstGeom prst="rect">
            <a:avLst/>
          </a:prstGeom>
          <a:noFill/>
          <a:ln>
            <a:noFill/>
          </a:ln>
        </p:spPr>
      </p:pic>
      <p:pic>
        <p:nvPicPr>
          <p:cNvPr id="2" name="Picture 1">
            <a:extLst>
              <a:ext uri="{FF2B5EF4-FFF2-40B4-BE49-F238E27FC236}">
                <a16:creationId xmlns:a16="http://schemas.microsoft.com/office/drawing/2014/main" id="{F37BB0B1-EB37-738C-6B16-FBD2D22DA72C}"/>
              </a:ext>
            </a:extLst>
          </p:cNvPr>
          <p:cNvPicPr>
            <a:picLocks noChangeAspect="1"/>
          </p:cNvPicPr>
          <p:nvPr/>
        </p:nvPicPr>
        <p:blipFill>
          <a:blip r:embed="rId4"/>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fade">
                                      <p:cBhvr>
                                        <p:cTn id="15"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a:spLocks noGrp="1"/>
          </p:cNvSpPr>
          <p:nvPr>
            <p:ph type="title"/>
          </p:nvPr>
        </p:nvSpPr>
        <p:spPr>
          <a:xfrm>
            <a:off x="1238250" y="0"/>
            <a:ext cx="10344150" cy="1208010"/>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Clr>
                <a:schemeClr val="dk2"/>
              </a:buClr>
              <a:buSzPts val="4800"/>
              <a:buFont typeface="Century Gothic"/>
              <a:buNone/>
            </a:pPr>
            <a:r>
              <a:rPr lang="en-US" dirty="0">
                <a:solidFill>
                  <a:schemeClr val="tx1"/>
                </a:solidFill>
              </a:rPr>
              <a:t>Questioning the Stages…</a:t>
            </a:r>
          </a:p>
        </p:txBody>
      </p:sp>
      <p:sp>
        <p:nvSpPr>
          <p:cNvPr id="138" name="Google Shape;138;p7"/>
          <p:cNvSpPr txBox="1">
            <a:spLocks noGrp="1"/>
          </p:cNvSpPr>
          <p:nvPr>
            <p:ph idx="1"/>
          </p:nvPr>
        </p:nvSpPr>
        <p:spPr>
          <a:xfrm>
            <a:off x="609600" y="1293018"/>
            <a:ext cx="10972800" cy="52220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800" dirty="0">
                <a:latin typeface="Tahoma"/>
                <a:ea typeface="Tahoma"/>
                <a:cs typeface="Tahoma"/>
                <a:sym typeface="Tahoma"/>
              </a:rPr>
              <a:t>Will I Go Through Every Stage?</a:t>
            </a:r>
            <a:endParaRPr dirty="0"/>
          </a:p>
          <a:p>
            <a:pPr>
              <a:spcBef>
                <a:spcPts val="480"/>
              </a:spcBef>
              <a:buClr>
                <a:schemeClr val="dk1"/>
              </a:buClr>
              <a:buSzPts val="2400"/>
              <a:buFont typeface="Courier New" panose="02070309020205020404" pitchFamily="49" charset="0"/>
              <a:buChar char="o"/>
            </a:pPr>
            <a:r>
              <a:rPr lang="en-US" dirty="0">
                <a:latin typeface="Tahoma"/>
                <a:ea typeface="Tahoma"/>
                <a:cs typeface="Tahoma"/>
                <a:sym typeface="Tahoma"/>
              </a:rPr>
              <a:t>If a 98-year old grandfather died in his sleep I think there would be different emotional reactions to the loss, than if a two-year old child were run over by a car and killed.</a:t>
            </a:r>
            <a:endParaRPr dirty="0"/>
          </a:p>
          <a:p>
            <a:pPr>
              <a:spcBef>
                <a:spcPts val="480"/>
              </a:spcBef>
              <a:buClr>
                <a:schemeClr val="dk1"/>
              </a:buClr>
              <a:buSzPts val="2400"/>
              <a:buFont typeface="Courier New" panose="02070309020205020404" pitchFamily="49" charset="0"/>
              <a:buChar char="o"/>
            </a:pPr>
            <a:r>
              <a:rPr lang="en-US" dirty="0">
                <a:latin typeface="Tahoma"/>
                <a:ea typeface="Tahoma"/>
                <a:cs typeface="Tahoma"/>
                <a:sym typeface="Tahoma"/>
              </a:rPr>
              <a:t>If a person has had a long life, death is somewhat expected as the natural scheme of things. There will be emotions of grief and loss but they might be more for what we will miss.  If a young life is cut short unexpectedly, there may well be feelings of denial, anger, bargaining, depression, and in some cases acceptance.</a:t>
            </a:r>
            <a:endParaRPr dirty="0"/>
          </a:p>
          <a:p>
            <a:pPr>
              <a:spcBef>
                <a:spcPts val="480"/>
              </a:spcBef>
              <a:buClr>
                <a:schemeClr val="dk1"/>
              </a:buClr>
              <a:buSzPts val="2400"/>
              <a:buFont typeface="Courier New" panose="02070309020205020404" pitchFamily="49" charset="0"/>
              <a:buChar char="o"/>
            </a:pPr>
            <a:r>
              <a:rPr lang="en-US" dirty="0">
                <a:latin typeface="Tahoma"/>
                <a:ea typeface="Tahoma"/>
                <a:cs typeface="Tahoma"/>
                <a:sym typeface="Tahoma"/>
              </a:rPr>
              <a:t>Today we are unfettered by these restrictions and might even be confused about when we should be done grieving.  </a:t>
            </a:r>
            <a:r>
              <a:rPr lang="en-US" b="1" i="1" dirty="0">
                <a:latin typeface="Tahoma"/>
                <a:ea typeface="Tahoma"/>
                <a:cs typeface="Tahoma"/>
                <a:sym typeface="Tahoma"/>
              </a:rPr>
              <a:t>Actually, we'll probably never be done.</a:t>
            </a:r>
            <a:endParaRPr dirty="0"/>
          </a:p>
          <a:p>
            <a:pPr marL="400050" lvl="0" indent="-127000" algn="l" rtl="0">
              <a:spcBef>
                <a:spcPts val="680"/>
              </a:spcBef>
              <a:spcAft>
                <a:spcPts val="0"/>
              </a:spcAft>
              <a:buClr>
                <a:schemeClr val="dk1"/>
              </a:buClr>
              <a:buSzPts val="3400"/>
              <a:buNone/>
            </a:pPr>
            <a:endParaRPr sz="3400" dirty="0">
              <a:latin typeface="Tahoma"/>
              <a:ea typeface="Tahoma"/>
              <a:cs typeface="Tahoma"/>
              <a:sym typeface="Tahoma"/>
            </a:endParaRPr>
          </a:p>
        </p:txBody>
      </p:sp>
      <p:pic>
        <p:nvPicPr>
          <p:cNvPr id="2" name="Picture 1">
            <a:extLst>
              <a:ext uri="{FF2B5EF4-FFF2-40B4-BE49-F238E27FC236}">
                <a16:creationId xmlns:a16="http://schemas.microsoft.com/office/drawing/2014/main" id="{92E69B33-9A6B-D10E-7419-DF7CE573BFEC}"/>
              </a:ext>
            </a:extLst>
          </p:cNvPr>
          <p:cNvPicPr>
            <a:picLocks noChangeAspect="1"/>
          </p:cNvPicPr>
          <p:nvPr/>
        </p:nvPicPr>
        <p:blipFill>
          <a:blip r:embed="rId3"/>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 calcmode="lin" valueType="num">
                                      <p:cBhvr additive="base">
                                        <p:cTn id="7" dur="500"/>
                                        <p:tgtEl>
                                          <p:spTgt spid="1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8">
                                            <p:txEl>
                                              <p:pRg st="1" end="1"/>
                                            </p:txEl>
                                          </p:spTgt>
                                        </p:tgtEl>
                                        <p:attrNameLst>
                                          <p:attrName>style.visibility</p:attrName>
                                        </p:attrNameLst>
                                      </p:cBhvr>
                                      <p:to>
                                        <p:strVal val="visible"/>
                                      </p:to>
                                    </p:set>
                                    <p:anim calcmode="lin" valueType="num">
                                      <p:cBhvr additive="base">
                                        <p:cTn id="12" dur="500"/>
                                        <p:tgtEl>
                                          <p:spTgt spid="1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8">
                                            <p:txEl>
                                              <p:pRg st="2" end="2"/>
                                            </p:txEl>
                                          </p:spTgt>
                                        </p:tgtEl>
                                        <p:attrNameLst>
                                          <p:attrName>style.visibility</p:attrName>
                                        </p:attrNameLst>
                                      </p:cBhvr>
                                      <p:to>
                                        <p:strVal val="visible"/>
                                      </p:to>
                                    </p:set>
                                    <p:anim calcmode="lin" valueType="num">
                                      <p:cBhvr additive="base">
                                        <p:cTn id="17" dur="500"/>
                                        <p:tgtEl>
                                          <p:spTgt spid="1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8">
                                            <p:txEl>
                                              <p:pRg st="3" end="3"/>
                                            </p:txEl>
                                          </p:spTgt>
                                        </p:tgtEl>
                                        <p:attrNameLst>
                                          <p:attrName>style.visibility</p:attrName>
                                        </p:attrNameLst>
                                      </p:cBhvr>
                                      <p:to>
                                        <p:strVal val="visible"/>
                                      </p:to>
                                    </p:set>
                                    <p:anim calcmode="lin" valueType="num">
                                      <p:cBhvr additive="base">
                                        <p:cTn id="22" dur="500"/>
                                        <p:tgtEl>
                                          <p:spTgt spid="13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1228725" y="0"/>
            <a:ext cx="10353675" cy="1208010"/>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Clr>
                <a:schemeClr val="dk2"/>
              </a:buClr>
              <a:buSzPts val="4800"/>
              <a:buFont typeface="Century Gothic"/>
              <a:buNone/>
            </a:pPr>
            <a:r>
              <a:rPr lang="en-US" dirty="0">
                <a:solidFill>
                  <a:schemeClr val="tx1"/>
                </a:solidFill>
              </a:rPr>
              <a:t>History</a:t>
            </a:r>
          </a:p>
        </p:txBody>
      </p:sp>
      <p:sp>
        <p:nvSpPr>
          <p:cNvPr id="145" name="Google Shape;145;p8"/>
          <p:cNvSpPr txBox="1">
            <a:spLocks noGrp="1"/>
          </p:cNvSpPr>
          <p:nvPr>
            <p:ph idx="1"/>
          </p:nvPr>
        </p:nvSpPr>
        <p:spPr>
          <a:xfrm>
            <a:off x="609600" y="1293018"/>
            <a:ext cx="10972800" cy="52220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800" b="1" dirty="0">
                <a:latin typeface="Tahoma" panose="020B0604030504040204" pitchFamily="34" charset="0"/>
                <a:ea typeface="Tahoma" panose="020B0604030504040204" pitchFamily="34" charset="0"/>
                <a:cs typeface="Tahoma" panose="020B0604030504040204" pitchFamily="34" charset="0"/>
              </a:rPr>
              <a:t>When Will I Be Done Grieving?</a:t>
            </a:r>
            <a:endParaRPr sz="2800" b="1" dirty="0">
              <a:latin typeface="Tahoma" panose="020B0604030504040204" pitchFamily="34" charset="0"/>
              <a:ea typeface="Tahoma" panose="020B0604030504040204" pitchFamily="34" charset="0"/>
              <a:cs typeface="Tahoma" panose="020B0604030504040204" pitchFamily="34" charset="0"/>
            </a:endParaRPr>
          </a:p>
          <a:p>
            <a:pPr>
              <a:spcBef>
                <a:spcPts val="480"/>
              </a:spcBef>
              <a:buClr>
                <a:schemeClr val="dk1"/>
              </a:buClr>
              <a:buSzPts val="2400"/>
              <a:buFont typeface="Courier New" panose="02070309020205020404" pitchFamily="49" charset="0"/>
              <a:buChar char="o"/>
            </a:pPr>
            <a:r>
              <a:rPr lang="en-US" dirty="0">
                <a:latin typeface="Tahoma" panose="020B0604030504040204" pitchFamily="34" charset="0"/>
                <a:ea typeface="Tahoma" panose="020B0604030504040204" pitchFamily="34" charset="0"/>
                <a:cs typeface="Tahoma" panose="020B0604030504040204" pitchFamily="34" charset="0"/>
              </a:rPr>
              <a:t>Grieving used to be much more ritualistic than it is today. In generations past there were set periods of time when certain customs must be observed:</a:t>
            </a:r>
            <a:endParaRPr dirty="0">
              <a:latin typeface="Tahoma" panose="020B0604030504040204" pitchFamily="34" charset="0"/>
              <a:ea typeface="Tahoma" panose="020B0604030504040204" pitchFamily="34" charset="0"/>
              <a:cs typeface="Tahoma" panose="020B0604030504040204" pitchFamily="34" charset="0"/>
            </a:endParaRPr>
          </a:p>
          <a:p>
            <a:pPr lvl="1" indent="-342900">
              <a:spcBef>
                <a:spcPts val="480"/>
              </a:spcBef>
              <a:buClr>
                <a:schemeClr val="dk1"/>
              </a:buClr>
              <a:buSzPts val="2400"/>
              <a:buFont typeface="Courier New" panose="02070309020205020404" pitchFamily="49" charset="0"/>
              <a:buChar char="o"/>
            </a:pPr>
            <a:r>
              <a:rPr lang="en-US" sz="2400" dirty="0">
                <a:latin typeface="Tahoma" panose="020B0604030504040204" pitchFamily="34" charset="0"/>
                <a:ea typeface="Tahoma" panose="020B0604030504040204" pitchFamily="34" charset="0"/>
                <a:cs typeface="Tahoma" panose="020B0604030504040204" pitchFamily="34" charset="0"/>
                <a:sym typeface="Tahoma"/>
              </a:rPr>
              <a:t>Widows wore all black clothing for one year and drab colors forever after</a:t>
            </a:r>
            <a:endParaRPr dirty="0">
              <a:latin typeface="Tahoma" panose="020B0604030504040204" pitchFamily="34" charset="0"/>
              <a:ea typeface="Tahoma" panose="020B0604030504040204" pitchFamily="34" charset="0"/>
              <a:cs typeface="Tahoma" panose="020B0604030504040204" pitchFamily="34" charset="0"/>
            </a:endParaRPr>
          </a:p>
          <a:p>
            <a:pPr lvl="1" indent="-342900">
              <a:spcBef>
                <a:spcPts val="480"/>
              </a:spcBef>
              <a:buClr>
                <a:schemeClr val="dk1"/>
              </a:buClr>
              <a:buSzPts val="2400"/>
              <a:buFont typeface="Courier New" panose="02070309020205020404" pitchFamily="49" charset="0"/>
              <a:buChar char="o"/>
            </a:pPr>
            <a:r>
              <a:rPr lang="en-US" sz="2400" dirty="0">
                <a:latin typeface="Tahoma" panose="020B0604030504040204" pitchFamily="34" charset="0"/>
                <a:ea typeface="Tahoma" panose="020B0604030504040204" pitchFamily="34" charset="0"/>
                <a:cs typeface="Tahoma" panose="020B0604030504040204" pitchFamily="34" charset="0"/>
                <a:sym typeface="Tahoma"/>
              </a:rPr>
              <a:t>Mourners could not attend social gatherings for months</a:t>
            </a:r>
            <a:endParaRPr dirty="0">
              <a:latin typeface="Tahoma" panose="020B0604030504040204" pitchFamily="34" charset="0"/>
              <a:ea typeface="Tahoma" panose="020B0604030504040204" pitchFamily="34" charset="0"/>
              <a:cs typeface="Tahoma" panose="020B0604030504040204" pitchFamily="34" charset="0"/>
            </a:endParaRPr>
          </a:p>
          <a:p>
            <a:pPr lvl="1" indent="-342900">
              <a:spcBef>
                <a:spcPts val="480"/>
              </a:spcBef>
              <a:buClr>
                <a:schemeClr val="dk1"/>
              </a:buClr>
              <a:buSzPts val="2400"/>
              <a:buFont typeface="Courier New" panose="02070309020205020404" pitchFamily="49" charset="0"/>
              <a:buChar char="o"/>
            </a:pPr>
            <a:r>
              <a:rPr lang="en-US" sz="2400" dirty="0">
                <a:latin typeface="Tahoma" panose="020B0604030504040204" pitchFamily="34" charset="0"/>
                <a:ea typeface="Tahoma" panose="020B0604030504040204" pitchFamily="34" charset="0"/>
                <a:cs typeface="Tahoma" panose="020B0604030504040204" pitchFamily="34" charset="0"/>
                <a:sym typeface="Tahoma"/>
              </a:rPr>
              <a:t>Laughter and gaiety were discouraged for weeks or months</a:t>
            </a:r>
            <a:endParaRPr dirty="0">
              <a:latin typeface="Tahoma" panose="020B0604030504040204" pitchFamily="34" charset="0"/>
              <a:ea typeface="Tahoma" panose="020B0604030504040204" pitchFamily="34" charset="0"/>
              <a:cs typeface="Tahoma" panose="020B0604030504040204" pitchFamily="34" charset="0"/>
            </a:endParaRPr>
          </a:p>
          <a:p>
            <a:pPr marL="685800" lvl="1" indent="-133350" algn="l" rtl="0">
              <a:spcBef>
                <a:spcPts val="480"/>
              </a:spcBef>
              <a:spcAft>
                <a:spcPts val="0"/>
              </a:spcAft>
              <a:buClr>
                <a:schemeClr val="dk1"/>
              </a:buClr>
              <a:buSzPts val="2400"/>
              <a:buFont typeface="Noto Sans Symbols"/>
              <a:buNone/>
            </a:pPr>
            <a:endParaRPr sz="2400" dirty="0">
              <a:latin typeface="Tahoma" panose="020B0604030504040204" pitchFamily="34" charset="0"/>
              <a:ea typeface="Tahoma" panose="020B0604030504040204" pitchFamily="34" charset="0"/>
              <a:cs typeface="Tahoma" panose="020B0604030504040204" pitchFamily="34" charset="0"/>
              <a:sym typeface="Tahoma"/>
            </a:endParaRPr>
          </a:p>
          <a:p>
            <a:pPr lvl="0" algn="l" rtl="0">
              <a:spcBef>
                <a:spcPts val="640"/>
              </a:spcBef>
              <a:spcAft>
                <a:spcPts val="0"/>
              </a:spcAft>
              <a:buClr>
                <a:schemeClr val="dk1"/>
              </a:buClr>
              <a:buSzPts val="32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sym typeface="Tahoma"/>
              </a:rPr>
              <a:t>Irish</a:t>
            </a:r>
            <a:endParaRPr dirty="0">
              <a:latin typeface="Tahoma" panose="020B0604030504040204" pitchFamily="34" charset="0"/>
              <a:ea typeface="Tahoma" panose="020B0604030504040204" pitchFamily="34" charset="0"/>
              <a:cs typeface="Tahoma" panose="020B0604030504040204" pitchFamily="34" charset="0"/>
            </a:endParaRPr>
          </a:p>
          <a:p>
            <a:pPr lvl="0" algn="l" rtl="0">
              <a:spcBef>
                <a:spcPts val="640"/>
              </a:spcBef>
              <a:spcAft>
                <a:spcPts val="0"/>
              </a:spcAft>
              <a:buClr>
                <a:schemeClr val="dk1"/>
              </a:buClr>
              <a:buSzPts val="32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sym typeface="Tahoma"/>
              </a:rPr>
              <a:t>Hmong</a:t>
            </a:r>
            <a:endParaRPr dirty="0">
              <a:latin typeface="Tahoma" panose="020B0604030504040204" pitchFamily="34" charset="0"/>
              <a:ea typeface="Tahoma" panose="020B0604030504040204" pitchFamily="34" charset="0"/>
              <a:cs typeface="Tahoma" panose="020B0604030504040204" pitchFamily="34" charset="0"/>
            </a:endParaRPr>
          </a:p>
          <a:p>
            <a:pPr lvl="0" algn="l" rtl="0">
              <a:spcBef>
                <a:spcPts val="640"/>
              </a:spcBef>
              <a:spcAft>
                <a:spcPts val="0"/>
              </a:spcAft>
              <a:buClr>
                <a:schemeClr val="dk1"/>
              </a:buClr>
              <a:buSzPts val="32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sym typeface="Tahoma"/>
              </a:rPr>
              <a:t>Other?</a:t>
            </a:r>
            <a:endParaRPr dirty="0">
              <a:latin typeface="Tahoma" panose="020B0604030504040204" pitchFamily="34" charset="0"/>
              <a:ea typeface="Tahoma" panose="020B0604030504040204" pitchFamily="34" charset="0"/>
              <a:cs typeface="Tahoma" panose="020B0604030504040204" pitchFamily="34" charset="0"/>
            </a:endParaRPr>
          </a:p>
          <a:p>
            <a:pPr marL="685800" lvl="1" indent="-133350" algn="l" rtl="0">
              <a:spcBef>
                <a:spcPts val="480"/>
              </a:spcBef>
              <a:spcAft>
                <a:spcPts val="0"/>
              </a:spcAft>
              <a:buClr>
                <a:schemeClr val="dk1"/>
              </a:buClr>
              <a:buSzPts val="2400"/>
              <a:buFont typeface="Noto Sans Symbols"/>
              <a:buNone/>
            </a:pPr>
            <a:endParaRPr sz="2400" dirty="0">
              <a:latin typeface="Tahoma" panose="020B0604030504040204" pitchFamily="34" charset="0"/>
              <a:ea typeface="Tahoma" panose="020B0604030504040204" pitchFamily="34" charset="0"/>
              <a:cs typeface="Tahoma" panose="020B0604030504040204" pitchFamily="34" charset="0"/>
              <a:sym typeface="Tahoma"/>
            </a:endParaRPr>
          </a:p>
          <a:p>
            <a:pPr marL="285750" lvl="0" indent="-82550" algn="l" rtl="0">
              <a:spcBef>
                <a:spcPts val="640"/>
              </a:spcBef>
              <a:spcAft>
                <a:spcPts val="0"/>
              </a:spcAft>
              <a:buClr>
                <a:schemeClr val="dk1"/>
              </a:buClr>
              <a:buSzPts val="3200"/>
              <a:buFont typeface="Noto Sans Symbols"/>
              <a:buNone/>
            </a:pPr>
            <a:endParaRPr sz="3200" dirty="0">
              <a:latin typeface="Tahoma" panose="020B0604030504040204" pitchFamily="34" charset="0"/>
              <a:ea typeface="Tahoma" panose="020B0604030504040204" pitchFamily="34" charset="0"/>
              <a:cs typeface="Tahoma" panose="020B0604030504040204" pitchFamily="34" charset="0"/>
              <a:sym typeface="Tahoma"/>
            </a:endParaRPr>
          </a:p>
          <a:p>
            <a:pPr marL="400050" lvl="0" indent="-127000" algn="l" rtl="0">
              <a:spcBef>
                <a:spcPts val="680"/>
              </a:spcBef>
              <a:spcAft>
                <a:spcPts val="0"/>
              </a:spcAft>
              <a:buClr>
                <a:schemeClr val="dk1"/>
              </a:buClr>
              <a:buSzPts val="3400"/>
              <a:buNone/>
            </a:pPr>
            <a:endParaRPr sz="3400" dirty="0">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2" name="Picture 1">
            <a:extLst>
              <a:ext uri="{FF2B5EF4-FFF2-40B4-BE49-F238E27FC236}">
                <a16:creationId xmlns:a16="http://schemas.microsoft.com/office/drawing/2014/main" id="{F74F7C99-C53D-EEBA-D6B9-C5D8D6790505}"/>
              </a:ext>
            </a:extLst>
          </p:cNvPr>
          <p:cNvPicPr>
            <a:picLocks noChangeAspect="1"/>
          </p:cNvPicPr>
          <p:nvPr/>
        </p:nvPicPr>
        <p:blipFill>
          <a:blip r:embed="rId3"/>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 calcmode="lin" valueType="num">
                                      <p:cBhvr additive="base">
                                        <p:cTn id="7" dur="500"/>
                                        <p:tgtEl>
                                          <p:spTgt spid="1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5">
                                            <p:txEl>
                                              <p:pRg st="1" end="1"/>
                                            </p:txEl>
                                          </p:spTgt>
                                        </p:tgtEl>
                                        <p:attrNameLst>
                                          <p:attrName>style.visibility</p:attrName>
                                        </p:attrNameLst>
                                      </p:cBhvr>
                                      <p:to>
                                        <p:strVal val="visible"/>
                                      </p:to>
                                    </p:set>
                                    <p:anim calcmode="lin" valueType="num">
                                      <p:cBhvr additive="base">
                                        <p:cTn id="12" dur="500"/>
                                        <p:tgtEl>
                                          <p:spTgt spid="1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5">
                                            <p:txEl>
                                              <p:pRg st="2" end="2"/>
                                            </p:txEl>
                                          </p:spTgt>
                                        </p:tgtEl>
                                        <p:attrNameLst>
                                          <p:attrName>style.visibility</p:attrName>
                                        </p:attrNameLst>
                                      </p:cBhvr>
                                      <p:to>
                                        <p:strVal val="visible"/>
                                      </p:to>
                                    </p:set>
                                    <p:anim calcmode="lin" valueType="num">
                                      <p:cBhvr additive="base">
                                        <p:cTn id="17" dur="500"/>
                                        <p:tgtEl>
                                          <p:spTgt spid="14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5">
                                            <p:txEl>
                                              <p:pRg st="3" end="3"/>
                                            </p:txEl>
                                          </p:spTgt>
                                        </p:tgtEl>
                                        <p:attrNameLst>
                                          <p:attrName>style.visibility</p:attrName>
                                        </p:attrNameLst>
                                      </p:cBhvr>
                                      <p:to>
                                        <p:strVal val="visible"/>
                                      </p:to>
                                    </p:set>
                                    <p:anim calcmode="lin" valueType="num">
                                      <p:cBhvr additive="base">
                                        <p:cTn id="22" dur="500"/>
                                        <p:tgtEl>
                                          <p:spTgt spid="14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5">
                                            <p:txEl>
                                              <p:pRg st="4" end="4"/>
                                            </p:txEl>
                                          </p:spTgt>
                                        </p:tgtEl>
                                        <p:attrNameLst>
                                          <p:attrName>style.visibility</p:attrName>
                                        </p:attrNameLst>
                                      </p:cBhvr>
                                      <p:to>
                                        <p:strVal val="visible"/>
                                      </p:to>
                                    </p:set>
                                    <p:anim calcmode="lin" valueType="num">
                                      <p:cBhvr additive="base">
                                        <p:cTn id="27" dur="500"/>
                                        <p:tgtEl>
                                          <p:spTgt spid="14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5">
                                            <p:txEl>
                                              <p:pRg st="6" end="6"/>
                                            </p:txEl>
                                          </p:spTgt>
                                        </p:tgtEl>
                                        <p:attrNameLst>
                                          <p:attrName>style.visibility</p:attrName>
                                        </p:attrNameLst>
                                      </p:cBhvr>
                                      <p:to>
                                        <p:strVal val="visible"/>
                                      </p:to>
                                    </p:set>
                                    <p:anim calcmode="lin" valueType="num">
                                      <p:cBhvr additive="base">
                                        <p:cTn id="32" dur="500"/>
                                        <p:tgtEl>
                                          <p:spTgt spid="14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5">
                                            <p:txEl>
                                              <p:pRg st="7" end="7"/>
                                            </p:txEl>
                                          </p:spTgt>
                                        </p:tgtEl>
                                        <p:attrNameLst>
                                          <p:attrName>style.visibility</p:attrName>
                                        </p:attrNameLst>
                                      </p:cBhvr>
                                      <p:to>
                                        <p:strVal val="visible"/>
                                      </p:to>
                                    </p:set>
                                    <p:anim calcmode="lin" valueType="num">
                                      <p:cBhvr additive="base">
                                        <p:cTn id="37" dur="500"/>
                                        <p:tgtEl>
                                          <p:spTgt spid="14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5">
                                            <p:txEl>
                                              <p:pRg st="8" end="8"/>
                                            </p:txEl>
                                          </p:spTgt>
                                        </p:tgtEl>
                                        <p:attrNameLst>
                                          <p:attrName>style.visibility</p:attrName>
                                        </p:attrNameLst>
                                      </p:cBhvr>
                                      <p:to>
                                        <p:strVal val="visible"/>
                                      </p:to>
                                    </p:set>
                                    <p:anim calcmode="lin" valueType="num">
                                      <p:cBhvr additive="base">
                                        <p:cTn id="42" dur="500"/>
                                        <p:tgtEl>
                                          <p:spTgt spid="14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2169</TotalTime>
  <Words>628</Words>
  <Application>Microsoft Office PowerPoint</Application>
  <PresentationFormat>Widescreen</PresentationFormat>
  <Paragraphs>75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 #Grief - Week 2</vt:lpstr>
      <vt:lpstr>Where Today??</vt:lpstr>
      <vt:lpstr>What’s the problem with stages?</vt:lpstr>
      <vt:lpstr>What’s the problem with stages?</vt:lpstr>
      <vt:lpstr>What’s the problem with stages?</vt:lpstr>
      <vt:lpstr>What’s the problem with stages?</vt:lpstr>
      <vt:lpstr>What’s the problem with stages?</vt:lpstr>
      <vt:lpstr>Questioning the Stages…</vt:lpstr>
      <vt:lpstr>History</vt:lpstr>
      <vt:lpstr>Worksheet or Something…</vt:lpstr>
      <vt:lpstr>Done Already?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#Grief: Week 2</dc:title>
  <dc:creator>Mchael Noll</dc:creator>
  <cp:lastModifiedBy>Piette, Allison M</cp:lastModifiedBy>
  <cp:revision>28</cp:revision>
  <dcterms:created xsi:type="dcterms:W3CDTF">2021-11-16T04:49:44Z</dcterms:created>
  <dcterms:modified xsi:type="dcterms:W3CDTF">2025-06-17T21:05:16Z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99fcdbe-77c1-4701-93eb-126e2506d6ae_Enabled">
    <vt:lpwstr>true</vt:lpwstr>
  </property>
  <property fmtid="{D5CDD505-2E9C-101B-9397-08002B2CF9AE}" pid="3" name="MSIP_Label_599fcdbe-77c1-4701-93eb-126e2506d6ae_SetDate">
    <vt:lpwstr>2025-06-17T19:12:49Z</vt:lpwstr>
  </property>
  <property fmtid="{D5CDD505-2E9C-101B-9397-08002B2CF9AE}" pid="4" name="MSIP_Label_599fcdbe-77c1-4701-93eb-126e2506d6ae_Method">
    <vt:lpwstr>Standard</vt:lpwstr>
  </property>
  <property fmtid="{D5CDD505-2E9C-101B-9397-08002B2CF9AE}" pid="5" name="MSIP_Label_599fcdbe-77c1-4701-93eb-126e2506d6ae_Name">
    <vt:lpwstr>599fcdbe-77c1-4701-93eb-126e2506d6ae</vt:lpwstr>
  </property>
  <property fmtid="{D5CDD505-2E9C-101B-9397-08002B2CF9AE}" pid="6" name="MSIP_Label_599fcdbe-77c1-4701-93eb-126e2506d6ae_SiteId">
    <vt:lpwstr>fe30bbe0-7bc0-4bb6-964f-60db53a84dd3</vt:lpwstr>
  </property>
  <property fmtid="{D5CDD505-2E9C-101B-9397-08002B2CF9AE}" pid="7" name="MSIP_Label_599fcdbe-77c1-4701-93eb-126e2506d6ae_ActionId">
    <vt:lpwstr>ead192b4-35e4-4bff-8593-1e5ccaaf7e5c</vt:lpwstr>
  </property>
  <property fmtid="{D5CDD505-2E9C-101B-9397-08002B2CF9AE}" pid="8" name="MSIP_Label_599fcdbe-77c1-4701-93eb-126e2506d6ae_ContentBits">
    <vt:lpwstr>0</vt:lpwstr>
  </property>
  <property fmtid="{D5CDD505-2E9C-101B-9397-08002B2CF9AE}" pid="9" name="MSIP_Label_599fcdbe-77c1-4701-93eb-126e2506d6ae_Tag">
    <vt:lpwstr>10, 3, 0, 1</vt:lpwstr>
  </property>
</Properties>
</file>