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340" r:id="rId2"/>
    <p:sldId id="271" r:id="rId3"/>
    <p:sldId id="345" r:id="rId4"/>
    <p:sldId id="355" r:id="rId5"/>
    <p:sldId id="359" r:id="rId6"/>
    <p:sldId id="360" r:id="rId7"/>
    <p:sldId id="361" r:id="rId8"/>
    <p:sldId id="362" r:id="rId9"/>
    <p:sldId id="363" r:id="rId10"/>
    <p:sldId id="364" r:id="rId11"/>
    <p:sldId id="3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45"/>
            <p14:sldId id="355"/>
            <p14:sldId id="359"/>
            <p14:sldId id="360"/>
            <p14:sldId id="361"/>
            <p14:sldId id="362"/>
            <p14:sldId id="363"/>
            <p14:sldId id="364"/>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82" y="6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6/3/2025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6/3/2025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6/3/2025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6/3/2025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6/3/2025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6/3/2025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6/3/2025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0" y="239707"/>
            <a:ext cx="12191999" cy="2962106"/>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sz="8800" dirty="0">
                <a:solidFill>
                  <a:schemeClr val="tx1"/>
                </a:solidFill>
              </a:rPr>
              <a:t>#Grief</a:t>
            </a: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41E8-CAA8-63C2-DE70-310E0C6B9A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BEC51C-3A1E-D1A7-31EC-B365BA751AE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D3E8688-0C1A-3E5B-F34C-225D4452E6F0}"/>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Am I Done Yet??</a:t>
            </a:r>
          </a:p>
        </p:txBody>
      </p:sp>
      <p:sp>
        <p:nvSpPr>
          <p:cNvPr id="20" name="Content Placeholder 2">
            <a:extLst>
              <a:ext uri="{FF2B5EF4-FFF2-40B4-BE49-F238E27FC236}">
                <a16:creationId xmlns:a16="http://schemas.microsoft.com/office/drawing/2014/main" id="{CA67517D-8FBB-2B65-6FA1-6B3834B90806}"/>
              </a:ext>
            </a:extLst>
          </p:cNvPr>
          <p:cNvSpPr>
            <a:spLocks noGrp="1"/>
          </p:cNvSpPr>
          <p:nvPr>
            <p:ph idx="1"/>
          </p:nvPr>
        </p:nvSpPr>
        <p:spPr>
          <a:xfrm>
            <a:off x="678237" y="1397730"/>
            <a:ext cx="10972800" cy="5365371"/>
          </a:xfrm>
        </p:spPr>
        <p:txBody>
          <a:bodyPr>
            <a:noAutofit/>
          </a:bodyPr>
          <a:lstStyle/>
          <a:p>
            <a:r>
              <a:rPr lang="en-US" sz="2400" dirty="0">
                <a:latin typeface="Sentinel-Book"/>
              </a:rPr>
              <a:t>Recovery from loss is achieved by a series of small and correct choices made by the Griever.</a:t>
            </a:r>
          </a:p>
          <a:p>
            <a:r>
              <a:rPr lang="en-US" sz="2400" dirty="0">
                <a:latin typeface="Sentinel-Book"/>
              </a:rPr>
              <a:t>Recovery means </a:t>
            </a:r>
          </a:p>
          <a:p>
            <a:pPr lvl="1"/>
            <a:r>
              <a:rPr lang="en-US" sz="2000" dirty="0">
                <a:latin typeface="Sentinel-Book"/>
              </a:rPr>
              <a:t>Feeling better</a:t>
            </a:r>
          </a:p>
          <a:p>
            <a:pPr lvl="1"/>
            <a:r>
              <a:rPr lang="en-US" sz="2000" dirty="0">
                <a:latin typeface="Sentinel-Book"/>
              </a:rPr>
              <a:t>Finding new meaning for living, without the fear of being hurt again</a:t>
            </a:r>
          </a:p>
          <a:p>
            <a:pPr lvl="1"/>
            <a:r>
              <a:rPr lang="en-US" sz="2000" dirty="0">
                <a:latin typeface="Sentinel-Book"/>
              </a:rPr>
              <a:t>Being able to enjoy fond memories without having them turn painful</a:t>
            </a:r>
          </a:p>
          <a:p>
            <a:pPr lvl="1"/>
            <a:r>
              <a:rPr lang="en-US" sz="2000" dirty="0">
                <a:latin typeface="Sentinel-Book"/>
              </a:rPr>
              <a:t>Acknowledging that it is perfectly all right to feel sad from time to time and to talk about those feelings no matter how those around you react</a:t>
            </a:r>
          </a:p>
          <a:p>
            <a:r>
              <a:rPr lang="en-US" sz="2400" dirty="0">
                <a:latin typeface="Sentinel-Book"/>
              </a:rPr>
              <a:t>Most importantly, recovery means acquiring the skills we should have been taught as a child. These skills allow us to deal with loss directly.</a:t>
            </a:r>
          </a:p>
          <a:p>
            <a:r>
              <a:rPr lang="en-US" sz="2400" dirty="0">
                <a:latin typeface="Sentinel-Book"/>
              </a:rPr>
              <a:t>Recovering from a significant emotional loss is not an easy task. Taking the actions that lead to recovery will require your attention, open-mindedness, willingness, and courage.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74550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D4EF-0D7D-B87C-D7F7-FE0F490E91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547E5-65C5-8D35-D68C-1750CEEA5B10}"/>
              </a:ext>
            </a:extLst>
          </p:cNvPr>
          <p:cNvSpPr>
            <a:spLocks noGrp="1"/>
          </p:cNvSpPr>
          <p:nvPr>
            <p:ph idx="1"/>
          </p:nvPr>
        </p:nvSpPr>
        <p:spPr>
          <a:xfrm>
            <a:off x="499966" y="1229004"/>
            <a:ext cx="10972800" cy="5534097"/>
          </a:xfrm>
        </p:spPr>
        <p:txBody>
          <a:bodyPr vert="horz" lIns="91440" tIns="45720" rIns="91440" bIns="45720" rtlCol="0" anchor="t">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Summary:</a:t>
            </a:r>
          </a:p>
          <a:p>
            <a:pPr lvl="1"/>
            <a:r>
              <a:rPr lang="en-US" sz="2400" dirty="0">
                <a:latin typeface="Tahoma" panose="020B0604030504040204" pitchFamily="34" charset="0"/>
                <a:ea typeface="Tahoma" panose="020B0604030504040204" pitchFamily="34" charset="0"/>
                <a:cs typeface="Tahoma" panose="020B0604030504040204" pitchFamily="34" charset="0"/>
              </a:rPr>
              <a:t>What does it mean?</a:t>
            </a:r>
          </a:p>
          <a:p>
            <a:pPr lvl="1"/>
            <a:r>
              <a:rPr lang="en-US" sz="2400" dirty="0">
                <a:latin typeface="Tahoma" panose="020B0604030504040204" pitchFamily="34" charset="0"/>
                <a:ea typeface="Tahoma" panose="020B0604030504040204" pitchFamily="34" charset="0"/>
                <a:cs typeface="Tahoma" panose="020B0604030504040204" pitchFamily="34" charset="0"/>
              </a:rPr>
              <a:t>Typical Responses</a:t>
            </a:r>
          </a:p>
          <a:p>
            <a:pPr lvl="1"/>
            <a:r>
              <a:rPr lang="en-US" sz="2400" dirty="0">
                <a:latin typeface="Tahoma" panose="020B0604030504040204" pitchFamily="34" charset="0"/>
                <a:ea typeface="Tahoma" panose="020B0604030504040204" pitchFamily="34" charset="0"/>
                <a:cs typeface="Tahoma" panose="020B0604030504040204" pitchFamily="34" charset="0"/>
              </a:rPr>
              <a:t>Some Stats</a:t>
            </a:r>
          </a:p>
          <a:p>
            <a:pPr lvl="1"/>
            <a:r>
              <a:rPr lang="en-US" sz="2400" dirty="0">
                <a:latin typeface="Tahoma" panose="020B0604030504040204" pitchFamily="34" charset="0"/>
                <a:ea typeface="Tahoma" panose="020B0604030504040204" pitchFamily="34" charset="0"/>
                <a:cs typeface="Tahoma" panose="020B0604030504040204" pitchFamily="34" charset="0"/>
              </a:rPr>
              <a:t>Misinformation</a:t>
            </a:r>
          </a:p>
          <a:p>
            <a:pPr lvl="1"/>
            <a:r>
              <a:rPr lang="en-US" sz="2400" dirty="0">
                <a:latin typeface="Tahoma" panose="020B0604030504040204" pitchFamily="34" charset="0"/>
                <a:ea typeface="Tahoma" panose="020B0604030504040204" pitchFamily="34" charset="0"/>
                <a:cs typeface="Tahoma" panose="020B0604030504040204" pitchFamily="34" charset="0"/>
              </a:rPr>
              <a:t>What helps?!</a:t>
            </a:r>
            <a:endParaRPr lang="en-US" sz="22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Next</a:t>
            </a:r>
            <a:r>
              <a:rPr lang="en-US" sz="2400"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Grief &amp; Loss 2</a:t>
            </a:r>
          </a:p>
          <a:p>
            <a:pPr lvl="2"/>
            <a:r>
              <a:rPr lang="en-US" sz="2400" dirty="0">
                <a:latin typeface="Tahoma"/>
                <a:ea typeface="Tahoma"/>
                <a:cs typeface="Tahoma"/>
                <a:sym typeface="Tahoma"/>
              </a:rPr>
              <a:t>What’s the problem with stages?</a:t>
            </a:r>
            <a:endParaRPr lang="en-US" dirty="0">
              <a:sym typeface="Tahoma"/>
            </a:endParaRPr>
          </a:p>
          <a:p>
            <a:pPr lvl="2"/>
            <a:r>
              <a:rPr lang="en-US" sz="2600" dirty="0">
                <a:latin typeface="Tahoma"/>
                <a:ea typeface="Tahoma"/>
                <a:cs typeface="Tahoma"/>
                <a:sym typeface="Tahoma"/>
              </a:rPr>
              <a:t>Some Cultural History</a:t>
            </a:r>
            <a:endParaRPr lang="en-US" dirty="0">
              <a:sym typeface="Tahoma"/>
            </a:endParaRPr>
          </a:p>
          <a:p>
            <a:pPr lvl="2"/>
            <a:r>
              <a:rPr lang="en-US" sz="2600" dirty="0">
                <a:latin typeface="Tahoma"/>
                <a:ea typeface="Tahoma"/>
                <a:cs typeface="Tahoma"/>
                <a:sym typeface="Tahoma"/>
              </a:rPr>
              <a:t>Some Worksheet or Something Like it</a:t>
            </a:r>
            <a:endParaRPr lang="en-US" sz="2200" b="1" dirty="0">
              <a:latin typeface="Tahoma"/>
              <a:ea typeface="Tahoma"/>
              <a:cs typeface="Tahoma"/>
            </a:endParaRPr>
          </a:p>
        </p:txBody>
      </p:sp>
      <p:pic>
        <p:nvPicPr>
          <p:cNvPr id="4" name="Picture 3">
            <a:extLst>
              <a:ext uri="{FF2B5EF4-FFF2-40B4-BE49-F238E27FC236}">
                <a16:creationId xmlns:a16="http://schemas.microsoft.com/office/drawing/2014/main" id="{93B9C8A3-1170-F3F0-577E-0074C8CC79E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1755B06D-A183-6910-BB8D-2EFE670DE3CB}"/>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Summary and Next?</a:t>
            </a:r>
            <a:endParaRPr lang="en-US" sz="3800" dirty="0">
              <a:solidFill>
                <a:schemeClr val="tx1"/>
              </a:solidFill>
            </a:endParaRPr>
          </a:p>
        </p:txBody>
      </p:sp>
    </p:spTree>
    <p:extLst>
      <p:ext uri="{BB962C8B-B14F-4D97-AF65-F5344CB8AC3E}">
        <p14:creationId xmlns:p14="http://schemas.microsoft.com/office/powerpoint/2010/main" val="2624930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517463"/>
          </a:xfrm>
        </p:spPr>
        <p:txBody>
          <a:bodyPr vert="horz" lIns="91440" tIns="45720" rIns="91440" bIns="45720" rtlCol="0" anchor="t">
            <a:normAutofit fontScale="850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Recap Last week:</a:t>
            </a:r>
          </a:p>
          <a:p>
            <a:pPr lvl="1"/>
            <a:r>
              <a:rPr lang="en-US" sz="2400" dirty="0">
                <a:latin typeface="Tahoma" panose="020B0604030504040204" pitchFamily="34" charset="0"/>
                <a:ea typeface="Tahoma" panose="020B0604030504040204" pitchFamily="34" charset="0"/>
                <a:cs typeface="Tahoma" panose="020B0604030504040204" pitchFamily="34" charset="0"/>
              </a:rPr>
              <a:t>Thought </a:t>
            </a:r>
            <a:r>
              <a:rPr lang="en-US" sz="2400" dirty="0" err="1">
                <a:latin typeface="Tahoma" panose="020B0604030504040204" pitchFamily="34" charset="0"/>
                <a:ea typeface="Tahoma" panose="020B0604030504040204" pitchFamily="34" charset="0"/>
                <a:cs typeface="Tahoma" panose="020B0604030504040204" pitchFamily="34" charset="0"/>
              </a:rPr>
              <a:t>Mapz</a:t>
            </a:r>
            <a:endParaRPr lang="en-US" sz="2400" dirty="0">
              <a:latin typeface="Tahoma" panose="020B0604030504040204" pitchFamily="34" charset="0"/>
              <a:ea typeface="Tahoma" panose="020B0604030504040204" pitchFamily="34" charset="0"/>
              <a:cs typeface="Tahoma" panose="020B0604030504040204" pitchFamily="34" charset="0"/>
            </a:endParaRPr>
          </a:p>
          <a:p>
            <a:pPr marL="857250" lvl="2" indent="0">
              <a:buNone/>
            </a:pPr>
            <a:r>
              <a:rPr lang="en-US" sz="1800" dirty="0">
                <a:latin typeface="Tahoma"/>
                <a:ea typeface="Tahoma"/>
                <a:cs typeface="Tahoma"/>
              </a:rPr>
              <a:t>Event ➡️ Thoughts ➡️ Behaviors</a:t>
            </a:r>
            <a:br>
              <a:rPr lang="en-US" sz="1800" dirty="0">
                <a:latin typeface="Tahoma"/>
                <a:ea typeface="Tahoma"/>
                <a:cs typeface="Tahoma"/>
              </a:rPr>
            </a:br>
            <a:endParaRPr lang="en-US" sz="1800" dirty="0">
              <a:latin typeface="Tahoma"/>
              <a:ea typeface="Tahoma"/>
              <a:cs typeface="Tahoma"/>
            </a:endParaRPr>
          </a:p>
          <a:p>
            <a:pPr marL="857250" lvl="2" indent="0">
              <a:buNone/>
            </a:pPr>
            <a:r>
              <a:rPr lang="en-US" sz="1800" dirty="0">
                <a:latin typeface="Tahoma"/>
                <a:ea typeface="Tahoma"/>
                <a:cs typeface="Tahoma"/>
              </a:rPr>
              <a:t>Event ➡️ Thoughts ➡️ Feelings</a:t>
            </a:r>
          </a:p>
          <a:p>
            <a:pPr marL="857250" lvl="2" indent="0">
              <a:buNone/>
            </a:pPr>
            <a:r>
              <a:rPr lang="en-US" sz="1800" dirty="0">
                <a:latin typeface="Tahoma"/>
                <a:ea typeface="Tahoma"/>
                <a:cs typeface="Tahoma"/>
              </a:rPr>
              <a:t>Feelings 🚫 ➡️ Behaviors</a:t>
            </a:r>
            <a:endParaRPr lang="en-US" sz="1800"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Counter Your Negative Thoughts With Rational Ones </a:t>
            </a:r>
          </a:p>
          <a:p>
            <a:pPr lvl="2"/>
            <a:r>
              <a:rPr lang="en-US" sz="2000" dirty="0">
                <a:latin typeface="Tahoma"/>
                <a:ea typeface="Tahoma"/>
                <a:cs typeface="Tahoma"/>
              </a:rPr>
              <a:t>Use the Questions to make the most informed choice for you</a:t>
            </a:r>
          </a:p>
          <a:p>
            <a:r>
              <a:rPr lang="en-US" sz="3200" dirty="0">
                <a:latin typeface="Tahoma"/>
                <a:ea typeface="Tahoma"/>
                <a:cs typeface="Tahoma"/>
              </a:rPr>
              <a:t>This Week:</a:t>
            </a:r>
          </a:p>
          <a:p>
            <a:pPr lvl="1"/>
            <a:r>
              <a:rPr lang="en-US" sz="2400" dirty="0">
                <a:latin typeface="Tahoma"/>
                <a:ea typeface="Tahoma"/>
                <a:cs typeface="Tahoma"/>
              </a:rPr>
              <a:t>Grief</a:t>
            </a:r>
            <a:endParaRPr lang="en-US" sz="2400" dirty="0"/>
          </a:p>
          <a:p>
            <a:pPr lvl="2"/>
            <a:r>
              <a:rPr lang="en-US" sz="2600" dirty="0">
                <a:latin typeface="Tahoma" panose="020B0604030504040204" pitchFamily="34" charset="0"/>
                <a:ea typeface="Tahoma" panose="020B0604030504040204" pitchFamily="34" charset="0"/>
                <a:cs typeface="Tahoma" panose="020B0604030504040204" pitchFamily="34" charset="0"/>
              </a:rPr>
              <a:t>What does it mean?</a:t>
            </a:r>
          </a:p>
          <a:p>
            <a:pPr lvl="2"/>
            <a:r>
              <a:rPr lang="en-US" sz="2600" dirty="0">
                <a:latin typeface="Tahoma" panose="020B0604030504040204" pitchFamily="34" charset="0"/>
                <a:ea typeface="Tahoma" panose="020B0604030504040204" pitchFamily="34" charset="0"/>
                <a:cs typeface="Tahoma" panose="020B0604030504040204" pitchFamily="34" charset="0"/>
              </a:rPr>
              <a:t>Typical Responses</a:t>
            </a:r>
          </a:p>
          <a:p>
            <a:pPr lvl="2"/>
            <a:r>
              <a:rPr lang="en-US" sz="2600" dirty="0">
                <a:latin typeface="Tahoma" panose="020B0604030504040204" pitchFamily="34" charset="0"/>
                <a:ea typeface="Tahoma" panose="020B0604030504040204" pitchFamily="34" charset="0"/>
                <a:cs typeface="Tahoma" panose="020B0604030504040204" pitchFamily="34" charset="0"/>
              </a:rPr>
              <a:t>Some Stats</a:t>
            </a:r>
          </a:p>
          <a:p>
            <a:pPr lvl="2"/>
            <a:r>
              <a:rPr lang="en-US" sz="2600" dirty="0">
                <a:latin typeface="Tahoma" panose="020B0604030504040204" pitchFamily="34" charset="0"/>
                <a:ea typeface="Tahoma" panose="020B0604030504040204" pitchFamily="34" charset="0"/>
                <a:cs typeface="Tahoma" panose="020B0604030504040204" pitchFamily="34" charset="0"/>
              </a:rPr>
              <a:t>Misinformation</a:t>
            </a:r>
          </a:p>
          <a:p>
            <a:pPr lvl="2"/>
            <a:r>
              <a:rPr lang="en-US" sz="2600" dirty="0">
                <a:latin typeface="Tahoma" panose="020B0604030504040204" pitchFamily="34" charset="0"/>
                <a:ea typeface="Tahoma" panose="020B0604030504040204" pitchFamily="34" charset="0"/>
                <a:cs typeface="Tahoma" panose="020B0604030504040204" pitchFamily="34" charset="0"/>
              </a:rPr>
              <a:t>What helps?!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a:ea typeface="Tahoma"/>
              <a:cs typeface="Tahoma"/>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228-18A9-FE56-275B-B85E5547DD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F00D56-C96E-71DF-57F7-2442BA3F2AB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949037-80C4-B5EA-5E4A-DFE39D8DF182}"/>
              </a:ext>
            </a:extLst>
          </p:cNvPr>
          <p:cNvSpPr>
            <a:spLocks noGrp="1"/>
          </p:cNvSpPr>
          <p:nvPr>
            <p:ph type="title"/>
          </p:nvPr>
        </p:nvSpPr>
        <p:spPr>
          <a:xfrm>
            <a:off x="1511560" y="367943"/>
            <a:ext cx="8949612" cy="727788"/>
          </a:xfrm>
        </p:spPr>
        <p:txBody>
          <a:bodyPr>
            <a:normAutofit/>
          </a:bodyPr>
          <a:lstStyle/>
          <a:p>
            <a:r>
              <a:rPr lang="en-US" sz="3600" dirty="0">
                <a:solidFill>
                  <a:schemeClr val="tx1"/>
                </a:solidFill>
              </a:rPr>
              <a:t>Huh?!?</a:t>
            </a:r>
            <a:endParaRPr lang="en-US" dirty="0">
              <a:solidFill>
                <a:schemeClr val="tx1"/>
              </a:solidFill>
            </a:endParaRPr>
          </a:p>
        </p:txBody>
      </p:sp>
      <p:sp>
        <p:nvSpPr>
          <p:cNvPr id="20" name="Content Placeholder 2">
            <a:extLst>
              <a:ext uri="{FF2B5EF4-FFF2-40B4-BE49-F238E27FC236}">
                <a16:creationId xmlns:a16="http://schemas.microsoft.com/office/drawing/2014/main" id="{0B4D7664-40AB-BBC9-A412-189238389793}"/>
              </a:ext>
            </a:extLst>
          </p:cNvPr>
          <p:cNvSpPr>
            <a:spLocks noGrp="1"/>
          </p:cNvSpPr>
          <p:nvPr>
            <p:ph idx="1"/>
          </p:nvPr>
        </p:nvSpPr>
        <p:spPr>
          <a:xfrm>
            <a:off x="678237" y="1397730"/>
            <a:ext cx="10972800" cy="5365371"/>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What is Grief?</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A </a:t>
            </a:r>
            <a:r>
              <a:rPr lang="en-US" sz="2400" b="1" u="sng" dirty="0">
                <a:latin typeface="Tahoma" panose="020B0604030504040204" pitchFamily="34" charset="0"/>
                <a:ea typeface="Tahoma" panose="020B0604030504040204" pitchFamily="34" charset="0"/>
                <a:cs typeface="Tahoma" panose="020B0604030504040204" pitchFamily="34" charset="0"/>
              </a:rPr>
              <a:t>natural </a:t>
            </a:r>
            <a:r>
              <a:rPr lang="en-US" sz="2400" dirty="0">
                <a:latin typeface="Tahoma" panose="020B0604030504040204" pitchFamily="34" charset="0"/>
                <a:ea typeface="Tahoma" panose="020B0604030504040204" pitchFamily="34" charset="0"/>
                <a:cs typeface="Tahoma" panose="020B0604030504040204" pitchFamily="34" charset="0"/>
              </a:rPr>
              <a:t>reaction to </a:t>
            </a:r>
            <a:r>
              <a:rPr lang="en-US" sz="2400" i="1" dirty="0">
                <a:latin typeface="Tahoma" panose="020B0604030504040204" pitchFamily="34" charset="0"/>
                <a:ea typeface="Tahoma" panose="020B0604030504040204" pitchFamily="34" charset="0"/>
                <a:cs typeface="Tahoma" panose="020B0604030504040204" pitchFamily="34" charset="0"/>
              </a:rPr>
              <a:t>significant emotional loss </a:t>
            </a:r>
            <a:r>
              <a:rPr lang="en-US" sz="2400" dirty="0">
                <a:latin typeface="Tahoma" panose="020B0604030504040204" pitchFamily="34" charset="0"/>
                <a:ea typeface="Tahoma" panose="020B0604030504040204" pitchFamily="34" charset="0"/>
                <a:cs typeface="Tahoma" panose="020B0604030504040204" pitchFamily="34" charset="0"/>
              </a:rPr>
              <a:t>of any kind.</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b="1" u="sng" dirty="0">
                <a:latin typeface="Tahoma" panose="020B0604030504040204" pitchFamily="34" charset="0"/>
                <a:ea typeface="Tahoma" panose="020B0604030504040204" pitchFamily="34" charset="0"/>
                <a:cs typeface="Tahoma" panose="020B0604030504040204" pitchFamily="34" charset="0"/>
              </a:rPr>
              <a:t>conflicting feelings </a:t>
            </a:r>
            <a:r>
              <a:rPr lang="en-US" sz="2400" dirty="0">
                <a:latin typeface="Tahoma" panose="020B0604030504040204" pitchFamily="34" charset="0"/>
                <a:ea typeface="Tahoma" panose="020B0604030504040204" pitchFamily="34" charset="0"/>
                <a:cs typeface="Tahoma" panose="020B0604030504040204" pitchFamily="34" charset="0"/>
              </a:rPr>
              <a:t>caused by the </a:t>
            </a:r>
            <a:r>
              <a:rPr lang="en-US" sz="2400" i="1" dirty="0">
                <a:latin typeface="Tahoma" panose="020B0604030504040204" pitchFamily="34" charset="0"/>
                <a:ea typeface="Tahoma" panose="020B0604030504040204" pitchFamily="34" charset="0"/>
                <a:cs typeface="Tahoma" panose="020B0604030504040204" pitchFamily="34" charset="0"/>
              </a:rPr>
              <a:t>end of</a:t>
            </a:r>
            <a:r>
              <a:rPr lang="en-US" sz="2400" dirty="0">
                <a:latin typeface="Tahoma" panose="020B0604030504040204" pitchFamily="34" charset="0"/>
                <a:ea typeface="Tahoma" panose="020B0604030504040204" pitchFamily="34" charset="0"/>
                <a:cs typeface="Tahoma" panose="020B0604030504040204" pitchFamily="34" charset="0"/>
              </a:rPr>
              <a:t>, or </a:t>
            </a:r>
            <a:r>
              <a:rPr lang="en-US" sz="2400" i="1" dirty="0">
                <a:latin typeface="Tahoma" panose="020B0604030504040204" pitchFamily="34" charset="0"/>
                <a:ea typeface="Tahoma" panose="020B0604030504040204" pitchFamily="34" charset="0"/>
                <a:cs typeface="Tahoma" panose="020B0604030504040204" pitchFamily="34" charset="0"/>
              </a:rPr>
              <a:t>change in</a:t>
            </a:r>
            <a:r>
              <a:rPr lang="en-US" sz="2400" dirty="0">
                <a:latin typeface="Tahoma" panose="020B0604030504040204" pitchFamily="34" charset="0"/>
                <a:ea typeface="Tahoma" panose="020B0604030504040204" pitchFamily="34" charset="0"/>
                <a:cs typeface="Tahoma" panose="020B0604030504040204" pitchFamily="34" charset="0"/>
              </a:rPr>
              <a:t>, a familiar pattern of behavior.</a:t>
            </a:r>
          </a:p>
          <a:p>
            <a:pPr lvl="1">
              <a:lnSpc>
                <a:spcPct val="150000"/>
              </a:lnSpc>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b="1" u="sng" dirty="0">
                <a:latin typeface="Tahoma" panose="020B0604030504040204" pitchFamily="34" charset="0"/>
                <a:ea typeface="Tahoma" panose="020B0604030504040204" pitchFamily="34" charset="0"/>
                <a:cs typeface="Tahoma" panose="020B0604030504040204" pitchFamily="34" charset="0"/>
              </a:rPr>
              <a:t>feeling of reaching out </a:t>
            </a:r>
            <a:r>
              <a:rPr lang="en-US" sz="2400" dirty="0">
                <a:latin typeface="Tahoma" panose="020B0604030504040204" pitchFamily="34" charset="0"/>
                <a:ea typeface="Tahoma" panose="020B0604030504040204" pitchFamily="34" charset="0"/>
                <a:cs typeface="Tahoma" panose="020B0604030504040204" pitchFamily="34" charset="0"/>
              </a:rPr>
              <a:t>for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someone who has always been there,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only to find when you need them again,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they are </a:t>
            </a:r>
            <a:r>
              <a:rPr lang="en-US" sz="2400" b="1" u="sng" dirty="0">
                <a:latin typeface="Tahoma" panose="020B0604030504040204" pitchFamily="34" charset="0"/>
                <a:ea typeface="Tahoma" panose="020B0604030504040204" pitchFamily="34" charset="0"/>
                <a:cs typeface="Tahoma" panose="020B0604030504040204" pitchFamily="34" charset="0"/>
              </a:rPr>
              <a:t>no longer there</a:t>
            </a:r>
            <a:r>
              <a:rPr lang="en-US" sz="2400" dirty="0">
                <a:latin typeface="Tahoma" panose="020B0604030504040204" pitchFamily="34" charset="0"/>
                <a:ea typeface="Tahoma" panose="020B0604030504040204" pitchFamily="34" charset="0"/>
                <a:cs typeface="Tahoma" panose="020B0604030504040204" pitchFamily="34" charset="0"/>
              </a:rPr>
              <a:t>.</a:t>
            </a:r>
          </a:p>
        </p:txBody>
      </p:sp>
      <p:pic>
        <p:nvPicPr>
          <p:cNvPr id="2" name="Picture 2" descr="Dealing with Grief">
            <a:extLst>
              <a:ext uri="{FF2B5EF4-FFF2-40B4-BE49-F238E27FC236}">
                <a16:creationId xmlns:a16="http://schemas.microsoft.com/office/drawing/2014/main" id="{67D95529-9F45-0FA3-34AF-A7791DFC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535" y="3606283"/>
            <a:ext cx="4509246" cy="29028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056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55-828A-8024-F357-7B9E447B5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40243B-EADD-526B-3443-AE9D1E7A1F6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19D3BB5-D73F-89C8-4F1B-4A4821F80D0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Respond &amp; Types??</a:t>
            </a:r>
          </a:p>
        </p:txBody>
      </p:sp>
      <p:sp>
        <p:nvSpPr>
          <p:cNvPr id="20" name="Content Placeholder 2">
            <a:extLst>
              <a:ext uri="{FF2B5EF4-FFF2-40B4-BE49-F238E27FC236}">
                <a16:creationId xmlns:a16="http://schemas.microsoft.com/office/drawing/2014/main" id="{41C4B4A6-85E4-27EC-AFE2-040EC87C1FAF}"/>
              </a:ext>
            </a:extLst>
          </p:cNvPr>
          <p:cNvSpPr>
            <a:spLocks noGrp="1"/>
          </p:cNvSpPr>
          <p:nvPr>
            <p:ph idx="1"/>
          </p:nvPr>
        </p:nvSpPr>
        <p:spPr>
          <a:xfrm>
            <a:off x="678237" y="1397730"/>
            <a:ext cx="10972800" cy="5365371"/>
          </a:xfrm>
        </p:spPr>
        <p:txBody>
          <a:bodyPr>
            <a:normAutofit fontScale="55000" lnSpcReduction="20000"/>
          </a:bodyPr>
          <a:lstStyle/>
          <a:p>
            <a:pPr marL="400050"/>
            <a:r>
              <a:rPr lang="en-US" sz="4000" dirty="0">
                <a:latin typeface="Tahoma" panose="020B0604030504040204" pitchFamily="34" charset="0"/>
                <a:ea typeface="Tahoma" panose="020B0604030504040204" pitchFamily="34" charset="0"/>
                <a:cs typeface="Tahoma" panose="020B0604030504040204" pitchFamily="34" charset="0"/>
              </a:rPr>
              <a:t>Typical Responses (griever)</a:t>
            </a:r>
          </a:p>
          <a:p>
            <a:pPr marL="514350" indent="-457200"/>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400050"/>
            <a:r>
              <a:rPr lang="en-US" sz="4000" dirty="0">
                <a:latin typeface="Tahoma" panose="020B0604030504040204" pitchFamily="34" charset="0"/>
                <a:ea typeface="Tahoma" panose="020B0604030504040204" pitchFamily="34" charset="0"/>
                <a:cs typeface="Tahoma" panose="020B0604030504040204" pitchFamily="34" charset="0"/>
              </a:rPr>
              <a:t>43 Losses Considered Grief</a:t>
            </a: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 indent="0">
              <a:buNone/>
            </a:pP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a:p>
            <a:pPr marL="400050"/>
            <a:r>
              <a:rPr lang="en-US" sz="4000" dirty="0">
                <a:latin typeface="Tahoma" panose="020B0604030504040204" pitchFamily="34" charset="0"/>
                <a:ea typeface="Tahoma" panose="020B0604030504040204" pitchFamily="34" charset="0"/>
                <a:cs typeface="Tahoma" panose="020B0604030504040204" pitchFamily="34" charset="0"/>
              </a:rPr>
              <a:t>It’s unique to each person. </a:t>
            </a:r>
            <a:r>
              <a:rPr lang="en-US" sz="4000" b="1" dirty="0">
                <a:latin typeface="Tahoma" panose="020B0604030504040204" pitchFamily="34" charset="0"/>
                <a:ea typeface="Tahoma" panose="020B0604030504040204" pitchFamily="34" charset="0"/>
                <a:cs typeface="Tahoma" panose="020B0604030504040204" pitchFamily="34" charset="0"/>
              </a:rPr>
              <a:t>NO Stages of Grief</a:t>
            </a:r>
            <a:r>
              <a:rPr lang="en-US" sz="4000" dirty="0">
                <a:latin typeface="Tahoma" panose="020B0604030504040204" pitchFamily="34" charset="0"/>
                <a:ea typeface="Tahoma" panose="020B0604030504040204" pitchFamily="34" charset="0"/>
                <a:cs typeface="Tahoma" panose="020B0604030504040204" pitchFamily="34" charset="0"/>
              </a:rPr>
              <a:t>! Those are referring to death and dying</a:t>
            </a:r>
          </a:p>
          <a:p>
            <a:pPr marL="400050"/>
            <a:r>
              <a:rPr lang="en-US" sz="4000" dirty="0">
                <a:latin typeface="Tahoma" panose="020B0604030504040204" pitchFamily="34" charset="0"/>
                <a:ea typeface="Tahoma" panose="020B0604030504040204" pitchFamily="34" charset="0"/>
                <a:cs typeface="Tahoma" panose="020B0604030504040204" pitchFamily="34" charset="0"/>
              </a:rPr>
              <a:t>Mislabeled as ADHD, Depression or PTSD, to name a few</a:t>
            </a:r>
          </a:p>
        </p:txBody>
      </p:sp>
      <p:graphicFrame>
        <p:nvGraphicFramePr>
          <p:cNvPr id="2" name="Table 1">
            <a:extLst>
              <a:ext uri="{FF2B5EF4-FFF2-40B4-BE49-F238E27FC236}">
                <a16:creationId xmlns:a16="http://schemas.microsoft.com/office/drawing/2014/main" id="{5AB223E1-0A3C-6B78-A56F-12BE08CC5439}"/>
              </a:ext>
            </a:extLst>
          </p:cNvPr>
          <p:cNvGraphicFramePr>
            <a:graphicFrameLocks noGrp="1"/>
          </p:cNvGraphicFramePr>
          <p:nvPr>
            <p:extLst>
              <p:ext uri="{D42A27DB-BD31-4B8C-83A1-F6EECF244321}">
                <p14:modId xmlns:p14="http://schemas.microsoft.com/office/powerpoint/2010/main" val="2963204094"/>
              </p:ext>
            </p:extLst>
          </p:nvPr>
        </p:nvGraphicFramePr>
        <p:xfrm>
          <a:off x="1240921" y="1851714"/>
          <a:ext cx="8128000" cy="1112520"/>
        </p:xfrm>
        <a:graphic>
          <a:graphicData uri="http://schemas.openxmlformats.org/drawingml/2006/table">
            <a:tbl>
              <a:tblPr firstRow="1" bandRow="1">
                <a:tableStyleId>{8799B23B-EC83-4686-B30A-512413B5E67A}</a:tableStyleId>
              </a:tblPr>
              <a:tblGrid>
                <a:gridCol w="4064000">
                  <a:extLst>
                    <a:ext uri="{9D8B030D-6E8A-4147-A177-3AD203B41FA5}">
                      <a16:colId xmlns:a16="http://schemas.microsoft.com/office/drawing/2014/main" val="3324362241"/>
                    </a:ext>
                  </a:extLst>
                </a:gridCol>
                <a:gridCol w="4064000">
                  <a:extLst>
                    <a:ext uri="{9D8B030D-6E8A-4147-A177-3AD203B41FA5}">
                      <a16:colId xmlns:a16="http://schemas.microsoft.com/office/drawing/2014/main" val="4199261445"/>
                    </a:ext>
                  </a:extLst>
                </a:gridCol>
              </a:tblGrid>
              <a:tr h="370840">
                <a:tc>
                  <a:txBody>
                    <a:bodyPr/>
                    <a:lstStyle/>
                    <a:p>
                      <a:pPr marL="514350" indent="-457200"/>
                      <a:r>
                        <a:rPr lang="en-US" sz="1800" b="0" i="0" u="none" strike="noStrike" kern="1200" baseline="0" dirty="0">
                          <a:solidFill>
                            <a:schemeClr val="tx1"/>
                          </a:solidFill>
                          <a:latin typeface="Tahoma"/>
                          <a:ea typeface="+mn-ea"/>
                          <a:cs typeface="+mn-cs"/>
                        </a:rPr>
                        <a:t>Reduced Concentration</a:t>
                      </a:r>
                    </a:p>
                  </a:txBody>
                  <a:tcPr/>
                </a:tc>
                <a:tc>
                  <a:txBody>
                    <a:bodyPr/>
                    <a:lstStyle/>
                    <a:p>
                      <a:pPr marL="514350" indent="-457200"/>
                      <a:r>
                        <a:rPr lang="en-US" sz="1800" b="0" i="0" u="none" strike="noStrike" kern="1200" baseline="0" dirty="0">
                          <a:solidFill>
                            <a:schemeClr val="tx1"/>
                          </a:solidFill>
                          <a:latin typeface="Tahoma"/>
                          <a:ea typeface="+mn-ea"/>
                          <a:cs typeface="+mn-cs"/>
                        </a:rPr>
                        <a:t>Numb (not an actual feeling)</a:t>
                      </a:r>
                    </a:p>
                  </a:txBody>
                  <a:tcPr/>
                </a:tc>
                <a:extLst>
                  <a:ext uri="{0D108BD9-81ED-4DB2-BD59-A6C34878D82A}">
                    <a16:rowId xmlns:a16="http://schemas.microsoft.com/office/drawing/2014/main" val="1562279482"/>
                  </a:ext>
                </a:extLst>
              </a:tr>
              <a:tr h="370840">
                <a:tc>
                  <a:txBody>
                    <a:bodyPr/>
                    <a:lstStyle/>
                    <a:p>
                      <a:pPr marL="514350" indent="-457200"/>
                      <a:r>
                        <a:rPr lang="en-US" sz="1800" b="0" dirty="0">
                          <a:latin typeface="Tahoma" panose="020B0604030504040204" pitchFamily="34" charset="0"/>
                          <a:ea typeface="Tahoma" panose="020B0604030504040204" pitchFamily="34" charset="0"/>
                          <a:cs typeface="Tahoma" panose="020B0604030504040204" pitchFamily="34" charset="0"/>
                        </a:rPr>
                        <a:t>Sleeping issues</a:t>
                      </a:r>
                    </a:p>
                  </a:txBody>
                  <a:tcPr/>
                </a:tc>
                <a:tc>
                  <a:txBody>
                    <a:bodyPr/>
                    <a:lstStyle/>
                    <a:p>
                      <a:pPr marL="514350" indent="-457200"/>
                      <a:r>
                        <a:rPr lang="en-US" sz="1800" b="0" dirty="0">
                          <a:latin typeface="Tahoma" panose="020B0604030504040204" pitchFamily="34" charset="0"/>
                          <a:ea typeface="Tahoma" panose="020B0604030504040204" pitchFamily="34" charset="0"/>
                          <a:cs typeface="Tahoma" panose="020B0604030504040204" pitchFamily="34" charset="0"/>
                        </a:rPr>
                        <a:t>Eating issues</a:t>
                      </a:r>
                    </a:p>
                  </a:txBody>
                  <a:tcPr/>
                </a:tc>
                <a:extLst>
                  <a:ext uri="{0D108BD9-81ED-4DB2-BD59-A6C34878D82A}">
                    <a16:rowId xmlns:a16="http://schemas.microsoft.com/office/drawing/2014/main" val="29242120"/>
                  </a:ext>
                </a:extLst>
              </a:tr>
              <a:tr h="37084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Roller Coaster of Emotions</a:t>
                      </a:r>
                      <a:endParaRPr lang="en-US" dirty="0"/>
                    </a:p>
                  </a:txBody>
                  <a:tcPr/>
                </a:tc>
                <a:tc>
                  <a:txBody>
                    <a:bodyPr/>
                    <a:lstStyle/>
                    <a:p>
                      <a:endParaRPr lang="en-US" dirty="0"/>
                    </a:p>
                  </a:txBody>
                  <a:tcPr/>
                </a:tc>
                <a:extLst>
                  <a:ext uri="{0D108BD9-81ED-4DB2-BD59-A6C34878D82A}">
                    <a16:rowId xmlns:a16="http://schemas.microsoft.com/office/drawing/2014/main" val="3256227577"/>
                  </a:ext>
                </a:extLst>
              </a:tr>
            </a:tbl>
          </a:graphicData>
        </a:graphic>
      </p:graphicFrame>
      <p:graphicFrame>
        <p:nvGraphicFramePr>
          <p:cNvPr id="5" name="Table 4">
            <a:extLst>
              <a:ext uri="{FF2B5EF4-FFF2-40B4-BE49-F238E27FC236}">
                <a16:creationId xmlns:a16="http://schemas.microsoft.com/office/drawing/2014/main" id="{3C5BB3F3-5FF0-40EC-02B2-BF5DB18701C2}"/>
              </a:ext>
            </a:extLst>
          </p:cNvPr>
          <p:cNvGraphicFramePr>
            <a:graphicFrameLocks noGrp="1"/>
          </p:cNvGraphicFramePr>
          <p:nvPr>
            <p:extLst>
              <p:ext uri="{D42A27DB-BD31-4B8C-83A1-F6EECF244321}">
                <p14:modId xmlns:p14="http://schemas.microsoft.com/office/powerpoint/2010/main" val="559871578"/>
              </p:ext>
            </p:extLst>
          </p:nvPr>
        </p:nvGraphicFramePr>
        <p:xfrm>
          <a:off x="1240921" y="3360224"/>
          <a:ext cx="8127999" cy="1483360"/>
        </p:xfrm>
        <a:graphic>
          <a:graphicData uri="http://schemas.openxmlformats.org/drawingml/2006/table">
            <a:tbl>
              <a:tblPr firstRow="1" bandRow="1">
                <a:tableStyleId>{8799B23B-EC83-4686-B30A-512413B5E67A}</a:tableStyleId>
              </a:tblPr>
              <a:tblGrid>
                <a:gridCol w="1884834">
                  <a:extLst>
                    <a:ext uri="{9D8B030D-6E8A-4147-A177-3AD203B41FA5}">
                      <a16:colId xmlns:a16="http://schemas.microsoft.com/office/drawing/2014/main" val="4010852461"/>
                    </a:ext>
                  </a:extLst>
                </a:gridCol>
                <a:gridCol w="3533832">
                  <a:extLst>
                    <a:ext uri="{9D8B030D-6E8A-4147-A177-3AD203B41FA5}">
                      <a16:colId xmlns:a16="http://schemas.microsoft.com/office/drawing/2014/main" val="1144930355"/>
                    </a:ext>
                  </a:extLst>
                </a:gridCol>
                <a:gridCol w="2709333">
                  <a:extLst>
                    <a:ext uri="{9D8B030D-6E8A-4147-A177-3AD203B41FA5}">
                      <a16:colId xmlns:a16="http://schemas.microsoft.com/office/drawing/2014/main" val="2813351372"/>
                    </a:ext>
                  </a:extLst>
                </a:gridCol>
              </a:tblGrid>
              <a:tr h="370840">
                <a:tc>
                  <a:txBody>
                    <a:bodyPr/>
                    <a:lstStyle/>
                    <a:p>
                      <a:r>
                        <a:rPr lang="en-US" sz="1800" b="0" i="0" u="none" strike="noStrike" kern="1200" baseline="0" dirty="0">
                          <a:solidFill>
                            <a:schemeClr val="tx1"/>
                          </a:solidFill>
                          <a:latin typeface="Tahoma"/>
                          <a:ea typeface="+mn-ea"/>
                          <a:cs typeface="+mn-cs"/>
                        </a:rPr>
                        <a:t>Death</a:t>
                      </a:r>
                    </a:p>
                  </a:txBody>
                  <a:tcPr/>
                </a:tc>
                <a:tc>
                  <a:txBody>
                    <a:bodyPr/>
                    <a:lstStyle/>
                    <a:p>
                      <a:r>
                        <a:rPr lang="en-US" sz="1800" b="0" i="0" u="none" strike="noStrike" kern="1200" baseline="0" dirty="0">
                          <a:solidFill>
                            <a:schemeClr val="tx1"/>
                          </a:solidFill>
                          <a:latin typeface="Tahoma"/>
                          <a:ea typeface="+mn-ea"/>
                          <a:cs typeface="+mn-cs"/>
                        </a:rPr>
                        <a:t>Divorce</a:t>
                      </a:r>
                    </a:p>
                  </a:txBody>
                  <a:tcPr/>
                </a:tc>
                <a:tc>
                  <a:txBody>
                    <a:bodyPr/>
                    <a:lstStyle/>
                    <a:p>
                      <a:r>
                        <a:rPr lang="en-US" sz="1800" b="0" i="0" u="none" strike="noStrike" kern="1200" baseline="0" dirty="0">
                          <a:solidFill>
                            <a:schemeClr val="tx1"/>
                          </a:solidFill>
                          <a:latin typeface="Tahoma"/>
                          <a:ea typeface="+mn-ea"/>
                          <a:cs typeface="+mn-cs"/>
                        </a:rPr>
                        <a:t>Retirement</a:t>
                      </a:r>
                    </a:p>
                  </a:txBody>
                  <a:tcPr/>
                </a:tc>
                <a:extLst>
                  <a:ext uri="{0D108BD9-81ED-4DB2-BD59-A6C34878D82A}">
                    <a16:rowId xmlns:a16="http://schemas.microsoft.com/office/drawing/2014/main" val="2525985267"/>
                  </a:ext>
                </a:extLst>
              </a:tr>
              <a:tr h="370840">
                <a:tc>
                  <a:txBody>
                    <a:bodyPr/>
                    <a:lstStyle/>
                    <a:p>
                      <a:r>
                        <a:rPr lang="en-US" sz="1800" b="0" i="0" u="none" strike="noStrike" kern="1200" baseline="0" dirty="0">
                          <a:solidFill>
                            <a:schemeClr val="tx1"/>
                          </a:solidFill>
                          <a:latin typeface="Tahoma"/>
                          <a:ea typeface="+mn-ea"/>
                          <a:cs typeface="+mn-cs"/>
                        </a:rPr>
                        <a:t>Moving</a:t>
                      </a:r>
                    </a:p>
                  </a:txBody>
                  <a:tcPr/>
                </a:tc>
                <a:tc>
                  <a:txBody>
                    <a:bodyPr/>
                    <a:lstStyle/>
                    <a:p>
                      <a:r>
                        <a:rPr lang="en-US" sz="1800" b="0" i="0" u="none" strike="noStrike" kern="1200" baseline="0" dirty="0">
                          <a:solidFill>
                            <a:schemeClr val="tx1"/>
                          </a:solidFill>
                          <a:latin typeface="Tahoma"/>
                          <a:ea typeface="+mn-ea"/>
                          <a:cs typeface="+mn-cs"/>
                        </a:rPr>
                        <a:t>Pet loss</a:t>
                      </a:r>
                    </a:p>
                  </a:txBody>
                  <a:tcPr/>
                </a:tc>
                <a:tc>
                  <a:txBody>
                    <a:bodyPr/>
                    <a:lstStyle/>
                    <a:p>
                      <a:r>
                        <a:rPr lang="en-US" sz="1800" b="0" i="0" u="none" strike="noStrike" kern="1200" baseline="0" dirty="0">
                          <a:solidFill>
                            <a:schemeClr val="tx1"/>
                          </a:solidFill>
                          <a:latin typeface="Tahoma"/>
                          <a:ea typeface="+mn-ea"/>
                          <a:cs typeface="+mn-cs"/>
                        </a:rPr>
                        <a:t>Loss of health</a:t>
                      </a:r>
                      <a:endParaRPr lang="en-US">
                        <a:latin typeface="Tahoma"/>
                      </a:endParaRPr>
                    </a:p>
                  </a:txBody>
                  <a:tcPr/>
                </a:tc>
                <a:extLst>
                  <a:ext uri="{0D108BD9-81ED-4DB2-BD59-A6C34878D82A}">
                    <a16:rowId xmlns:a16="http://schemas.microsoft.com/office/drawing/2014/main" val="934894257"/>
                  </a:ext>
                </a:extLst>
              </a:tr>
              <a:tr h="370840">
                <a:tc>
                  <a:txBody>
                    <a:bodyPr/>
                    <a:lstStyle/>
                    <a:p>
                      <a:r>
                        <a:rPr lang="en-US" sz="1800" b="0" i="0" u="none" strike="noStrike" kern="1200" baseline="0" dirty="0">
                          <a:solidFill>
                            <a:schemeClr val="tx1"/>
                          </a:solidFill>
                          <a:latin typeface="Tahoma"/>
                          <a:ea typeface="+mn-ea"/>
                          <a:cs typeface="+mn-cs"/>
                        </a:rPr>
                        <a:t>Legal Problems</a:t>
                      </a:r>
                    </a:p>
                  </a:txBody>
                  <a:tcPr/>
                </a:tc>
                <a:tc>
                  <a:txBody>
                    <a:bodyPr/>
                    <a:lstStyle/>
                    <a:p>
                      <a:r>
                        <a:rPr lang="en-US" sz="1800" b="0" i="0" u="none" strike="noStrike" kern="1200" baseline="0" dirty="0">
                          <a:solidFill>
                            <a:schemeClr val="tx1"/>
                          </a:solidFill>
                          <a:latin typeface="Tahoma"/>
                          <a:ea typeface="+mn-ea"/>
                          <a:cs typeface="+mn-cs"/>
                        </a:rPr>
                        <a:t>Empty Nest</a:t>
                      </a:r>
                    </a:p>
                  </a:txBody>
                  <a:tcPr/>
                </a:tc>
                <a:tc>
                  <a:txBody>
                    <a:bodyPr/>
                    <a:lstStyle/>
                    <a:p>
                      <a:r>
                        <a:rPr lang="en-US" sz="1800" b="0" i="0" u="none" strike="noStrike" kern="1200" baseline="0" dirty="0">
                          <a:solidFill>
                            <a:schemeClr val="tx1"/>
                          </a:solidFill>
                          <a:latin typeface="Tahoma"/>
                          <a:ea typeface="+mn-ea"/>
                          <a:cs typeface="+mn-cs"/>
                        </a:rPr>
                        <a:t>End of Addiction</a:t>
                      </a:r>
                    </a:p>
                  </a:txBody>
                  <a:tcPr/>
                </a:tc>
                <a:extLst>
                  <a:ext uri="{0D108BD9-81ED-4DB2-BD59-A6C34878D82A}">
                    <a16:rowId xmlns:a16="http://schemas.microsoft.com/office/drawing/2014/main" val="9630627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Tahoma"/>
                          <a:ea typeface="+mn-ea"/>
                          <a:cs typeface="+mn-cs"/>
                        </a:rPr>
                        <a:t>Financial change</a:t>
                      </a:r>
                    </a:p>
                  </a:txBody>
                  <a:tcPr/>
                </a:tc>
                <a:tc>
                  <a:txBody>
                    <a:bodyPr/>
                    <a:lstStyle/>
                    <a:p>
                      <a:r>
                        <a:rPr lang="en-US" sz="1800" b="0" i="0" u="none" strike="noStrike" kern="1200" baseline="0" dirty="0">
                          <a:solidFill>
                            <a:schemeClr val="tx1"/>
                          </a:solidFill>
                          <a:latin typeface="Tahoma"/>
                          <a:ea typeface="+mn-ea"/>
                          <a:cs typeface="+mn-cs"/>
                        </a:rPr>
                        <a:t>Increase or decrease in wealth</a:t>
                      </a:r>
                      <a:endParaRPr lang="en-US" dirty="0">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Tahoma"/>
                          <a:ea typeface="+mn-ea"/>
                          <a:cs typeface="+mn-cs"/>
                        </a:rPr>
                        <a:t>Starting School</a:t>
                      </a:r>
                      <a:endParaRPr lang="en-US" dirty="0">
                        <a:latin typeface="Tahoma"/>
                      </a:endParaRPr>
                    </a:p>
                  </a:txBody>
                  <a:tcPr/>
                </a:tc>
                <a:extLst>
                  <a:ext uri="{0D108BD9-81ED-4DB2-BD59-A6C34878D82A}">
                    <a16:rowId xmlns:a16="http://schemas.microsoft.com/office/drawing/2014/main" val="2986580242"/>
                  </a:ext>
                </a:extLst>
              </a:tr>
            </a:tbl>
          </a:graphicData>
        </a:graphic>
      </p:graphicFrame>
      <p:graphicFrame>
        <p:nvGraphicFramePr>
          <p:cNvPr id="7" name="Table 6">
            <a:extLst>
              <a:ext uri="{FF2B5EF4-FFF2-40B4-BE49-F238E27FC236}">
                <a16:creationId xmlns:a16="http://schemas.microsoft.com/office/drawing/2014/main" id="{E79696B9-20AA-C12F-9C65-047871555F82}"/>
              </a:ext>
            </a:extLst>
          </p:cNvPr>
          <p:cNvGraphicFramePr>
            <a:graphicFrameLocks noGrp="1"/>
          </p:cNvGraphicFramePr>
          <p:nvPr>
            <p:extLst>
              <p:ext uri="{D42A27DB-BD31-4B8C-83A1-F6EECF244321}">
                <p14:modId xmlns:p14="http://schemas.microsoft.com/office/powerpoint/2010/main" val="3353939442"/>
              </p:ext>
            </p:extLst>
          </p:nvPr>
        </p:nvGraphicFramePr>
        <p:xfrm>
          <a:off x="1240918" y="4850072"/>
          <a:ext cx="8128002" cy="370840"/>
        </p:xfrm>
        <a:graphic>
          <a:graphicData uri="http://schemas.openxmlformats.org/drawingml/2006/table">
            <a:tbl>
              <a:tblPr firstRow="1" bandRow="1">
                <a:tableStyleId>{8799B23B-EC83-4686-B30A-512413B5E67A}</a:tableStyleId>
              </a:tblPr>
              <a:tblGrid>
                <a:gridCol w="1354667">
                  <a:extLst>
                    <a:ext uri="{9D8B030D-6E8A-4147-A177-3AD203B41FA5}">
                      <a16:colId xmlns:a16="http://schemas.microsoft.com/office/drawing/2014/main" val="3476519909"/>
                    </a:ext>
                  </a:extLst>
                </a:gridCol>
                <a:gridCol w="1354667">
                  <a:extLst>
                    <a:ext uri="{9D8B030D-6E8A-4147-A177-3AD203B41FA5}">
                      <a16:colId xmlns:a16="http://schemas.microsoft.com/office/drawing/2014/main" val="3510284319"/>
                    </a:ext>
                  </a:extLst>
                </a:gridCol>
                <a:gridCol w="1354667">
                  <a:extLst>
                    <a:ext uri="{9D8B030D-6E8A-4147-A177-3AD203B41FA5}">
                      <a16:colId xmlns:a16="http://schemas.microsoft.com/office/drawing/2014/main" val="1270211157"/>
                    </a:ext>
                  </a:extLst>
                </a:gridCol>
                <a:gridCol w="1354667">
                  <a:extLst>
                    <a:ext uri="{9D8B030D-6E8A-4147-A177-3AD203B41FA5}">
                      <a16:colId xmlns:a16="http://schemas.microsoft.com/office/drawing/2014/main" val="4223100410"/>
                    </a:ext>
                  </a:extLst>
                </a:gridCol>
                <a:gridCol w="1354667">
                  <a:extLst>
                    <a:ext uri="{9D8B030D-6E8A-4147-A177-3AD203B41FA5}">
                      <a16:colId xmlns:a16="http://schemas.microsoft.com/office/drawing/2014/main" val="1044255943"/>
                    </a:ext>
                  </a:extLst>
                </a:gridCol>
                <a:gridCol w="1354667">
                  <a:extLst>
                    <a:ext uri="{9D8B030D-6E8A-4147-A177-3AD203B41FA5}">
                      <a16:colId xmlns:a16="http://schemas.microsoft.com/office/drawing/2014/main" val="152069003"/>
                    </a:ext>
                  </a:extLst>
                </a:gridCol>
              </a:tblGrid>
              <a:tr h="370840">
                <a:tc>
                  <a:txBody>
                    <a:bodyPr/>
                    <a:lstStyle/>
                    <a:p>
                      <a:r>
                        <a:rPr lang="en-US" sz="1800" b="1" i="0" u="none" strike="noStrike" kern="1200" baseline="0" dirty="0">
                          <a:solidFill>
                            <a:schemeClr val="tx1"/>
                          </a:solidFill>
                          <a:latin typeface="Tahoma"/>
                          <a:ea typeface="+mn-ea"/>
                          <a:cs typeface="+mn-cs"/>
                        </a:rPr>
                        <a:t>Loss of: </a:t>
                      </a:r>
                    </a:p>
                  </a:txBody>
                  <a:tcPr/>
                </a:tc>
                <a:tc>
                  <a:txBody>
                    <a:bodyPr/>
                    <a:lstStyle/>
                    <a:p>
                      <a:r>
                        <a:rPr lang="en-US" sz="1800" b="0" i="0" u="none" strike="noStrike" kern="1200" baseline="0" dirty="0">
                          <a:solidFill>
                            <a:schemeClr val="tx1"/>
                          </a:solidFill>
                          <a:latin typeface="Tahoma"/>
                          <a:ea typeface="+mn-ea"/>
                          <a:cs typeface="+mn-cs"/>
                        </a:rPr>
                        <a:t>Trust</a:t>
                      </a:r>
                    </a:p>
                  </a:txBody>
                  <a:tcPr/>
                </a:tc>
                <a:tc>
                  <a:txBody>
                    <a:bodyPr/>
                    <a:lstStyle/>
                    <a:p>
                      <a:r>
                        <a:rPr lang="en-US" sz="1800" b="0" i="0" u="none" strike="noStrike" kern="1200" baseline="0" dirty="0">
                          <a:solidFill>
                            <a:schemeClr val="tx1"/>
                          </a:solidFill>
                          <a:latin typeface="Tahoma"/>
                          <a:ea typeface="+mn-ea"/>
                          <a:cs typeface="+mn-cs"/>
                        </a:rPr>
                        <a:t> Safety</a:t>
                      </a:r>
                    </a:p>
                  </a:txBody>
                  <a:tcPr/>
                </a:tc>
                <a:tc>
                  <a:txBody>
                    <a:bodyPr/>
                    <a:lstStyle/>
                    <a:p>
                      <a:r>
                        <a:rPr lang="en-US" sz="1800" b="0" i="0" u="none" strike="noStrike" kern="1200" baseline="0" dirty="0">
                          <a:solidFill>
                            <a:schemeClr val="tx1"/>
                          </a:solidFill>
                          <a:latin typeface="Tahoma"/>
                          <a:ea typeface="+mn-ea"/>
                          <a:cs typeface="+mn-cs"/>
                        </a:rPr>
                        <a:t>Control</a:t>
                      </a:r>
                    </a:p>
                  </a:txBody>
                  <a:tcPr/>
                </a:tc>
                <a:tc>
                  <a:txBody>
                    <a:bodyPr/>
                    <a:lstStyle/>
                    <a:p>
                      <a:r>
                        <a:rPr lang="en-US" sz="1800" b="0" i="0" u="none" strike="noStrike" kern="1200" baseline="0" dirty="0">
                          <a:solidFill>
                            <a:schemeClr val="tx1"/>
                          </a:solidFill>
                          <a:latin typeface="Tahoma"/>
                          <a:ea typeface="+mn-ea"/>
                          <a:cs typeface="+mn-cs"/>
                        </a:rPr>
                        <a:t> Faith</a:t>
                      </a:r>
                    </a:p>
                  </a:txBody>
                  <a:tcPr/>
                </a:tc>
                <a:tc>
                  <a:txBody>
                    <a:bodyPr/>
                    <a:lstStyle/>
                    <a:p>
                      <a:r>
                        <a:rPr lang="en-US" sz="1800" b="0" i="0" u="none" strike="noStrike" kern="1200" baseline="0" dirty="0">
                          <a:solidFill>
                            <a:schemeClr val="tx1"/>
                          </a:solidFill>
                          <a:latin typeface="Tahoma"/>
                          <a:ea typeface="+mn-ea"/>
                          <a:cs typeface="+mn-cs"/>
                        </a:rPr>
                        <a:t>Fertility</a:t>
                      </a:r>
                    </a:p>
                  </a:txBody>
                  <a:tcPr/>
                </a:tc>
                <a:extLst>
                  <a:ext uri="{0D108BD9-81ED-4DB2-BD59-A6C34878D82A}">
                    <a16:rowId xmlns:a16="http://schemas.microsoft.com/office/drawing/2014/main" val="2731333689"/>
                  </a:ext>
                </a:extLst>
              </a:tr>
            </a:tbl>
          </a:graphicData>
        </a:graphic>
      </p:graphicFrame>
    </p:spTree>
    <p:extLst>
      <p:ext uri="{BB962C8B-B14F-4D97-AF65-F5344CB8AC3E}">
        <p14:creationId xmlns:p14="http://schemas.microsoft.com/office/powerpoint/2010/main" val="3808828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 calcmode="lin" valueType="num">
                                      <p:cBhvr additive="base">
                                        <p:cTn id="1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12" end="12"/>
                                            </p:txEl>
                                          </p:spTgt>
                                        </p:tgtEl>
                                        <p:attrNameLst>
                                          <p:attrName>style.visibility</p:attrName>
                                        </p:attrNameLst>
                                      </p:cBhvr>
                                      <p:to>
                                        <p:strVal val="visible"/>
                                      </p:to>
                                    </p:set>
                                    <p:anim calcmode="lin" valueType="num">
                                      <p:cBhvr additive="base">
                                        <p:cTn id="37"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13" end="13"/>
                                            </p:txEl>
                                          </p:spTgt>
                                        </p:tgtEl>
                                        <p:attrNameLst>
                                          <p:attrName>style.visibility</p:attrName>
                                        </p:attrNameLst>
                                      </p:cBhvr>
                                      <p:to>
                                        <p:strVal val="visible"/>
                                      </p:to>
                                    </p:set>
                                    <p:anim calcmode="lin" valueType="num">
                                      <p:cBhvr additive="base">
                                        <p:cTn id="43" dur="500" fill="hold"/>
                                        <p:tgtEl>
                                          <p:spTgt spid="20">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CB215-75E1-7C96-EEC8-36FA70BCEB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8EA3F8-DD8F-8C66-C409-1C61B5A6972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4386F751-E4D3-A49A-72A3-68E5EA1B39A9}"/>
              </a:ext>
            </a:extLst>
          </p:cNvPr>
          <p:cNvSpPr>
            <a:spLocks noGrp="1"/>
          </p:cNvSpPr>
          <p:nvPr>
            <p:ph type="title"/>
          </p:nvPr>
        </p:nvSpPr>
        <p:spPr>
          <a:xfrm>
            <a:off x="1511560" y="367943"/>
            <a:ext cx="8949612" cy="727788"/>
          </a:xfrm>
        </p:spPr>
        <p:txBody>
          <a:bodyPr>
            <a:normAutofit fontScale="90000"/>
          </a:bodyPr>
          <a:lstStyle/>
          <a:p>
            <a:r>
              <a:rPr lang="en-US" dirty="0"/>
              <a:t>#</a:t>
            </a:r>
            <a:r>
              <a:rPr lang="en-US" dirty="0">
                <a:solidFill>
                  <a:schemeClr val="tx1"/>
                </a:solidFill>
              </a:rPr>
              <a:t>Knowledge</a:t>
            </a:r>
          </a:p>
        </p:txBody>
      </p:sp>
      <p:sp>
        <p:nvSpPr>
          <p:cNvPr id="20" name="Content Placeholder 2">
            <a:extLst>
              <a:ext uri="{FF2B5EF4-FFF2-40B4-BE49-F238E27FC236}">
                <a16:creationId xmlns:a16="http://schemas.microsoft.com/office/drawing/2014/main" id="{C8C261B6-A8C4-7823-DE8A-604666434272}"/>
              </a:ext>
            </a:extLst>
          </p:cNvPr>
          <p:cNvSpPr>
            <a:spLocks noGrp="1"/>
          </p:cNvSpPr>
          <p:nvPr>
            <p:ph idx="1"/>
          </p:nvPr>
        </p:nvSpPr>
        <p:spPr>
          <a:xfrm>
            <a:off x="678237" y="1397730"/>
            <a:ext cx="10972800" cy="5365371"/>
          </a:xfrm>
        </p:spPr>
        <p:txBody>
          <a:bodyPr>
            <a:noAutofit/>
          </a:bodyPr>
          <a:lstStyle/>
          <a:p>
            <a:pPr marL="57150" indent="0">
              <a:buNone/>
            </a:pPr>
            <a:r>
              <a:rPr lang="en-US" sz="3200" dirty="0">
                <a:latin typeface="Tahoma" panose="020B0604030504040204" pitchFamily="34" charset="0"/>
                <a:ea typeface="Tahoma" panose="020B0604030504040204" pitchFamily="34" charset="0"/>
                <a:cs typeface="Tahoma" panose="020B0604030504040204" pitchFamily="34" charset="0"/>
              </a:rPr>
              <a:t>How do I know if I haven’t Grieved?</a:t>
            </a:r>
          </a:p>
          <a:p>
            <a:r>
              <a:rPr lang="en-US" sz="2200" dirty="0">
                <a:latin typeface="Tahoma" panose="020B0604030504040204" pitchFamily="34" charset="0"/>
                <a:ea typeface="Tahoma" panose="020B0604030504040204" pitchFamily="34" charset="0"/>
                <a:cs typeface="Tahoma" panose="020B0604030504040204" pitchFamily="34" charset="0"/>
              </a:rPr>
              <a:t>If you are </a:t>
            </a:r>
            <a:r>
              <a:rPr lang="en-US" sz="2200" b="1" u="sng" dirty="0">
                <a:latin typeface="Tahoma" panose="020B0604030504040204" pitchFamily="34" charset="0"/>
                <a:ea typeface="Tahoma" panose="020B0604030504040204" pitchFamily="34" charset="0"/>
                <a:cs typeface="Tahoma" panose="020B0604030504040204" pitchFamily="34" charset="0"/>
              </a:rPr>
              <a:t>unwilling</a:t>
            </a:r>
            <a:r>
              <a:rPr lang="en-US" sz="2200" dirty="0">
                <a:latin typeface="Tahoma" panose="020B0604030504040204" pitchFamily="34" charset="0"/>
                <a:ea typeface="Tahoma" panose="020B0604030504040204" pitchFamily="34" charset="0"/>
                <a:cs typeface="Tahoma" panose="020B0604030504040204" pitchFamily="34" charset="0"/>
              </a:rPr>
              <a:t> to think about or talk about someone who has died, or express feelings about any other losses</a:t>
            </a:r>
          </a:p>
          <a:p>
            <a:r>
              <a:rPr lang="en-US" sz="2200" dirty="0">
                <a:latin typeface="Tahoma" panose="020B0604030504040204" pitchFamily="34" charset="0"/>
                <a:ea typeface="Tahoma" panose="020B0604030504040204" pitchFamily="34" charset="0"/>
                <a:cs typeface="Tahoma" panose="020B0604030504040204" pitchFamily="34" charset="0"/>
              </a:rPr>
              <a:t>If </a:t>
            </a:r>
            <a:r>
              <a:rPr lang="en-US" sz="2200" b="1" u="sng" dirty="0">
                <a:latin typeface="Tahoma" panose="020B0604030504040204" pitchFamily="34" charset="0"/>
                <a:ea typeface="Tahoma" panose="020B0604030504040204" pitchFamily="34" charset="0"/>
                <a:cs typeface="Tahoma" panose="020B0604030504040204" pitchFamily="34" charset="0"/>
              </a:rPr>
              <a:t>fond memories</a:t>
            </a:r>
            <a:r>
              <a:rPr lang="en-US" sz="2200" dirty="0">
                <a:latin typeface="Tahoma" panose="020B0604030504040204" pitchFamily="34" charset="0"/>
                <a:ea typeface="Tahoma" panose="020B0604030504040204" pitchFamily="34" charset="0"/>
                <a:cs typeface="Tahoma" panose="020B0604030504040204" pitchFamily="34" charset="0"/>
              </a:rPr>
              <a:t> turn painful, you may be experiencing unresolved Grief</a:t>
            </a:r>
          </a:p>
          <a:p>
            <a:r>
              <a:rPr lang="en-US" sz="2200" dirty="0">
                <a:latin typeface="Tahoma" panose="020B0604030504040204" pitchFamily="34" charset="0"/>
                <a:ea typeface="Tahoma" panose="020B0604030504040204" pitchFamily="34" charset="0"/>
                <a:cs typeface="Tahoma" panose="020B0604030504040204" pitchFamily="34" charset="0"/>
              </a:rPr>
              <a:t>If you </a:t>
            </a:r>
            <a:r>
              <a:rPr lang="en-US" sz="2200" b="1" dirty="0">
                <a:latin typeface="Tahoma" panose="020B0604030504040204" pitchFamily="34" charset="0"/>
                <a:ea typeface="Tahoma" panose="020B0604030504040204" pitchFamily="34" charset="0"/>
                <a:cs typeface="Tahoma" panose="020B0604030504040204" pitchFamily="34" charset="0"/>
              </a:rPr>
              <a:t>only </a:t>
            </a:r>
            <a:r>
              <a:rPr lang="en-US" sz="2200" dirty="0">
                <a:latin typeface="Tahoma" panose="020B0604030504040204" pitchFamily="34" charset="0"/>
                <a:ea typeface="Tahoma" panose="020B0604030504040204" pitchFamily="34" charset="0"/>
                <a:cs typeface="Tahoma" panose="020B0604030504040204" pitchFamily="34" charset="0"/>
              </a:rPr>
              <a:t>want to </a:t>
            </a:r>
            <a:r>
              <a:rPr lang="en-US" sz="2200" u="sng" dirty="0">
                <a:latin typeface="Tahoma" panose="020B0604030504040204" pitchFamily="34" charset="0"/>
                <a:ea typeface="Tahoma" panose="020B0604030504040204" pitchFamily="34" charset="0"/>
                <a:cs typeface="Tahoma" panose="020B0604030504040204" pitchFamily="34" charset="0"/>
              </a:rPr>
              <a:t>talk about the positive</a:t>
            </a:r>
            <a:r>
              <a:rPr lang="en-US" sz="2200" dirty="0">
                <a:latin typeface="Tahoma" panose="020B0604030504040204" pitchFamily="34" charset="0"/>
                <a:ea typeface="Tahoma" panose="020B0604030504040204" pitchFamily="34" charset="0"/>
                <a:cs typeface="Tahoma" panose="020B0604030504040204" pitchFamily="34" charset="0"/>
              </a:rPr>
              <a:t> aspects of the relationship, you may be incomplete</a:t>
            </a:r>
          </a:p>
          <a:p>
            <a:r>
              <a:rPr lang="en-US" sz="2200" dirty="0">
                <a:latin typeface="Tahoma" panose="020B0604030504040204" pitchFamily="34" charset="0"/>
                <a:ea typeface="Tahoma" panose="020B0604030504040204" pitchFamily="34" charset="0"/>
                <a:cs typeface="Tahoma" panose="020B0604030504040204" pitchFamily="34" charset="0"/>
              </a:rPr>
              <a:t>Wanting to </a:t>
            </a:r>
            <a:r>
              <a:rPr lang="en-US" sz="2200" b="1" dirty="0">
                <a:latin typeface="Tahoma" panose="020B0604030504040204" pitchFamily="34" charset="0"/>
                <a:ea typeface="Tahoma" panose="020B0604030504040204" pitchFamily="34" charset="0"/>
                <a:cs typeface="Tahoma" panose="020B0604030504040204" pitchFamily="34" charset="0"/>
              </a:rPr>
              <a:t>only </a:t>
            </a:r>
            <a:r>
              <a:rPr lang="en-US" sz="2200" u="sng" dirty="0">
                <a:latin typeface="Tahoma" panose="020B0604030504040204" pitchFamily="34" charset="0"/>
                <a:ea typeface="Tahoma" panose="020B0604030504040204" pitchFamily="34" charset="0"/>
                <a:cs typeface="Tahoma" panose="020B0604030504040204" pitchFamily="34" charset="0"/>
              </a:rPr>
              <a:t>talk about the negative</a:t>
            </a:r>
            <a:r>
              <a:rPr lang="en-US" sz="2200" dirty="0">
                <a:latin typeface="Tahoma" panose="020B0604030504040204" pitchFamily="34" charset="0"/>
                <a:ea typeface="Tahoma" panose="020B0604030504040204" pitchFamily="34" charset="0"/>
                <a:cs typeface="Tahoma" panose="020B0604030504040204" pitchFamily="34" charset="0"/>
              </a:rPr>
              <a:t> aspects of the relationship, might be unresolved Grief</a:t>
            </a:r>
          </a:p>
          <a:p>
            <a:r>
              <a:rPr lang="en-US" sz="2200" dirty="0">
                <a:latin typeface="Tahoma" panose="020B0604030504040204" pitchFamily="34" charset="0"/>
                <a:ea typeface="Tahoma" panose="020B0604030504040204" pitchFamily="34" charset="0"/>
                <a:cs typeface="Tahoma" panose="020B0604030504040204" pitchFamily="34" charset="0"/>
              </a:rPr>
              <a:t>Unresolved Grief may be at the </a:t>
            </a:r>
            <a:r>
              <a:rPr lang="en-US" sz="2200" u="sng" dirty="0">
                <a:latin typeface="Tahoma" panose="020B0604030504040204" pitchFamily="34" charset="0"/>
                <a:ea typeface="Tahoma" panose="020B0604030504040204" pitchFamily="34" charset="0"/>
                <a:cs typeface="Tahoma" panose="020B0604030504040204" pitchFamily="34" charset="0"/>
              </a:rPr>
              <a:t>root</a:t>
            </a:r>
            <a:r>
              <a:rPr lang="en-US" sz="2200" dirty="0">
                <a:latin typeface="Tahoma" panose="020B0604030504040204" pitchFamily="34" charset="0"/>
                <a:ea typeface="Tahoma" panose="020B0604030504040204" pitchFamily="34" charset="0"/>
                <a:cs typeface="Tahoma" panose="020B0604030504040204" pitchFamily="34" charset="0"/>
              </a:rPr>
              <a:t> of any </a:t>
            </a:r>
            <a:r>
              <a:rPr lang="en-US" sz="2200" u="sng" dirty="0">
                <a:latin typeface="Tahoma" panose="020B0604030504040204" pitchFamily="34" charset="0"/>
                <a:ea typeface="Tahoma" panose="020B0604030504040204" pitchFamily="34" charset="0"/>
                <a:cs typeface="Tahoma" panose="020B0604030504040204" pitchFamily="34" charset="0"/>
              </a:rPr>
              <a:t>fear</a:t>
            </a:r>
            <a:r>
              <a:rPr lang="en-US" sz="2200" dirty="0">
                <a:latin typeface="Tahoma" panose="020B0604030504040204" pitchFamily="34" charset="0"/>
                <a:ea typeface="Tahoma" panose="020B0604030504040204" pitchFamily="34" charset="0"/>
                <a:cs typeface="Tahoma" panose="020B0604030504040204" pitchFamily="34" charset="0"/>
              </a:rPr>
              <a:t> associated with thoughts or feelings about a relationship</a:t>
            </a:r>
          </a:p>
        </p:txBody>
      </p:sp>
    </p:spTree>
    <p:extLst>
      <p:ext uri="{BB962C8B-B14F-4D97-AF65-F5344CB8AC3E}">
        <p14:creationId xmlns:p14="http://schemas.microsoft.com/office/powerpoint/2010/main" val="4006137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C198A-7540-1DBD-B3C1-E053890F9B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C0932F-CCEA-E3BB-C723-20231F7390B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F1AEC49-F1A4-23BB-5BC1-C1A3C98252B9}"/>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#Truth</a:t>
            </a:r>
          </a:p>
        </p:txBody>
      </p:sp>
      <p:sp>
        <p:nvSpPr>
          <p:cNvPr id="20" name="Content Placeholder 2">
            <a:extLst>
              <a:ext uri="{FF2B5EF4-FFF2-40B4-BE49-F238E27FC236}">
                <a16:creationId xmlns:a16="http://schemas.microsoft.com/office/drawing/2014/main" id="{38938627-F377-A099-3E2F-24CE6CF00EF8}"/>
              </a:ext>
            </a:extLst>
          </p:cNvPr>
          <p:cNvSpPr>
            <a:spLocks noGrp="1"/>
          </p:cNvSpPr>
          <p:nvPr>
            <p:ph idx="1"/>
          </p:nvPr>
        </p:nvSpPr>
        <p:spPr>
          <a:xfrm>
            <a:off x="678237" y="1397730"/>
            <a:ext cx="10972800" cy="5365371"/>
          </a:xfrm>
        </p:spPr>
        <p:txBody>
          <a:bodyPr>
            <a:noAutofit/>
          </a:bodyPr>
          <a:lstStyle/>
          <a:p>
            <a:pPr marL="57150" indent="0">
              <a:buNone/>
            </a:pPr>
            <a:r>
              <a:rPr lang="en-US" sz="3200" b="1" dirty="0">
                <a:latin typeface="Tahoma" panose="020B0604030504040204" pitchFamily="34" charset="0"/>
                <a:ea typeface="Tahoma" panose="020B0604030504040204" pitchFamily="34" charset="0"/>
                <a:cs typeface="Tahoma" panose="020B0604030504040204" pitchFamily="34" charset="0"/>
              </a:rPr>
              <a:t>Some Statistics</a:t>
            </a:r>
          </a:p>
          <a:p>
            <a:pPr marL="400050"/>
            <a:r>
              <a:rPr lang="en-US" sz="2200" dirty="0">
                <a:latin typeface="Tahoma" panose="020B0604030504040204" pitchFamily="34" charset="0"/>
                <a:ea typeface="Tahoma" panose="020B0604030504040204" pitchFamily="34" charset="0"/>
                <a:cs typeface="Tahoma" panose="020B0604030504040204" pitchFamily="34" charset="0"/>
              </a:rPr>
              <a:t>13 Million Annually due to Death (2.6 million in U.S., with 5 grievers per death on average)</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400050"/>
            <a:r>
              <a:rPr lang="en-US" sz="2200" dirty="0">
                <a:latin typeface="Tahoma" panose="020B0604030504040204" pitchFamily="34" charset="0"/>
                <a:ea typeface="Tahoma" panose="020B0604030504040204" pitchFamily="34" charset="0"/>
                <a:cs typeface="Tahoma" panose="020B0604030504040204" pitchFamily="34" charset="0"/>
              </a:rPr>
              <a:t>2.5 Million due to Divorce (does not include the children)</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400050"/>
            <a:r>
              <a:rPr lang="en-US" sz="2200" dirty="0">
                <a:latin typeface="Tahoma" panose="020B0604030504040204" pitchFamily="34" charset="0"/>
                <a:ea typeface="Tahoma" panose="020B0604030504040204" pitchFamily="34" charset="0"/>
                <a:cs typeface="Tahoma" panose="020B0604030504040204" pitchFamily="34" charset="0"/>
              </a:rPr>
              <a:t>15.6 Due to Romantic Breakup</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Study of 95,647 persons who lost a spouse found that the overall death rate for the surviving spouse doubled in the first week following the loss.  In the same study the heart attack rates more than doubled for male survivors and more than tripled for woman.</a:t>
            </a:r>
          </a:p>
          <a:p>
            <a:pPr lvl="1"/>
            <a:r>
              <a:rPr lang="en-US" sz="2200" dirty="0">
                <a:latin typeface="Tahoma" panose="020B0604030504040204" pitchFamily="34" charset="0"/>
                <a:ea typeface="Tahoma" panose="020B0604030504040204" pitchFamily="34" charset="0"/>
                <a:cs typeface="Tahoma" panose="020B0604030504040204" pitchFamily="34" charset="0"/>
              </a:rPr>
              <a:t>Survivors: 93% more likely to be in fatal car accident.  Suicide Rate up 242%!</a:t>
            </a:r>
          </a:p>
        </p:txBody>
      </p:sp>
    </p:spTree>
    <p:extLst>
      <p:ext uri="{BB962C8B-B14F-4D97-AF65-F5344CB8AC3E}">
        <p14:creationId xmlns:p14="http://schemas.microsoft.com/office/powerpoint/2010/main" val="163804613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5692-B362-D0D1-CAB6-D6601B22C9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F77181-3496-BB77-A211-DBC62529528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35B992FA-04EF-145B-7E66-B966D1618961}"/>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Uhm, Nope!!</a:t>
            </a:r>
          </a:p>
        </p:txBody>
      </p:sp>
      <p:sp>
        <p:nvSpPr>
          <p:cNvPr id="20" name="Content Placeholder 2">
            <a:extLst>
              <a:ext uri="{FF2B5EF4-FFF2-40B4-BE49-F238E27FC236}">
                <a16:creationId xmlns:a16="http://schemas.microsoft.com/office/drawing/2014/main" id="{10CDA09D-345F-3F47-0478-916682DAE854}"/>
              </a:ext>
            </a:extLst>
          </p:cNvPr>
          <p:cNvSpPr>
            <a:spLocks noGrp="1"/>
          </p:cNvSpPr>
          <p:nvPr>
            <p:ph idx="1"/>
          </p:nvPr>
        </p:nvSpPr>
        <p:spPr>
          <a:xfrm>
            <a:off x="678237" y="1397730"/>
            <a:ext cx="10972800" cy="5365371"/>
          </a:xfrm>
        </p:spPr>
        <p:txBody>
          <a:bodyPr>
            <a:noAutofit/>
          </a:bodyPr>
          <a:lstStyle/>
          <a:p>
            <a:pPr marL="57150" indent="0">
              <a:buNone/>
            </a:pPr>
            <a:r>
              <a:rPr lang="en-US" sz="2400" dirty="0">
                <a:latin typeface="Tahoma" panose="020B0604030504040204" pitchFamily="34" charset="0"/>
                <a:ea typeface="Tahoma" panose="020B0604030504040204" pitchFamily="34" charset="0"/>
                <a:cs typeface="Tahoma" panose="020B0604030504040204" pitchFamily="34" charset="0"/>
              </a:rPr>
              <a:t>It’s just not true:</a:t>
            </a:r>
          </a:p>
          <a:p>
            <a:pPr marL="400050"/>
            <a:r>
              <a:rPr lang="en-US" sz="1800" b="1" dirty="0">
                <a:latin typeface="Tahoma" panose="020B0604030504040204" pitchFamily="34" charset="0"/>
                <a:ea typeface="Tahoma" panose="020B0604030504040204" pitchFamily="34" charset="0"/>
                <a:cs typeface="Tahoma" panose="020B0604030504040204" pitchFamily="34" charset="0"/>
              </a:rPr>
              <a:t>Time heals</a:t>
            </a:r>
          </a:p>
          <a:p>
            <a:pPr marL="800100" lvl="1"/>
            <a:r>
              <a:rPr lang="en-US" dirty="0">
                <a:latin typeface="Tahoma" panose="020B0604030504040204" pitchFamily="34" charset="0"/>
                <a:ea typeface="Tahoma" panose="020B0604030504040204" pitchFamily="34" charset="0"/>
                <a:cs typeface="Tahoma" panose="020B0604030504040204" pitchFamily="34" charset="0"/>
              </a:rPr>
              <a:t>Action with time does </a:t>
            </a:r>
          </a:p>
          <a:p>
            <a:pPr marL="400050"/>
            <a:r>
              <a:rPr lang="en-US" sz="1800" b="1" dirty="0">
                <a:latin typeface="Tahoma" panose="020B0604030504040204" pitchFamily="34" charset="0"/>
                <a:ea typeface="Tahoma" panose="020B0604030504040204" pitchFamily="34" charset="0"/>
                <a:cs typeface="Tahoma" panose="020B0604030504040204" pitchFamily="34" charset="0"/>
              </a:rPr>
              <a:t>Grieve Alone</a:t>
            </a:r>
          </a:p>
          <a:p>
            <a:pPr marL="800100" lvl="1"/>
            <a:r>
              <a:rPr lang="en-US" dirty="0">
                <a:latin typeface="Tahoma" panose="020B0604030504040204" pitchFamily="34" charset="0"/>
                <a:ea typeface="Tahoma" panose="020B0604030504040204" pitchFamily="34" charset="0"/>
                <a:cs typeface="Tahoma" panose="020B0604030504040204" pitchFamily="34" charset="0"/>
              </a:rPr>
              <a:t>“Give her some space” or “He just needs a few minutes in the other room” </a:t>
            </a:r>
          </a:p>
          <a:p>
            <a:pPr marL="800100" lvl="1"/>
            <a:r>
              <a:rPr lang="en-US" dirty="0">
                <a:latin typeface="Tahoma" panose="020B0604030504040204" pitchFamily="34" charset="0"/>
                <a:ea typeface="Tahoma" panose="020B0604030504040204" pitchFamily="34" charset="0"/>
                <a:cs typeface="Tahoma" panose="020B0604030504040204" pitchFamily="34" charset="0"/>
              </a:rPr>
              <a:t>Leads kids to believe they should hide their negative feels</a:t>
            </a:r>
          </a:p>
          <a:p>
            <a:pPr marL="400050"/>
            <a:r>
              <a:rPr lang="en-US" sz="1800" b="1" dirty="0">
                <a:latin typeface="Tahoma" panose="020B0604030504040204" pitchFamily="34" charset="0"/>
                <a:ea typeface="Tahoma" panose="020B0604030504040204" pitchFamily="34" charset="0"/>
                <a:cs typeface="Tahoma" panose="020B0604030504040204" pitchFamily="34" charset="0"/>
              </a:rPr>
              <a:t>Be Strong</a:t>
            </a:r>
          </a:p>
          <a:p>
            <a:pPr marL="800100" lvl="1"/>
            <a:r>
              <a:rPr lang="en-US" dirty="0">
                <a:latin typeface="Tahoma" panose="020B0604030504040204" pitchFamily="34" charset="0"/>
                <a:ea typeface="Tahoma" panose="020B0604030504040204" pitchFamily="34" charset="0"/>
                <a:cs typeface="Tahoma" panose="020B0604030504040204" pitchFamily="34" charset="0"/>
              </a:rPr>
              <a:t>“You have to be strong for “wife/husband/kids” etc.  Or “Be Strong for Your Children”</a:t>
            </a:r>
          </a:p>
          <a:p>
            <a:pPr marL="400050"/>
            <a:r>
              <a:rPr lang="en-US" sz="1800" b="1" dirty="0">
                <a:latin typeface="Tahoma" panose="020B0604030504040204" pitchFamily="34" charset="0"/>
                <a:ea typeface="Tahoma" panose="020B0604030504040204" pitchFamily="34" charset="0"/>
                <a:cs typeface="Tahoma" panose="020B0604030504040204" pitchFamily="34" charset="0"/>
              </a:rPr>
              <a:t>Don’t Feel Bad</a:t>
            </a:r>
          </a:p>
          <a:p>
            <a:pPr lvl="1"/>
            <a:r>
              <a:rPr lang="en-US" dirty="0">
                <a:latin typeface="Tahoma" panose="020B0604030504040204" pitchFamily="34" charset="0"/>
                <a:ea typeface="Tahoma" panose="020B0604030504040204" pitchFamily="34" charset="0"/>
                <a:cs typeface="Tahoma" panose="020B0604030504040204" pitchFamily="34" charset="0"/>
              </a:rPr>
              <a:t>“Don’t feel bad, his suffering is over.” or “Don’t feel bad, at least you knew her as long as you did.”</a:t>
            </a:r>
          </a:p>
          <a:p>
            <a:r>
              <a:rPr lang="en-US" sz="1800" b="1" dirty="0">
                <a:latin typeface="Tahoma" panose="020B0604030504040204" pitchFamily="34" charset="0"/>
                <a:ea typeface="Tahoma" panose="020B0604030504040204" pitchFamily="34" charset="0"/>
                <a:cs typeface="Tahoma" panose="020B0604030504040204" pitchFamily="34" charset="0"/>
              </a:rPr>
              <a:t>Replace the Loss</a:t>
            </a:r>
          </a:p>
          <a:p>
            <a:r>
              <a:rPr lang="en-US" sz="1800" b="1" dirty="0">
                <a:latin typeface="Tahoma" panose="020B0604030504040204" pitchFamily="34" charset="0"/>
                <a:ea typeface="Tahoma" panose="020B0604030504040204" pitchFamily="34" charset="0"/>
                <a:cs typeface="Tahoma" panose="020B0604030504040204" pitchFamily="34" charset="0"/>
              </a:rPr>
              <a:t>Keep Busy</a:t>
            </a:r>
            <a:r>
              <a:rPr lang="en-US" sz="1800" dirty="0">
                <a:latin typeface="Tahoma" panose="020B0604030504040204" pitchFamily="34" charset="0"/>
                <a:ea typeface="Tahoma" panose="020B0604030504040204" pitchFamily="34" charset="0"/>
                <a:cs typeface="Tahoma" panose="020B0604030504040204" pitchFamily="34" charset="0"/>
              </a:rPr>
              <a:t> </a:t>
            </a:r>
          </a:p>
          <a:p>
            <a:pPr lvl="1"/>
            <a:r>
              <a:rPr lang="en-US" dirty="0">
                <a:latin typeface="Tahoma" panose="020B0604030504040204" pitchFamily="34" charset="0"/>
                <a:ea typeface="Tahoma" panose="020B0604030504040204" pitchFamily="34" charset="0"/>
                <a:cs typeface="Tahoma" panose="020B0604030504040204" pitchFamily="34" charset="0"/>
              </a:rPr>
              <a:t>“If I just keep busy then I won’t have time to think about the loss.”</a:t>
            </a:r>
          </a:p>
        </p:txBody>
      </p:sp>
    </p:spTree>
    <p:extLst>
      <p:ext uri="{BB962C8B-B14F-4D97-AF65-F5344CB8AC3E}">
        <p14:creationId xmlns:p14="http://schemas.microsoft.com/office/powerpoint/2010/main" val="30121403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9" end="9"/>
                                            </p:txEl>
                                          </p:spTgt>
                                        </p:tgtEl>
                                        <p:attrNameLst>
                                          <p:attrName>style.visibility</p:attrName>
                                        </p:attrNameLst>
                                      </p:cBhvr>
                                      <p:to>
                                        <p:strVal val="visible"/>
                                      </p:to>
                                    </p:set>
                                    <p:anim calcmode="lin" valueType="num">
                                      <p:cBhvr additive="base">
                                        <p:cTn id="6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xEl>
                                              <p:pRg st="10" end="10"/>
                                            </p:txEl>
                                          </p:spTgt>
                                        </p:tgtEl>
                                        <p:attrNameLst>
                                          <p:attrName>style.visibility</p:attrName>
                                        </p:attrNameLst>
                                      </p:cBhvr>
                                      <p:to>
                                        <p:strVal val="visible"/>
                                      </p:to>
                                    </p:set>
                                    <p:anim calcmode="lin" valueType="num">
                                      <p:cBhvr additive="base">
                                        <p:cTn id="67" dur="500" fill="hold"/>
                                        <p:tgtEl>
                                          <p:spTgt spid="2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xEl>
                                              <p:pRg st="11" end="11"/>
                                            </p:txEl>
                                          </p:spTgt>
                                        </p:tgtEl>
                                        <p:attrNameLst>
                                          <p:attrName>style.visibility</p:attrName>
                                        </p:attrNameLst>
                                      </p:cBhvr>
                                      <p:to>
                                        <p:strVal val="visible"/>
                                      </p:to>
                                    </p:set>
                                    <p:anim calcmode="lin" valueType="num">
                                      <p:cBhvr additive="base">
                                        <p:cTn id="73" dur="500" fill="hold"/>
                                        <p:tgtEl>
                                          <p:spTgt spid="20">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xEl>
                                              <p:pRg st="12" end="12"/>
                                            </p:txEl>
                                          </p:spTgt>
                                        </p:tgtEl>
                                        <p:attrNameLst>
                                          <p:attrName>style.visibility</p:attrName>
                                        </p:attrNameLst>
                                      </p:cBhvr>
                                      <p:to>
                                        <p:strVal val="visible"/>
                                      </p:to>
                                    </p:set>
                                    <p:anim calcmode="lin" valueType="num">
                                      <p:cBhvr additive="base">
                                        <p:cTn id="79"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2C2B7-42F0-B227-D8D6-D918C5738C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623B31-49AB-42B2-A33D-EC0311DA272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3261BB85-273D-1DF4-AF3B-CFCB524B5F2F}"/>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Griever’s Helpline!</a:t>
            </a:r>
          </a:p>
        </p:txBody>
      </p:sp>
      <p:sp>
        <p:nvSpPr>
          <p:cNvPr id="20" name="Content Placeholder 2">
            <a:extLst>
              <a:ext uri="{FF2B5EF4-FFF2-40B4-BE49-F238E27FC236}">
                <a16:creationId xmlns:a16="http://schemas.microsoft.com/office/drawing/2014/main" id="{A322CF7A-06B6-58C4-996A-931733A67263}"/>
              </a:ext>
            </a:extLst>
          </p:cNvPr>
          <p:cNvSpPr>
            <a:spLocks noGrp="1"/>
          </p:cNvSpPr>
          <p:nvPr>
            <p:ph idx="1"/>
          </p:nvPr>
        </p:nvSpPr>
        <p:spPr>
          <a:xfrm>
            <a:off x="678237" y="1397730"/>
            <a:ext cx="10972800" cy="5365371"/>
          </a:xfrm>
        </p:spPr>
        <p:txBody>
          <a:bodyPr>
            <a:noAutofit/>
          </a:bodyPr>
          <a:lstStyle/>
          <a:p>
            <a:pPr marL="57150" indent="0">
              <a:buNone/>
            </a:pPr>
            <a:r>
              <a:rPr lang="en-US" sz="2800" b="1" dirty="0">
                <a:latin typeface="Tahoma"/>
                <a:ea typeface="Tahoma"/>
                <a:cs typeface="Tahoma"/>
              </a:rPr>
              <a:t>What Can I say if I can’t say “I’m Sorry”?:</a:t>
            </a:r>
          </a:p>
          <a:p>
            <a:pPr marL="400050">
              <a:lnSpc>
                <a:spcPct val="150000"/>
              </a:lnSpc>
              <a:spcBef>
                <a:spcPts val="1400"/>
              </a:spcBef>
            </a:pPr>
            <a:r>
              <a:rPr lang="en-US" dirty="0">
                <a:latin typeface="Tahoma"/>
                <a:ea typeface="Tahoma"/>
                <a:cs typeface="Tahoma"/>
              </a:rPr>
              <a:t>“I can’t imagine how you feel” or “…how painful this must be”</a:t>
            </a:r>
          </a:p>
          <a:p>
            <a:pPr marL="800100" lvl="1"/>
            <a:r>
              <a:rPr lang="en-US" sz="2200" dirty="0">
                <a:latin typeface="Tahoma"/>
                <a:ea typeface="Tahoma"/>
                <a:cs typeface="Tahoma"/>
              </a:rPr>
              <a:t>If you’ve had a similar loss. You might be able to add ….”when I lost my mother,…..”</a:t>
            </a:r>
          </a:p>
          <a:p>
            <a:pPr marL="400050"/>
            <a:r>
              <a:rPr lang="en-US" dirty="0">
                <a:latin typeface="Tahoma"/>
                <a:ea typeface="Tahoma"/>
                <a:cs typeface="Tahoma"/>
              </a:rPr>
              <a:t>Listen with your heart, not your brains</a:t>
            </a:r>
          </a:p>
          <a:p>
            <a:pPr marL="400050"/>
            <a:r>
              <a:rPr lang="en-US" dirty="0">
                <a:latin typeface="Tahoma"/>
                <a:ea typeface="Tahoma"/>
                <a:cs typeface="Tahoma"/>
              </a:rPr>
              <a:t>Ask!! “What happened?”</a:t>
            </a:r>
          </a:p>
          <a:p>
            <a:pPr marL="800100" lvl="1"/>
            <a:r>
              <a:rPr lang="en-US" sz="2200" dirty="0">
                <a:latin typeface="Tahoma"/>
                <a:ea typeface="Tahoma"/>
                <a:cs typeface="Tahoma"/>
              </a:rPr>
              <a:t>It’s isolating to not have someone “join” you in the grief</a:t>
            </a:r>
          </a:p>
          <a:p>
            <a:pPr marL="400050"/>
            <a:r>
              <a:rPr lang="en-US" dirty="0">
                <a:latin typeface="Tahoma"/>
                <a:ea typeface="Tahoma"/>
                <a:cs typeface="Tahoma"/>
              </a:rPr>
              <a:t>Be Mindful/Present</a:t>
            </a:r>
          </a:p>
          <a:p>
            <a:pPr marL="800100" lvl="1"/>
            <a:r>
              <a:rPr lang="en-US" sz="2200" dirty="0">
                <a:latin typeface="Tahoma"/>
                <a:ea typeface="Tahoma"/>
                <a:cs typeface="Tahoma"/>
              </a:rPr>
              <a:t>If you leave, even for a second, you’re no longer a safe person to allow in</a:t>
            </a:r>
          </a:p>
          <a:p>
            <a:pPr marL="400050"/>
            <a:r>
              <a:rPr lang="en-US" dirty="0">
                <a:latin typeface="Tahoma"/>
                <a:ea typeface="Tahoma"/>
                <a:cs typeface="Tahoma"/>
              </a:rPr>
              <a:t>Empathy</a:t>
            </a:r>
          </a:p>
          <a:p>
            <a:pPr marL="800100" lvl="1"/>
            <a:r>
              <a:rPr lang="en-US" sz="2200" dirty="0">
                <a:latin typeface="Tahoma"/>
                <a:ea typeface="Tahoma"/>
                <a:cs typeface="Tahoma"/>
              </a:rPr>
              <a:t>Be you…if you tear up, don’t try to stop it, allow it to be there with them</a:t>
            </a:r>
          </a:p>
          <a:p>
            <a:pPr marL="5715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48466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9" end="9"/>
                                            </p:txEl>
                                          </p:spTgt>
                                        </p:tgtEl>
                                        <p:attrNameLst>
                                          <p:attrName>style.visibility</p:attrName>
                                        </p:attrNameLst>
                                      </p:cBhvr>
                                      <p:to>
                                        <p:strVal val="visible"/>
                                      </p:to>
                                    </p:set>
                                    <p:anim calcmode="lin" valueType="num">
                                      <p:cBhvr additive="base">
                                        <p:cTn id="6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9D972-CEBC-090D-929D-2BDB8EEFF4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6417A-D6DD-5FC4-C61F-825547D46C0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F2A2BEB3-1351-5972-9339-0E45E77D864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The Other “G”</a:t>
            </a:r>
          </a:p>
        </p:txBody>
      </p:sp>
      <p:sp>
        <p:nvSpPr>
          <p:cNvPr id="20" name="Content Placeholder 2">
            <a:extLst>
              <a:ext uri="{FF2B5EF4-FFF2-40B4-BE49-F238E27FC236}">
                <a16:creationId xmlns:a16="http://schemas.microsoft.com/office/drawing/2014/main" id="{D0DCCF4D-7F84-15BE-C223-E200DA1C1F3F}"/>
              </a:ext>
            </a:extLst>
          </p:cNvPr>
          <p:cNvSpPr>
            <a:spLocks noGrp="1"/>
          </p:cNvSpPr>
          <p:nvPr>
            <p:ph idx="1"/>
          </p:nvPr>
        </p:nvSpPr>
        <p:spPr>
          <a:xfrm>
            <a:off x="678237" y="1397730"/>
            <a:ext cx="10972800" cy="5365371"/>
          </a:xfrm>
        </p:spPr>
        <p:txBody>
          <a:bodyPr>
            <a:noAutofit/>
          </a:bodyPr>
          <a:lstStyle/>
          <a:p>
            <a:pPr marL="57150" indent="0">
              <a:buNone/>
            </a:pPr>
            <a:r>
              <a:rPr lang="en-US" sz="2400" dirty="0">
                <a:latin typeface="Tahoma" panose="020B0604030504040204" pitchFamily="34" charset="0"/>
                <a:ea typeface="Tahoma" panose="020B0604030504040204" pitchFamily="34" charset="0"/>
                <a:cs typeface="Tahoma" panose="020B0604030504040204" pitchFamily="34" charset="0"/>
              </a:rPr>
              <a:t>What’s the Other “G”? </a:t>
            </a:r>
          </a:p>
          <a:p>
            <a:r>
              <a:rPr lang="en-US" sz="2200" u="sng" dirty="0">
                <a:latin typeface="Sentinel-Book"/>
              </a:rPr>
              <a:t>Griever</a:t>
            </a:r>
            <a:r>
              <a:rPr lang="en-US" sz="2200" dirty="0">
                <a:latin typeface="Sentinel-Book"/>
              </a:rPr>
              <a:t>: My son committed suicide; I feel so guilty.</a:t>
            </a:r>
          </a:p>
          <a:p>
            <a:r>
              <a:rPr lang="en-US" sz="2200" u="sng" dirty="0">
                <a:latin typeface="Sentinel-Book"/>
              </a:rPr>
              <a:t>Grief Recovery Specialist</a:t>
            </a:r>
            <a:r>
              <a:rPr lang="en-US" sz="2200" dirty="0">
                <a:latin typeface="Sentinel-Book"/>
              </a:rPr>
              <a:t>: Did you ever do anything with intent to harm your son?</a:t>
            </a:r>
          </a:p>
          <a:p>
            <a:r>
              <a:rPr lang="en-US" sz="2200" u="sng" dirty="0">
                <a:latin typeface="Sentinel-Book"/>
              </a:rPr>
              <a:t>Griever</a:t>
            </a:r>
            <a:r>
              <a:rPr lang="en-US" sz="2200" dirty="0">
                <a:latin typeface="Sentinel-Book"/>
              </a:rPr>
              <a:t>: No. (This is an almost universal response.)</a:t>
            </a:r>
          </a:p>
          <a:p>
            <a:r>
              <a:rPr lang="en-US" sz="2200" u="sng" dirty="0">
                <a:latin typeface="Sentinel-Book"/>
              </a:rPr>
              <a:t>Grief Recovery Specialist</a:t>
            </a:r>
            <a:r>
              <a:rPr lang="en-US" sz="2200" dirty="0">
                <a:latin typeface="Sentinel-Book"/>
              </a:rPr>
              <a:t>: The dictionary definition of guilt implies intent to harm. Since you had no intent to harm, can you put the “G” word back in the dictionary…You are probably devastated enough by the death of your son, you don’t need to add to it by hurting yourself with an incorrect word that distorts your feelings.</a:t>
            </a:r>
          </a:p>
          <a:p>
            <a:r>
              <a:rPr lang="en-US" sz="2200" u="sng" dirty="0">
                <a:latin typeface="Sentinel-Book"/>
              </a:rPr>
              <a:t>Griever</a:t>
            </a:r>
            <a:r>
              <a:rPr lang="en-US" sz="2200" dirty="0">
                <a:latin typeface="Sentinel-Book"/>
              </a:rPr>
              <a:t>: Really? I never thought of it that way.</a:t>
            </a:r>
          </a:p>
          <a:p>
            <a:r>
              <a:rPr lang="en-US" sz="2200" u="sng" dirty="0">
                <a:latin typeface="Sentinel-Book"/>
              </a:rPr>
              <a:t>Grief Recovery Specialist</a:t>
            </a:r>
            <a:r>
              <a:rPr lang="en-US" sz="2200" dirty="0">
                <a:latin typeface="Sentinel-Book"/>
              </a:rPr>
              <a:t>: Are there some things that you wish had been different, better, or more?</a:t>
            </a:r>
          </a:p>
          <a:p>
            <a:r>
              <a:rPr lang="en-US" sz="2200" u="sng" dirty="0">
                <a:latin typeface="Sentinel-Book"/>
              </a:rPr>
              <a:t>Griever</a:t>
            </a:r>
            <a:r>
              <a:rPr lang="en-US" sz="2200" dirty="0">
                <a:latin typeface="Sentinel-Book"/>
              </a:rPr>
              <a:t>: Oh, yes.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72665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77797</TotalTime>
  <Words>1022</Words>
  <Application>Microsoft Office PowerPoint</Application>
  <PresentationFormat>Widescreen</PresentationFormat>
  <Paragraphs>132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Palatino Linotype</vt:lpstr>
      <vt:lpstr>Sentinel-Book</vt:lpstr>
      <vt:lpstr>Tahoma</vt:lpstr>
      <vt:lpstr>Trebuchet MS</vt:lpstr>
      <vt:lpstr>Wingdings 3</vt:lpstr>
      <vt:lpstr>Ion</vt:lpstr>
      <vt:lpstr>PowerPoint Presentation</vt:lpstr>
      <vt:lpstr>Where We Going Today??</vt:lpstr>
      <vt:lpstr>Huh?!?</vt:lpstr>
      <vt:lpstr>Respond &amp; Types??</vt:lpstr>
      <vt:lpstr>#Knowledge</vt:lpstr>
      <vt:lpstr>#Truth</vt:lpstr>
      <vt:lpstr>Uhm, Nope!!</vt:lpstr>
      <vt:lpstr>Griever’s Helpline!</vt:lpstr>
      <vt:lpstr>The Other “G”</vt:lpstr>
      <vt:lpstr>Am I Done Yet??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177</cp:revision>
  <dcterms:created xsi:type="dcterms:W3CDTF">2021-11-16T04:49:44Z</dcterms:created>
  <dcterms:modified xsi:type="dcterms:W3CDTF">2025-06-03T06:02:16Z</dcterms:modified>
</cp:coreProperties>
</file>