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6"/>
  </p:notesMasterIdLst>
  <p:handoutMasterIdLst>
    <p:handoutMasterId r:id="rId17"/>
  </p:handoutMasterIdLst>
  <p:sldIdLst>
    <p:sldId id="340" r:id="rId2"/>
    <p:sldId id="271" r:id="rId3"/>
    <p:sldId id="341" r:id="rId4"/>
    <p:sldId id="342" r:id="rId5"/>
    <p:sldId id="343" r:id="rId6"/>
    <p:sldId id="344" r:id="rId7"/>
    <p:sldId id="345" r:id="rId8"/>
    <p:sldId id="346" r:id="rId9"/>
    <p:sldId id="347" r:id="rId10"/>
    <p:sldId id="348" r:id="rId11"/>
    <p:sldId id="349" r:id="rId12"/>
    <p:sldId id="350" r:id="rId13"/>
    <p:sldId id="351" r:id="rId14"/>
    <p:sldId id="30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F9ED48B-E8B5-44F5-9136-ADA448B0AD94}">
          <p14:sldIdLst>
            <p14:sldId id="340"/>
            <p14:sldId id="271"/>
            <p14:sldId id="341"/>
            <p14:sldId id="342"/>
            <p14:sldId id="343"/>
            <p14:sldId id="344"/>
            <p14:sldId id="345"/>
            <p14:sldId id="346"/>
            <p14:sldId id="347"/>
            <p14:sldId id="348"/>
            <p14:sldId id="349"/>
            <p14:sldId id="350"/>
            <p14:sldId id="351"/>
            <p14:sldId id="30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hael Noll" initials="MN" lastIdx="4" clrIdx="0">
    <p:extLst>
      <p:ext uri="{19B8F6BF-5375-455C-9EA6-DF929625EA0E}">
        <p15:presenceInfo xmlns:p15="http://schemas.microsoft.com/office/powerpoint/2012/main" userId="bef1d86447e0c26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63" autoAdjust="0"/>
    <p:restoredTop sz="94660"/>
  </p:normalViewPr>
  <p:slideViewPr>
    <p:cSldViewPr snapToGrid="0">
      <p:cViewPr>
        <p:scale>
          <a:sx n="70" d="100"/>
          <a:sy n="70" d="100"/>
        </p:scale>
        <p:origin x="1128" y="312"/>
      </p:cViewPr>
      <p:guideLst/>
    </p:cSldViewPr>
  </p:slideViewPr>
  <p:notesTextViewPr>
    <p:cViewPr>
      <p:scale>
        <a:sx n="3" d="2"/>
        <a:sy n="3" d="2"/>
      </p:scale>
      <p:origin x="0" y="0"/>
    </p:cViewPr>
  </p:notesTextViewPr>
  <p:notesViewPr>
    <p:cSldViewPr snapToGrid="0">
      <p:cViewPr varScale="1">
        <p:scale>
          <a:sx n="76" d="100"/>
          <a:sy n="76" d="100"/>
        </p:scale>
        <p:origin x="253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700FC0-9E7A-4C53-8A3B-3C3C9A736C42}" type="datetimeFigureOut">
              <a:rPr lang="en-US" smtClean="0"/>
              <a:t>4/15/2025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48944F-81ED-4843-A3E6-D41A6908762D}" type="slidenum">
              <a:rPr lang="en-US" smtClean="0"/>
              <a:t>‹#›</a:t>
            </a:fld>
            <a:endParaRPr lang="en-US"/>
          </a:p>
        </p:txBody>
      </p:sp>
    </p:spTree>
    <p:extLst>
      <p:ext uri="{BB962C8B-B14F-4D97-AF65-F5344CB8AC3E}">
        <p14:creationId xmlns:p14="http://schemas.microsoft.com/office/powerpoint/2010/main" val="1450714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F122B6-E47E-4A80-A9F3-23FD10D674FE}" type="datetimeFigureOut">
              <a:rPr lang="en-US" smtClean="0"/>
              <a:t>4/15/2025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F1C5CE-222C-4659-9A99-B99FC42AF6EC}" type="slidenum">
              <a:rPr lang="en-US" smtClean="0"/>
              <a:t>‹#›</a:t>
            </a:fld>
            <a:endParaRPr lang="en-US"/>
          </a:p>
        </p:txBody>
      </p:sp>
    </p:spTree>
    <p:extLst>
      <p:ext uri="{BB962C8B-B14F-4D97-AF65-F5344CB8AC3E}">
        <p14:creationId xmlns:p14="http://schemas.microsoft.com/office/powerpoint/2010/main" val="2212527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pPr/>
              <a:t>4/15/2025</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164434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9BF3EA-1A78-4F07-BDC0-C8A1BD461199}" type="datetimeFigureOut">
              <a:rPr lang="en-US" smtClean="0"/>
              <a:pPr/>
              <a:t>4/15/2025</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3895455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49BF3EA-1A78-4F07-BDC0-C8A1BD461199}" type="datetimeFigureOut">
              <a:rPr lang="en-US" smtClean="0"/>
              <a:pPr/>
              <a:t>4/15/2025</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061045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49BF3EA-1A78-4F07-BDC0-C8A1BD461199}" type="datetimeFigureOut">
              <a:rPr lang="en-US" smtClean="0"/>
              <a:pPr/>
              <a:t>4/15/2025</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22294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9BF3EA-1A78-4F07-BDC0-C8A1BD461199}" type="datetimeFigureOut">
              <a:rPr lang="en-US" smtClean="0"/>
              <a:pPr/>
              <a:t>4/15/2025</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2443504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49BF3EA-1A78-4F07-BDC0-C8A1BD461199}" type="datetimeFigureOut">
              <a:rPr lang="en-US" smtClean="0"/>
              <a:pPr/>
              <a:t>4/15/2025</a:t>
            </a:fld>
            <a:endParaRPr lang="en-US" dirty="0"/>
          </a:p>
        </p:txBody>
      </p:sp>
      <p:sp>
        <p:nvSpPr>
          <p:cNvPr id="4"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518850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49BF3EA-1A78-4F07-BDC0-C8A1BD461199}" type="datetimeFigureOut">
              <a:rPr lang="en-US" smtClean="0"/>
              <a:pPr/>
              <a:t>4/15/2025</a:t>
            </a:fld>
            <a:endParaRPr lang="en-US" dirty="0"/>
          </a:p>
        </p:txBody>
      </p:sp>
      <p:sp>
        <p:nvSpPr>
          <p:cNvPr id="4"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3715741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t>4/15/2025</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43546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t>4/15/2025</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282171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349BF3EA-1A78-4F07-BDC0-C8A1BD461199}" type="datetimeFigureOut">
              <a:rPr lang="en-US" smtClean="0"/>
              <a:t>4/15/2025</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449911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9BF3EA-1A78-4F07-BDC0-C8A1BD461199}" type="datetimeFigureOut">
              <a:rPr lang="en-US" smtClean="0"/>
              <a:t>4/15/2025</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889849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9BF3EA-1A78-4F07-BDC0-C8A1BD461199}" type="datetimeFigureOut">
              <a:rPr lang="en-US" smtClean="0"/>
              <a:pPr/>
              <a:t>4/15/2025</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2962966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9BF3EA-1A78-4F07-BDC0-C8A1BD461199}" type="datetimeFigureOut">
              <a:rPr lang="en-US" smtClean="0"/>
              <a:pPr/>
              <a:t>4/15/2025</a:t>
            </a:fld>
            <a:endParaRPr lang="en-US" dirty="0"/>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3626537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349BF3EA-1A78-4F07-BDC0-C8A1BD461199}" type="datetimeFigureOut">
              <a:rPr lang="en-US" smtClean="0"/>
              <a:t>4/15/2025</a:t>
            </a:fld>
            <a:endParaRPr lang="en-US"/>
          </a:p>
        </p:txBody>
      </p:sp>
      <p:sp>
        <p:nvSpPr>
          <p:cNvPr id="5" name="Footer Placeholder 3"/>
          <p:cNvSpPr>
            <a:spLocks noGrp="1"/>
          </p:cNvSpPr>
          <p:nvPr>
            <p:ph type="ftr" sz="quarter" idx="11"/>
          </p:nvPr>
        </p:nvSpPr>
        <p:spPr/>
        <p:txBody>
          <a:bodyPr/>
          <a:lstStyle/>
          <a:p>
            <a:r>
              <a:rPr lang="en-US"/>
              <a:t>Add a footer</a:t>
            </a:r>
            <a:endParaRPr lang="en-US" dirty="0"/>
          </a:p>
        </p:txBody>
      </p:sp>
      <p:sp>
        <p:nvSpPr>
          <p:cNvPr id="6"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1860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49BF3EA-1A78-4F07-BDC0-C8A1BD461199}" type="datetimeFigureOut">
              <a:rPr lang="en-US" smtClean="0"/>
              <a:t>4/15/2025</a:t>
            </a:fld>
            <a:endParaRPr lang="en-US"/>
          </a:p>
        </p:txBody>
      </p:sp>
      <p:sp>
        <p:nvSpPr>
          <p:cNvPr id="5" name="Footer Placeholder 2"/>
          <p:cNvSpPr>
            <a:spLocks noGrp="1"/>
          </p:cNvSpPr>
          <p:nvPr>
            <p:ph type="ftr" sz="quarter" idx="11"/>
          </p:nvPr>
        </p:nvSpPr>
        <p:spPr/>
        <p:txBody>
          <a:bodyPr/>
          <a:lstStyle/>
          <a:p>
            <a:r>
              <a:rPr lang="en-US"/>
              <a:t>Add a footer</a:t>
            </a:r>
            <a:endParaRPr lang="en-US" dirty="0"/>
          </a:p>
        </p:txBody>
      </p:sp>
      <p:sp>
        <p:nvSpPr>
          <p:cNvPr id="6"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9940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349BF3EA-1A78-4F07-BDC0-C8A1BD461199}" type="datetimeFigureOut">
              <a:rPr lang="en-US" smtClean="0"/>
              <a:t>4/15/2025</a:t>
            </a:fld>
            <a:endParaRPr lang="en-US"/>
          </a:p>
        </p:txBody>
      </p:sp>
      <p:sp>
        <p:nvSpPr>
          <p:cNvPr id="5" name="Footer Placeholder 5"/>
          <p:cNvSpPr>
            <a:spLocks noGrp="1"/>
          </p:cNvSpPr>
          <p:nvPr>
            <p:ph type="ftr" sz="quarter" idx="11"/>
          </p:nvPr>
        </p:nvSpPr>
        <p:spPr/>
        <p:txBody>
          <a:bodyPr/>
          <a:lstStyle/>
          <a:p>
            <a:r>
              <a:rPr lang="en-US"/>
              <a:t>Add a footer</a:t>
            </a:r>
            <a:endParaRPr lang="en-US" dirty="0"/>
          </a:p>
        </p:txBody>
      </p:sp>
      <p:sp>
        <p:nvSpPr>
          <p:cNvPr id="6"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724692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9BF3EA-1A78-4F07-BDC0-C8A1BD461199}" type="datetimeFigureOut">
              <a:rPr lang="en-US" smtClean="0"/>
              <a:t>4/15/2025</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995096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49BF3EA-1A78-4F07-BDC0-C8A1BD461199}" type="datetimeFigureOut">
              <a:rPr lang="en-US" smtClean="0"/>
              <a:pPr/>
              <a:t>4/15/2025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356208592"/>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https://www.youtube.com/embed/0s9cJVHiviM?feature=oembed" TargetMode="Externa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https://www.youtube.com/embed/oqRj8CdKUlI?feature=oembed" TargetMode="Externa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E61341C-BA1B-B70D-A0F4-9028755A245B}"/>
              </a:ext>
            </a:extLst>
          </p:cNvPr>
          <p:cNvSpPr txBox="1">
            <a:spLocks/>
          </p:cNvSpPr>
          <p:nvPr/>
        </p:nvSpPr>
        <p:spPr>
          <a:xfrm>
            <a:off x="0" y="239706"/>
            <a:ext cx="12191999" cy="3216675"/>
          </a:xfrm>
          <a:prstGeom prst="rect">
            <a:avLst/>
          </a:prstGeom>
        </p:spPr>
        <p:txBody>
          <a:bodyPr vert="horz" lIns="91440" tIns="45720" rIns="91440" bIns="45720" rtlCol="0" anchor="b">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2400"/>
              </a:spcBef>
            </a:pPr>
            <a:r>
              <a:rPr lang="en-US" sz="6600" dirty="0"/>
              <a:t>#Codependency </a:t>
            </a:r>
            <a:br>
              <a:rPr lang="en-US" sz="6600" dirty="0"/>
            </a:br>
            <a:r>
              <a:rPr lang="en-US" sz="6000" i="1" dirty="0"/>
              <a:t>(Self Love Deficit Disorder)</a:t>
            </a:r>
            <a:r>
              <a:rPr lang="en-US" sz="6000" dirty="0"/>
              <a:t>:</a:t>
            </a:r>
            <a:br>
              <a:rPr lang="en-US" sz="6600" dirty="0"/>
            </a:br>
            <a:r>
              <a:rPr lang="en-US" sz="6600" i="1" dirty="0"/>
              <a:t>Week 2</a:t>
            </a:r>
            <a:endParaRPr lang="en-US" sz="6000" i="1" dirty="0">
              <a:solidFill>
                <a:schemeClr val="tx1"/>
              </a:solidFill>
            </a:endParaRPr>
          </a:p>
        </p:txBody>
      </p:sp>
      <p:sp>
        <p:nvSpPr>
          <p:cNvPr id="5" name="Content Placeholder 2">
            <a:extLst>
              <a:ext uri="{FF2B5EF4-FFF2-40B4-BE49-F238E27FC236}">
                <a16:creationId xmlns:a16="http://schemas.microsoft.com/office/drawing/2014/main" id="{BB1FB9D3-9D2B-1EF8-ED1C-FF3733A39BE3}"/>
              </a:ext>
            </a:extLst>
          </p:cNvPr>
          <p:cNvSpPr txBox="1">
            <a:spLocks/>
          </p:cNvSpPr>
          <p:nvPr/>
        </p:nvSpPr>
        <p:spPr>
          <a:xfrm>
            <a:off x="0" y="4035720"/>
            <a:ext cx="12191999" cy="2365899"/>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ctr">
              <a:buNone/>
            </a:pPr>
            <a:r>
              <a:rPr lang="en-US" sz="3200" dirty="0">
                <a:latin typeface="Trebuchet MS" panose="020B0603020202020204" pitchFamily="34" charset="0"/>
                <a:ea typeface="Microsoft JhengHei Light" panose="020B0304030504040204" pitchFamily="34" charset="-120"/>
              </a:rPr>
              <a:t>Michael Noll            Counseling, LLC</a:t>
            </a:r>
          </a:p>
          <a:p>
            <a:pPr algn="ctr"/>
            <a:endParaRPr lang="en-US" sz="3200" dirty="0">
              <a:latin typeface="Trebuchet MS" panose="020B0603020202020204" pitchFamily="34" charset="0"/>
              <a:ea typeface="Microsoft JhengHei Light" panose="020B0304030504040204" pitchFamily="34" charset="-120"/>
            </a:endParaRPr>
          </a:p>
          <a:p>
            <a:pPr algn="ctr"/>
            <a:endParaRPr lang="en-US" sz="3200" dirty="0">
              <a:latin typeface="Trebuchet MS" panose="020B0603020202020204" pitchFamily="34" charset="0"/>
              <a:ea typeface="Microsoft JhengHei Light" panose="020B0304030504040204" pitchFamily="34" charset="-120"/>
            </a:endParaRPr>
          </a:p>
          <a:p>
            <a:pPr marL="0" indent="0" algn="ctr">
              <a:buNone/>
            </a:pPr>
            <a:r>
              <a:rPr lang="en-US" sz="3200" i="1" dirty="0">
                <a:latin typeface="Tahoma" panose="020B0604030504040204" pitchFamily="34" charset="0"/>
                <a:ea typeface="Tahoma" panose="020B0604030504040204" pitchFamily="34" charset="0"/>
                <a:cs typeface="Tahoma" panose="020B0604030504040204" pitchFamily="34" charset="0"/>
              </a:rPr>
              <a:t>Healthy Interactions Group (HIG)</a:t>
            </a:r>
            <a:endParaRPr lang="en-US" sz="3200" dirty="0">
              <a:latin typeface="Trebuchet MS" panose="020B0603020202020204" pitchFamily="34" charset="0"/>
              <a:ea typeface="Microsoft JhengHei Light" panose="020B0304030504040204" pitchFamily="34" charset="-120"/>
            </a:endParaRPr>
          </a:p>
        </p:txBody>
      </p:sp>
      <p:pic>
        <p:nvPicPr>
          <p:cNvPr id="6" name="Picture 5">
            <a:extLst>
              <a:ext uri="{FF2B5EF4-FFF2-40B4-BE49-F238E27FC236}">
                <a16:creationId xmlns:a16="http://schemas.microsoft.com/office/drawing/2014/main" id="{F822DB2C-2708-035F-8AD3-4319AC444555}"/>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167401" y="3656188"/>
            <a:ext cx="1243263" cy="1219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69524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274DD-1FF5-005E-AD37-5C0A1695AD3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55A514-5675-201D-AE6B-8B50E4F8B4FA}"/>
              </a:ext>
            </a:extLst>
          </p:cNvPr>
          <p:cNvSpPr>
            <a:spLocks noGrp="1"/>
          </p:cNvSpPr>
          <p:nvPr>
            <p:ph idx="1"/>
          </p:nvPr>
        </p:nvSpPr>
        <p:spPr>
          <a:xfrm>
            <a:off x="609600" y="1245638"/>
            <a:ext cx="10972800" cy="5171627"/>
          </a:xfrm>
        </p:spPr>
        <p:txBody>
          <a:bodyPr>
            <a:noAutofit/>
          </a:bodyPr>
          <a:lstStyle/>
          <a:p>
            <a:pPr marL="0" marR="0">
              <a:lnSpc>
                <a:spcPct val="107000"/>
              </a:lnSpc>
              <a:spcBef>
                <a:spcPts val="0"/>
              </a:spcBef>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-1 CSV:</a:t>
            </a:r>
            <a:r>
              <a:rPr lang="en-US" sz="2400" dirty="0">
                <a:latin typeface="Calibri" panose="020F0502020204030204" pitchFamily="34" charset="0"/>
                <a:ea typeface="Calibri" panose="020F0502020204030204" pitchFamily="34" charset="0"/>
                <a:cs typeface="Times New Roman" panose="02020603050405020304" pitchFamily="18" charset="0"/>
              </a:rPr>
              <a:t>  A person with a healthy balance between loving, respecting and caring for self and others.  They typically seek life experiences and relationships in which they are able to satisfy their own LRC needs.  They tends to participate and appreciate relationships that are based on a reciprocal and mutual distribution of LRC.  Although they derive meaning and happiness when helping and caring for others, they do not tolerate a selfish or self-centered romantic partner.  They often enjoy caring for others, but do not identify themselves as a caretaker or helper.  They do not experience guilt or feelings of neediness when asking for LRC from others. </a:t>
            </a:r>
          </a:p>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0 CSV:</a:t>
            </a:r>
            <a:r>
              <a:rPr lang="en-US" sz="2400" dirty="0">
                <a:latin typeface="Calibri" panose="020F0502020204030204" pitchFamily="34" charset="0"/>
                <a:ea typeface="Calibri" panose="020F0502020204030204" pitchFamily="34" charset="0"/>
                <a:cs typeface="Times New Roman" panose="02020603050405020304" pitchFamily="18" charset="0"/>
              </a:rPr>
              <a:t>  A person who participates in relationships where there is an equal distribution of LRC given and received.  They easily ask for what they need from their partners, while being open to their partners LRC needs.  With their LRC-balanced relationships, they easily fluctuate between being the recipient and giver of LRC.</a:t>
            </a:r>
            <a:r>
              <a:rPr lang="en-US" dirty="0">
                <a:latin typeface="Calibri" panose="020F0502020204030204" pitchFamily="34" charset="0"/>
                <a:ea typeface="Calibri" panose="020F0502020204030204" pitchFamily="34" charset="0"/>
                <a:cs typeface="Times New Roman" panose="02020603050405020304" pitchFamily="18" charset="0"/>
              </a:rPr>
              <a:t>    </a:t>
            </a:r>
          </a:p>
        </p:txBody>
      </p:sp>
      <p:pic>
        <p:nvPicPr>
          <p:cNvPr id="4" name="Picture 3">
            <a:extLst>
              <a:ext uri="{FF2B5EF4-FFF2-40B4-BE49-F238E27FC236}">
                <a16:creationId xmlns:a16="http://schemas.microsoft.com/office/drawing/2014/main" id="{17B54BBD-AC97-CFEF-D41B-BA768899D964}"/>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Title 1">
            <a:extLst>
              <a:ext uri="{FF2B5EF4-FFF2-40B4-BE49-F238E27FC236}">
                <a16:creationId xmlns:a16="http://schemas.microsoft.com/office/drawing/2014/main" id="{8DE0CEBE-D850-A1F6-DE91-85D18DBB220E}"/>
              </a:ext>
            </a:extLst>
          </p:cNvPr>
          <p:cNvSpPr>
            <a:spLocks noGrp="1"/>
          </p:cNvSpPr>
          <p:nvPr>
            <p:ph type="title"/>
          </p:nvPr>
        </p:nvSpPr>
        <p:spPr>
          <a:xfrm>
            <a:off x="1511560" y="367943"/>
            <a:ext cx="8949612" cy="727788"/>
          </a:xfrm>
        </p:spPr>
        <p:txBody>
          <a:bodyPr>
            <a:normAutofit fontScale="90000"/>
          </a:bodyPr>
          <a:lstStyle/>
          <a:p>
            <a:r>
              <a:rPr lang="en-US" dirty="0">
                <a:solidFill>
                  <a:schemeClr val="tx1"/>
                </a:solidFill>
              </a:rPr>
              <a:t>Continuum of Self Values</a:t>
            </a:r>
          </a:p>
        </p:txBody>
      </p:sp>
    </p:spTree>
    <p:extLst>
      <p:ext uri="{BB962C8B-B14F-4D97-AF65-F5344CB8AC3E}">
        <p14:creationId xmlns:p14="http://schemas.microsoft.com/office/powerpoint/2010/main" val="869917624"/>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101D8-5559-A84F-5A1A-E83EC940554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D27CD8-A876-4FD3-D55F-A8D038B40A1B}"/>
              </a:ext>
            </a:extLst>
          </p:cNvPr>
          <p:cNvSpPr>
            <a:spLocks noGrp="1"/>
          </p:cNvSpPr>
          <p:nvPr>
            <p:ph idx="1"/>
          </p:nvPr>
        </p:nvSpPr>
        <p:spPr>
          <a:xfrm>
            <a:off x="609600" y="1245638"/>
            <a:ext cx="10972800" cy="5517463"/>
          </a:xfrm>
        </p:spPr>
        <p:txBody>
          <a:bodyPr>
            <a:noAutofit/>
          </a:bodyPr>
          <a:lstStyle/>
          <a:p>
            <a:pPr marL="0" marR="0">
              <a:lnSpc>
                <a:spcPct val="107000"/>
              </a:lnSpc>
              <a:spcBef>
                <a:spcPts val="0"/>
              </a:spcBef>
              <a:spcAft>
                <a:spcPts val="800"/>
              </a:spcAft>
            </a:pPr>
            <a:r>
              <a:rPr lang="en-US" sz="2050" b="1" dirty="0">
                <a:latin typeface="Calibri" panose="020F0502020204030204" pitchFamily="34" charset="0"/>
                <a:ea typeface="Calibri" panose="020F0502020204030204" pitchFamily="34" charset="0"/>
                <a:cs typeface="Times New Roman" panose="02020603050405020304" pitchFamily="18" charset="0"/>
              </a:rPr>
              <a:t>+1 CSV:</a:t>
            </a:r>
            <a:r>
              <a:rPr lang="en-US" sz="2050" dirty="0">
                <a:latin typeface="Calibri" panose="020F0502020204030204" pitchFamily="34" charset="0"/>
                <a:ea typeface="Calibri" panose="020F0502020204030204" pitchFamily="34" charset="0"/>
                <a:cs typeface="Times New Roman" panose="02020603050405020304" pitchFamily="18" charset="0"/>
              </a:rPr>
              <a:t>  A person with a healthy balance between loving, respecting and caring for self and others.  They tend to participate and appreciate relationships that are based on a reciprocal and mutual distribution of LRC.  This </a:t>
            </a:r>
            <a:r>
              <a:rPr lang="en-US" sz="2050" dirty="0" err="1">
                <a:latin typeface="Calibri" panose="020F0502020204030204" pitchFamily="34" charset="0"/>
                <a:ea typeface="Calibri" panose="020F0502020204030204" pitchFamily="34" charset="0"/>
                <a:cs typeface="Times New Roman" panose="02020603050405020304" pitchFamily="18" charset="0"/>
              </a:rPr>
              <a:t>indiidual</a:t>
            </a:r>
            <a:r>
              <a:rPr lang="en-US" sz="2050" dirty="0">
                <a:latin typeface="Calibri" panose="020F0502020204030204" pitchFamily="34" charset="0"/>
                <a:ea typeface="Calibri" panose="020F0502020204030204" pitchFamily="34" charset="0"/>
                <a:cs typeface="Times New Roman" panose="02020603050405020304" pitchFamily="18" charset="0"/>
              </a:rPr>
              <a:t> values personal and professional goals and ambitions, which they confidently pursue.  Although they derives meaning and happiness through the pursuit of his own goals and ambitions, he is also cognizant of the necessity to love, respect and care for his romantic partner.  He effortlessly provides LRC to his romantic partner when necessary or requested.  He may identify with both the role of a caretaker or helper while wanting to fulfill his own goals and ambitions.    </a:t>
            </a:r>
          </a:p>
          <a:p>
            <a:pPr marL="0" marR="0">
              <a:lnSpc>
                <a:spcPct val="107000"/>
              </a:lnSpc>
              <a:spcBef>
                <a:spcPts val="0"/>
              </a:spcBef>
              <a:spcAft>
                <a:spcPts val="800"/>
              </a:spcAft>
            </a:pPr>
            <a:r>
              <a:rPr lang="en-US" sz="2050" b="1" dirty="0">
                <a:latin typeface="Calibri" panose="020F0502020204030204" pitchFamily="34" charset="0"/>
                <a:ea typeface="Calibri" panose="020F0502020204030204" pitchFamily="34" charset="0"/>
                <a:cs typeface="Times New Roman" panose="02020603050405020304" pitchFamily="18" charset="0"/>
              </a:rPr>
              <a:t>+2 CSV:</a:t>
            </a:r>
            <a:r>
              <a:rPr lang="en-US" sz="2050" dirty="0">
                <a:latin typeface="Calibri" panose="020F0502020204030204" pitchFamily="34" charset="0"/>
                <a:ea typeface="Calibri" panose="020F0502020204030204" pitchFamily="34" charset="0"/>
                <a:cs typeface="Times New Roman" panose="02020603050405020304" pitchFamily="18" charset="0"/>
              </a:rPr>
              <a:t>  A person who prefers to be involved in relationships in which the pursuit to fulfill his own ambitions, desires and goals is encouraged and supported.  In a romantic relationship, he actively seeks attention, appreciation and affirmation.  Although he is a go-getter and may be consumed with “getting the spotlight,” he is willing and able to fulfill his partner’s needs.  He is neither exploitative nor selfish.  As an individual who is more oriented toward his own LRC needs, he periodically forgets about the inequity of LRC distribution in the relationship.  He responds favorably and non-reactively when his partner asks for higher levels of LRC.  Although he can be comfortable in a caretaking role, he doesn’t maintain it.  </a:t>
            </a:r>
          </a:p>
        </p:txBody>
      </p:sp>
      <p:pic>
        <p:nvPicPr>
          <p:cNvPr id="4" name="Picture 3">
            <a:extLst>
              <a:ext uri="{FF2B5EF4-FFF2-40B4-BE49-F238E27FC236}">
                <a16:creationId xmlns:a16="http://schemas.microsoft.com/office/drawing/2014/main" id="{591C7C55-D3FC-C6FE-173D-62BA70C7644F}"/>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Title 1">
            <a:extLst>
              <a:ext uri="{FF2B5EF4-FFF2-40B4-BE49-F238E27FC236}">
                <a16:creationId xmlns:a16="http://schemas.microsoft.com/office/drawing/2014/main" id="{65439AF4-A9D7-91E3-03BC-5D133BBA980F}"/>
              </a:ext>
            </a:extLst>
          </p:cNvPr>
          <p:cNvSpPr>
            <a:spLocks noGrp="1"/>
          </p:cNvSpPr>
          <p:nvPr>
            <p:ph type="title"/>
          </p:nvPr>
        </p:nvSpPr>
        <p:spPr>
          <a:xfrm>
            <a:off x="1511560" y="367943"/>
            <a:ext cx="8949612" cy="727788"/>
          </a:xfrm>
        </p:spPr>
        <p:txBody>
          <a:bodyPr>
            <a:normAutofit fontScale="90000"/>
          </a:bodyPr>
          <a:lstStyle/>
          <a:p>
            <a:r>
              <a:rPr lang="en-US" dirty="0">
                <a:solidFill>
                  <a:schemeClr val="tx1"/>
                </a:solidFill>
              </a:rPr>
              <a:t>Continuum of Self Values</a:t>
            </a:r>
          </a:p>
        </p:txBody>
      </p:sp>
    </p:spTree>
    <p:extLst>
      <p:ext uri="{BB962C8B-B14F-4D97-AF65-F5344CB8AC3E}">
        <p14:creationId xmlns:p14="http://schemas.microsoft.com/office/powerpoint/2010/main" val="1903099036"/>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7190C-EAF2-F2DA-FB56-ACF7DCABF2E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C0BC5A-A274-0FF8-6A4B-55D84AB666EF}"/>
              </a:ext>
            </a:extLst>
          </p:cNvPr>
          <p:cNvSpPr>
            <a:spLocks noGrp="1"/>
          </p:cNvSpPr>
          <p:nvPr>
            <p:ph idx="1"/>
          </p:nvPr>
        </p:nvSpPr>
        <p:spPr>
          <a:xfrm>
            <a:off x="609600" y="1245638"/>
            <a:ext cx="10972800" cy="5789644"/>
          </a:xfrm>
        </p:spPr>
        <p:txBody>
          <a:bodyPr>
            <a:noAutofit/>
          </a:bodyPr>
          <a:lstStyle/>
          <a:p>
            <a:pPr marL="0" marR="0">
              <a:lnSpc>
                <a:spcPct val="107000"/>
              </a:lnSpc>
              <a:spcBef>
                <a:spcPts val="0"/>
              </a:spcBef>
              <a:spcAft>
                <a:spcPts val="800"/>
              </a:spcAft>
            </a:pPr>
            <a:r>
              <a:rPr lang="en-US" sz="1950" b="1" dirty="0">
                <a:latin typeface="Calibri" panose="020F0502020204030204" pitchFamily="34" charset="0"/>
                <a:ea typeface="Calibri" panose="020F0502020204030204" pitchFamily="34" charset="0"/>
                <a:cs typeface="Times New Roman" panose="02020603050405020304" pitchFamily="18" charset="0"/>
              </a:rPr>
              <a:t>+3 CSV:</a:t>
            </a:r>
            <a:r>
              <a:rPr lang="en-US" sz="1950" dirty="0">
                <a:latin typeface="Calibri" panose="020F0502020204030204" pitchFamily="34" charset="0"/>
                <a:ea typeface="Calibri" panose="020F0502020204030204" pitchFamily="34" charset="0"/>
                <a:cs typeface="Times New Roman" panose="02020603050405020304" pitchFamily="18" charset="0"/>
              </a:rPr>
              <a:t>  </a:t>
            </a:r>
            <a:r>
              <a:rPr lang="en-US" sz="1950" b="1" dirty="0">
                <a:latin typeface="Calibri" panose="020F0502020204030204" pitchFamily="34" charset="0"/>
                <a:ea typeface="Calibri" panose="020F0502020204030204" pitchFamily="34" charset="0"/>
                <a:cs typeface="Times New Roman" panose="02020603050405020304" pitchFamily="18" charset="0"/>
              </a:rPr>
              <a:t>A mildly selfish and self-centered individual</a:t>
            </a:r>
            <a:r>
              <a:rPr lang="en-US" sz="1950" dirty="0">
                <a:latin typeface="Calibri" panose="020F0502020204030204" pitchFamily="34" charset="0"/>
                <a:ea typeface="Calibri" panose="020F0502020204030204" pitchFamily="34" charset="0"/>
                <a:cs typeface="Times New Roman" panose="02020603050405020304" pitchFamily="18" charset="0"/>
              </a:rPr>
              <a:t>.  He is predominately focused on the LRC needs of self, while often diminishing, delaying or excusing away the fulfillment of his partner’s needs.  This person’s identity and reputation is fused with his need for attention, validation and recognition.  He identifies with the persona of the </a:t>
            </a:r>
            <a:r>
              <a:rPr lang="en-US" sz="1950" b="1" dirty="0">
                <a:latin typeface="Calibri" panose="020F0502020204030204" pitchFamily="34" charset="0"/>
                <a:ea typeface="Calibri" panose="020F0502020204030204" pitchFamily="34" charset="0"/>
                <a:cs typeface="Times New Roman" panose="02020603050405020304" pitchFamily="18" charset="0"/>
              </a:rPr>
              <a:t>go-getter</a:t>
            </a:r>
            <a:r>
              <a:rPr lang="en-US" sz="1950" dirty="0">
                <a:latin typeface="Calibri" panose="020F0502020204030204" pitchFamily="34" charset="0"/>
                <a:ea typeface="Calibri" panose="020F0502020204030204" pitchFamily="34" charset="0"/>
                <a:cs typeface="Times New Roman" panose="02020603050405020304" pitchFamily="18" charset="0"/>
              </a:rPr>
              <a:t> and </a:t>
            </a:r>
            <a:r>
              <a:rPr lang="en-US" sz="1950" b="1" dirty="0">
                <a:latin typeface="Calibri" panose="020F0502020204030204" pitchFamily="34" charset="0"/>
                <a:ea typeface="Calibri" panose="020F0502020204030204" pitchFamily="34" charset="0"/>
                <a:cs typeface="Times New Roman" panose="02020603050405020304" pitchFamily="18" charset="0"/>
              </a:rPr>
              <a:t>success-driven individual</a:t>
            </a:r>
            <a:r>
              <a:rPr lang="en-US" sz="1950" dirty="0">
                <a:latin typeface="Calibri" panose="020F0502020204030204" pitchFamily="34" charset="0"/>
                <a:ea typeface="Calibri" panose="020F0502020204030204" pitchFamily="34" charset="0"/>
                <a:cs typeface="Times New Roman" panose="02020603050405020304" pitchFamily="18" charset="0"/>
              </a:rPr>
              <a:t>.  He is typically in relationships where there is an imbalance in the distribution of LRC needs, expecting or taking more LRC than giving.  If confronted about the LRC inequality, he may get defensive, but will be able to make corrections.  He can modulate or control his self-centered and seemingly selfish attributes.  Although he may be perceived as self-consumed and self-centered, he is willing and able to love, respect and care for his partner; they just need frequent reminders.     </a:t>
            </a:r>
          </a:p>
          <a:p>
            <a:pPr marL="0">
              <a:lnSpc>
                <a:spcPct val="107000"/>
              </a:lnSpc>
              <a:spcBef>
                <a:spcPts val="0"/>
              </a:spcBef>
              <a:spcAft>
                <a:spcPts val="800"/>
              </a:spcAft>
            </a:pPr>
            <a:r>
              <a:rPr lang="en-US" sz="1950" b="1" dirty="0">
                <a:latin typeface="Calibri" panose="020F0502020204030204" pitchFamily="34" charset="0"/>
                <a:ea typeface="Calibri" panose="020F0502020204030204" pitchFamily="34" charset="0"/>
                <a:cs typeface="Times New Roman" panose="02020603050405020304" pitchFamily="18" charset="0"/>
              </a:rPr>
              <a:t>+4 CSV:  A narcissistic individual.</a:t>
            </a:r>
            <a:r>
              <a:rPr lang="en-US" sz="1950" dirty="0">
                <a:latin typeface="Calibri" panose="020F0502020204030204" pitchFamily="34" charset="0"/>
                <a:ea typeface="Calibri" panose="020F0502020204030204" pitchFamily="34" charset="0"/>
                <a:cs typeface="Times New Roman" panose="02020603050405020304" pitchFamily="18" charset="0"/>
              </a:rPr>
              <a:t>  This individual is absorbed and preoccupied with the LRC needs of self, while rarely seeking to fulfill the LRC needs of others.  They come across as being </a:t>
            </a:r>
            <a:r>
              <a:rPr lang="en-US" sz="1950" b="1" dirty="0">
                <a:latin typeface="Calibri" panose="020F0502020204030204" pitchFamily="34" charset="0"/>
                <a:ea typeface="Calibri" panose="020F0502020204030204" pitchFamily="34" charset="0"/>
                <a:cs typeface="Times New Roman" panose="02020603050405020304" pitchFamily="18" charset="0"/>
              </a:rPr>
              <a:t>entitled</a:t>
            </a:r>
            <a:r>
              <a:rPr lang="en-US" sz="1950" dirty="0">
                <a:latin typeface="Calibri" panose="020F0502020204030204" pitchFamily="34" charset="0"/>
                <a:ea typeface="Calibri" panose="020F0502020204030204" pitchFamily="34" charset="0"/>
                <a:cs typeface="Times New Roman" panose="02020603050405020304" pitchFamily="18" charset="0"/>
              </a:rPr>
              <a:t>, </a:t>
            </a:r>
            <a:r>
              <a:rPr lang="en-US" sz="1950" b="1" u="sng" dirty="0">
                <a:latin typeface="Calibri" panose="020F0502020204030204" pitchFamily="34" charset="0"/>
                <a:ea typeface="Calibri" panose="020F0502020204030204" pitchFamily="34" charset="0"/>
                <a:cs typeface="Times New Roman" panose="02020603050405020304" pitchFamily="18" charset="0"/>
              </a:rPr>
              <a:t>self-absorbed </a:t>
            </a:r>
            <a:r>
              <a:rPr lang="en-US" sz="1950" dirty="0">
                <a:latin typeface="Calibri" panose="020F0502020204030204" pitchFamily="34" charset="0"/>
                <a:ea typeface="Calibri" panose="020F0502020204030204" pitchFamily="34" charset="0"/>
                <a:cs typeface="Times New Roman" panose="02020603050405020304" pitchFamily="18" charset="0"/>
              </a:rPr>
              <a:t>and </a:t>
            </a:r>
            <a:r>
              <a:rPr lang="en-US" sz="1950" b="1" dirty="0">
                <a:latin typeface="Calibri" panose="020F0502020204030204" pitchFamily="34" charset="0"/>
                <a:ea typeface="Calibri" panose="020F0502020204030204" pitchFamily="34" charset="0"/>
                <a:cs typeface="Times New Roman" panose="02020603050405020304" pitchFamily="18" charset="0"/>
              </a:rPr>
              <a:t>self-centered</a:t>
            </a:r>
            <a:r>
              <a:rPr lang="en-US" sz="1950" dirty="0">
                <a:latin typeface="Calibri" panose="020F0502020204030204" pitchFamily="34" charset="0"/>
                <a:ea typeface="Calibri" panose="020F0502020204030204" pitchFamily="34" charset="0"/>
                <a:cs typeface="Times New Roman" panose="02020603050405020304" pitchFamily="18" charset="0"/>
              </a:rPr>
              <a:t>, as they are driven to seek LRC from others, while giving very minimal amounts of the same in return.  They are comfortable with the LRC disparity, believing his needs are more important than his partner’s.  Although this person is overtly narcissistic, he is still able to give nominal levels of LRC to others.  If confronted about the LRC inequities, he will characteristically get angry and defensive and are quick to justify his actions.  He, however, does not experience a narcissistic injury or exhibit narcissistic rage when confronted. </a:t>
            </a:r>
          </a:p>
        </p:txBody>
      </p:sp>
      <p:pic>
        <p:nvPicPr>
          <p:cNvPr id="4" name="Picture 3">
            <a:extLst>
              <a:ext uri="{FF2B5EF4-FFF2-40B4-BE49-F238E27FC236}">
                <a16:creationId xmlns:a16="http://schemas.microsoft.com/office/drawing/2014/main" id="{9E5038EA-3E54-83DA-0326-8EDD0576EF06}"/>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Title 1">
            <a:extLst>
              <a:ext uri="{FF2B5EF4-FFF2-40B4-BE49-F238E27FC236}">
                <a16:creationId xmlns:a16="http://schemas.microsoft.com/office/drawing/2014/main" id="{FA0DC12F-04B3-A65E-7ABE-FBD2614B0584}"/>
              </a:ext>
            </a:extLst>
          </p:cNvPr>
          <p:cNvSpPr>
            <a:spLocks noGrp="1"/>
          </p:cNvSpPr>
          <p:nvPr>
            <p:ph type="title"/>
          </p:nvPr>
        </p:nvSpPr>
        <p:spPr>
          <a:xfrm>
            <a:off x="1511560" y="367943"/>
            <a:ext cx="8949612" cy="727788"/>
          </a:xfrm>
        </p:spPr>
        <p:txBody>
          <a:bodyPr>
            <a:normAutofit fontScale="90000"/>
          </a:bodyPr>
          <a:lstStyle/>
          <a:p>
            <a:r>
              <a:rPr lang="en-US" dirty="0">
                <a:solidFill>
                  <a:schemeClr val="tx1"/>
                </a:solidFill>
              </a:rPr>
              <a:t>Continuum of Self Values</a:t>
            </a:r>
          </a:p>
        </p:txBody>
      </p:sp>
    </p:spTree>
    <p:extLst>
      <p:ext uri="{BB962C8B-B14F-4D97-AF65-F5344CB8AC3E}">
        <p14:creationId xmlns:p14="http://schemas.microsoft.com/office/powerpoint/2010/main" val="3856845409"/>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99EE9-0E22-CCC2-0A23-ED884CAF139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3F4DFE-7CB7-AFBE-ECF2-A0FE8A8C811F}"/>
              </a:ext>
            </a:extLst>
          </p:cNvPr>
          <p:cNvSpPr>
            <a:spLocks noGrp="1"/>
          </p:cNvSpPr>
          <p:nvPr>
            <p:ph idx="1"/>
          </p:nvPr>
        </p:nvSpPr>
        <p:spPr>
          <a:xfrm>
            <a:off x="609600" y="1245638"/>
            <a:ext cx="10972800" cy="5789644"/>
          </a:xfrm>
        </p:spPr>
        <p:txBody>
          <a:bodyPr>
            <a:noAutofit/>
          </a:bodyPr>
          <a:lstStyle/>
          <a:p>
            <a:pPr marL="0">
              <a:lnSpc>
                <a:spcPct val="107000"/>
              </a:lnSpc>
              <a:spcBef>
                <a:spcPts val="0"/>
              </a:spcBef>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+5 CSV:</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b="1" dirty="0">
                <a:latin typeface="Calibri" panose="020F0502020204030204" pitchFamily="34" charset="0"/>
                <a:ea typeface="Calibri" panose="020F0502020204030204" pitchFamily="34" charset="0"/>
                <a:cs typeface="Times New Roman" panose="02020603050405020304" pitchFamily="18" charset="0"/>
              </a:rPr>
              <a:t>An Emotional Manipulator</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b="1" dirty="0">
                <a:latin typeface="Calibri" panose="020F0502020204030204" pitchFamily="34" charset="0"/>
                <a:ea typeface="Calibri" panose="020F0502020204030204" pitchFamily="34" charset="0"/>
                <a:cs typeface="Times New Roman" panose="02020603050405020304" pitchFamily="18" charset="0"/>
              </a:rPr>
              <a:t>Unable</a:t>
            </a:r>
            <a:r>
              <a:rPr lang="en-US" sz="2400" dirty="0">
                <a:latin typeface="Calibri" panose="020F0502020204030204" pitchFamily="34" charset="0"/>
                <a:ea typeface="Calibri" panose="020F0502020204030204" pitchFamily="34" charset="0"/>
                <a:cs typeface="Times New Roman" panose="02020603050405020304" pitchFamily="18" charset="0"/>
              </a:rPr>
              <a:t> and </a:t>
            </a:r>
            <a:r>
              <a:rPr lang="en-US" sz="2400" b="1" dirty="0">
                <a:latin typeface="Calibri" panose="020F0502020204030204" pitchFamily="34" charset="0"/>
                <a:ea typeface="Calibri" panose="020F0502020204030204" pitchFamily="34" charset="0"/>
                <a:cs typeface="Times New Roman" panose="02020603050405020304" pitchFamily="18" charset="0"/>
              </a:rPr>
              <a:t>unmotivated </a:t>
            </a:r>
            <a:r>
              <a:rPr lang="en-US" sz="2400" dirty="0">
                <a:latin typeface="Calibri" panose="020F0502020204030204" pitchFamily="34" charset="0"/>
                <a:ea typeface="Calibri" panose="020F0502020204030204" pitchFamily="34" charset="0"/>
                <a:cs typeface="Times New Roman" panose="02020603050405020304" pitchFamily="18" charset="0"/>
              </a:rPr>
              <a:t>to love, respect and care (LRC) others.  They are </a:t>
            </a:r>
            <a:r>
              <a:rPr lang="en-US" sz="2400" b="1" dirty="0">
                <a:latin typeface="Calibri" panose="020F0502020204030204" pitchFamily="34" charset="0"/>
                <a:ea typeface="Calibri" panose="020F0502020204030204" pitchFamily="34" charset="0"/>
                <a:cs typeface="Times New Roman" panose="02020603050405020304" pitchFamily="18" charset="0"/>
              </a:rPr>
              <a:t>consumed </a:t>
            </a:r>
            <a:r>
              <a:rPr lang="en-US" sz="2400" dirty="0">
                <a:latin typeface="Calibri" panose="020F0502020204030204" pitchFamily="34" charset="0"/>
                <a:ea typeface="Calibri" panose="020F0502020204030204" pitchFamily="34" charset="0"/>
                <a:cs typeface="Times New Roman" panose="02020603050405020304" pitchFamily="18" charset="0"/>
              </a:rPr>
              <a:t>with fulfilling their own LRC needs with no intention of reciprocating.  They have great difficulty in exhibiting empathy, unconditional positive regard or love.  When they do give LRC to others, it is typically conditional, with strings attached.  They are unable to comprehend or accept their pathological levels of narcissism.  When confronted about the LRC imbalances, they  will often strike back with either direct or passive</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sz="2400" b="1" dirty="0">
                <a:latin typeface="Calibri" panose="020F0502020204030204" pitchFamily="34" charset="0"/>
                <a:ea typeface="Calibri" panose="020F0502020204030204" pitchFamily="34" charset="0"/>
                <a:cs typeface="Times New Roman" panose="02020603050405020304" pitchFamily="18" charset="0"/>
              </a:rPr>
              <a:t>aggression</a:t>
            </a:r>
            <a:r>
              <a:rPr lang="en-US" sz="2400" dirty="0">
                <a:latin typeface="Calibri" panose="020F0502020204030204" pitchFamily="34" charset="0"/>
                <a:ea typeface="Calibri" panose="020F0502020204030204" pitchFamily="34" charset="0"/>
                <a:cs typeface="Times New Roman" panose="02020603050405020304" pitchFamily="18" charset="0"/>
              </a:rPr>
              <a:t>.</a:t>
            </a:r>
            <a:endParaRPr lang="en-US" sz="2400" dirty="0"/>
          </a:p>
        </p:txBody>
      </p:sp>
      <p:pic>
        <p:nvPicPr>
          <p:cNvPr id="4" name="Picture 3">
            <a:extLst>
              <a:ext uri="{FF2B5EF4-FFF2-40B4-BE49-F238E27FC236}">
                <a16:creationId xmlns:a16="http://schemas.microsoft.com/office/drawing/2014/main" id="{7684DB33-8882-1FEA-D61F-360DD84A63AF}"/>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Title 1">
            <a:extLst>
              <a:ext uri="{FF2B5EF4-FFF2-40B4-BE49-F238E27FC236}">
                <a16:creationId xmlns:a16="http://schemas.microsoft.com/office/drawing/2014/main" id="{A0FD3C2E-E630-A8F5-3F4A-551B6ABE239A}"/>
              </a:ext>
            </a:extLst>
          </p:cNvPr>
          <p:cNvSpPr>
            <a:spLocks noGrp="1"/>
          </p:cNvSpPr>
          <p:nvPr>
            <p:ph type="title"/>
          </p:nvPr>
        </p:nvSpPr>
        <p:spPr>
          <a:xfrm>
            <a:off x="1511560" y="367943"/>
            <a:ext cx="8949612" cy="727788"/>
          </a:xfrm>
        </p:spPr>
        <p:txBody>
          <a:bodyPr>
            <a:normAutofit fontScale="90000"/>
          </a:bodyPr>
          <a:lstStyle/>
          <a:p>
            <a:r>
              <a:rPr lang="en-US" dirty="0">
                <a:solidFill>
                  <a:schemeClr val="tx1"/>
                </a:solidFill>
              </a:rPr>
              <a:t>Continuum of Self Values</a:t>
            </a:r>
          </a:p>
        </p:txBody>
      </p:sp>
    </p:spTree>
    <p:extLst>
      <p:ext uri="{BB962C8B-B14F-4D97-AF65-F5344CB8AC3E}">
        <p14:creationId xmlns:p14="http://schemas.microsoft.com/office/powerpoint/2010/main" val="884763030"/>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9966" y="1229004"/>
            <a:ext cx="10972800" cy="5261053"/>
          </a:xfrm>
        </p:spPr>
        <p:txBody>
          <a:bodyPr vert="horz" lIns="91440" tIns="45720" rIns="91440" bIns="45720" rtlCol="0" anchor="t">
            <a:normAutofit lnSpcReduction="10000"/>
          </a:bodyPr>
          <a:lstStyle/>
          <a:p>
            <a:r>
              <a:rPr lang="en-US" sz="2400" b="1" dirty="0">
                <a:latin typeface="Tahoma"/>
                <a:ea typeface="Tahoma"/>
                <a:cs typeface="Tahoma"/>
                <a:sym typeface="Tahoma"/>
              </a:rPr>
              <a:t>Recap</a:t>
            </a:r>
            <a:endParaRPr lang="en-US" dirty="0">
              <a:latin typeface="Tahoma" panose="020B0604030504040204" pitchFamily="34" charset="0"/>
              <a:ea typeface="Tahoma" panose="020B0604030504040204" pitchFamily="34" charset="0"/>
              <a:cs typeface="Tahoma" panose="020B0604030504040204" pitchFamily="34" charset="0"/>
            </a:endParaRPr>
          </a:p>
          <a:p>
            <a:pPr lvl="1"/>
            <a:r>
              <a:rPr lang="en-US" sz="2200" u="sng" dirty="0">
                <a:latin typeface="Tahoma" panose="020B0604030504040204" pitchFamily="34" charset="0"/>
                <a:ea typeface="Tahoma" panose="020B0604030504040204" pitchFamily="34" charset="0"/>
                <a:cs typeface="Tahoma" panose="020B0604030504040204" pitchFamily="34" charset="0"/>
              </a:rPr>
              <a:t>Codependency</a:t>
            </a:r>
            <a:r>
              <a:rPr lang="en-US" sz="2200" dirty="0">
                <a:latin typeface="Tahoma" panose="020B0604030504040204" pitchFamily="34" charset="0"/>
                <a:ea typeface="Tahoma" panose="020B0604030504040204" pitchFamily="34" charset="0"/>
                <a:cs typeface="Tahoma" panose="020B0604030504040204" pitchFamily="34" charset="0"/>
              </a:rPr>
              <a:t> (Self Love Deficit Disorder) is a person who lets another’s behavior affect them and who is obsessed with controlling them (Beattie, “</a:t>
            </a:r>
            <a:r>
              <a:rPr lang="en-US" sz="2200" dirty="0" err="1">
                <a:latin typeface="Tahoma" panose="020B0604030504040204" pitchFamily="34" charset="0"/>
                <a:ea typeface="Tahoma" panose="020B0604030504040204" pitchFamily="34" charset="0"/>
                <a:cs typeface="Tahoma" panose="020B0604030504040204" pitchFamily="34" charset="0"/>
              </a:rPr>
              <a:t>CoDependent</a:t>
            </a:r>
            <a:r>
              <a:rPr lang="en-US" sz="2200" dirty="0">
                <a:latin typeface="Tahoma" panose="020B0604030504040204" pitchFamily="34" charset="0"/>
                <a:ea typeface="Tahoma" panose="020B0604030504040204" pitchFamily="34" charset="0"/>
                <a:cs typeface="Tahoma" panose="020B0604030504040204" pitchFamily="34" charset="0"/>
              </a:rPr>
              <a:t> No More”) </a:t>
            </a:r>
          </a:p>
          <a:p>
            <a:pPr lvl="1"/>
            <a:r>
              <a:rPr lang="en-US" sz="2200" dirty="0">
                <a:latin typeface="Tahoma" panose="020B0604030504040204" pitchFamily="34" charset="0"/>
                <a:ea typeface="Tahoma" panose="020B0604030504040204" pitchFamily="34" charset="0"/>
                <a:cs typeface="Tahoma" panose="020B0604030504040204" pitchFamily="34" charset="0"/>
              </a:rPr>
              <a:t>They </a:t>
            </a:r>
            <a:r>
              <a:rPr lang="en-US" sz="2200" b="1" dirty="0">
                <a:latin typeface="Tahoma" panose="020B0604030504040204" pitchFamily="34" charset="0"/>
                <a:ea typeface="Tahoma" panose="020B0604030504040204" pitchFamily="34" charset="0"/>
                <a:cs typeface="Tahoma" panose="020B0604030504040204" pitchFamily="34" charset="0"/>
              </a:rPr>
              <a:t>enable</a:t>
            </a:r>
            <a:r>
              <a:rPr lang="en-US" sz="2200" dirty="0">
                <a:latin typeface="Tahoma" panose="020B0604030504040204" pitchFamily="34" charset="0"/>
                <a:ea typeface="Tahoma" panose="020B0604030504040204" pitchFamily="34" charset="0"/>
                <a:cs typeface="Tahoma" panose="020B0604030504040204" pitchFamily="34" charset="0"/>
              </a:rPr>
              <a:t> their Emotional Manipulator partner’s unhealthy behaviors</a:t>
            </a:r>
          </a:p>
          <a:p>
            <a:pPr lvl="1"/>
            <a:r>
              <a:rPr lang="en-US" sz="2200" dirty="0">
                <a:latin typeface="Tahoma" panose="020B0604030504040204" pitchFamily="34" charset="0"/>
                <a:ea typeface="Tahoma" panose="020B0604030504040204" pitchFamily="34" charset="0"/>
                <a:cs typeface="Tahoma" panose="020B0604030504040204" pitchFamily="34" charset="0"/>
              </a:rPr>
              <a:t>They may be known as: </a:t>
            </a:r>
            <a:r>
              <a:rPr lang="en-US" sz="2200" i="1" dirty="0">
                <a:latin typeface="Tahoma" panose="020B0604030504040204" pitchFamily="34" charset="0"/>
                <a:ea typeface="Tahoma" panose="020B0604030504040204" pitchFamily="34" charset="0"/>
                <a:cs typeface="Tahoma" panose="020B0604030504040204" pitchFamily="34" charset="0"/>
              </a:rPr>
              <a:t>Pushover, Doormat, People Pleaser </a:t>
            </a:r>
            <a:r>
              <a:rPr lang="en-US" sz="2200" dirty="0">
                <a:latin typeface="Tahoma" panose="020B0604030504040204" pitchFamily="34" charset="0"/>
                <a:ea typeface="Tahoma" panose="020B0604030504040204" pitchFamily="34" charset="0"/>
                <a:cs typeface="Tahoma" panose="020B0604030504040204" pitchFamily="34" charset="0"/>
              </a:rPr>
              <a:t>and the “</a:t>
            </a:r>
            <a:r>
              <a:rPr lang="en-US" sz="2200" i="1" dirty="0">
                <a:latin typeface="Tahoma" panose="020B0604030504040204" pitchFamily="34" charset="0"/>
                <a:ea typeface="Tahoma" panose="020B0604030504040204" pitchFamily="34" charset="0"/>
                <a:cs typeface="Tahoma" panose="020B0604030504040204" pitchFamily="34" charset="0"/>
              </a:rPr>
              <a:t>one who gave the drunk a drink</a:t>
            </a:r>
            <a:r>
              <a:rPr lang="en-US" sz="2200" dirty="0">
                <a:latin typeface="Tahoma" panose="020B0604030504040204" pitchFamily="34" charset="0"/>
                <a:ea typeface="Tahoma" panose="020B0604030504040204" pitchFamily="34" charset="0"/>
                <a:cs typeface="Tahoma" panose="020B0604030504040204" pitchFamily="34" charset="0"/>
              </a:rPr>
              <a:t>” </a:t>
            </a:r>
          </a:p>
          <a:p>
            <a:pPr lvl="1"/>
            <a:r>
              <a:rPr lang="en-US" sz="2200" dirty="0">
                <a:latin typeface="Tahoma" panose="020B0604030504040204" pitchFamily="34" charset="0"/>
                <a:ea typeface="Tahoma" panose="020B0604030504040204" pitchFamily="34" charset="0"/>
                <a:cs typeface="Tahoma" panose="020B0604030504040204" pitchFamily="34" charset="0"/>
              </a:rPr>
              <a:t>Often </a:t>
            </a:r>
            <a:r>
              <a:rPr lang="en-US" sz="2200" u="sng" dirty="0">
                <a:latin typeface="Tahoma" panose="020B0604030504040204" pitchFamily="34" charset="0"/>
                <a:ea typeface="Tahoma" panose="020B0604030504040204" pitchFamily="34" charset="0"/>
                <a:cs typeface="Tahoma" panose="020B0604030504040204" pitchFamily="34" charset="0"/>
              </a:rPr>
              <a:t>seek out</a:t>
            </a:r>
            <a:r>
              <a:rPr lang="en-US" sz="2200" dirty="0">
                <a:latin typeface="Tahoma" panose="020B0604030504040204" pitchFamily="34" charset="0"/>
                <a:ea typeface="Tahoma" panose="020B0604030504040204" pitchFamily="34" charset="0"/>
                <a:cs typeface="Tahoma" panose="020B0604030504040204" pitchFamily="34" charset="0"/>
              </a:rPr>
              <a:t> an Emotional Manipulator to fulfill their own needs of being able to give/receive: Love, Care and Respect (LRC)</a:t>
            </a:r>
          </a:p>
          <a:p>
            <a:pPr lvl="1"/>
            <a:r>
              <a:rPr lang="en-US" sz="2200" u="sng" dirty="0">
                <a:latin typeface="Tahoma" panose="020B0604030504040204" pitchFamily="34" charset="0"/>
                <a:ea typeface="Tahoma" panose="020B0604030504040204" pitchFamily="34" charset="0"/>
                <a:cs typeface="Tahoma" panose="020B0604030504040204" pitchFamily="34" charset="0"/>
              </a:rPr>
              <a:t>They are addicts,</a:t>
            </a:r>
            <a:r>
              <a:rPr lang="en-US" sz="2200" dirty="0">
                <a:latin typeface="Tahoma" panose="020B0604030504040204" pitchFamily="34" charset="0"/>
                <a:ea typeface="Tahoma" panose="020B0604030504040204" pitchFamily="34" charset="0"/>
                <a:cs typeface="Tahoma" panose="020B0604030504040204" pitchFamily="34" charset="0"/>
              </a:rPr>
              <a:t> themselves, although they are addicted to Self-oriented partners.  </a:t>
            </a:r>
          </a:p>
          <a:p>
            <a:r>
              <a:rPr lang="en-US" sz="2400" b="1" dirty="0">
                <a:latin typeface="Tahoma" panose="020B0604030504040204" pitchFamily="34" charset="0"/>
                <a:ea typeface="Tahoma" panose="020B0604030504040204" pitchFamily="34" charset="0"/>
                <a:cs typeface="Tahoma" panose="020B0604030504040204" pitchFamily="34" charset="0"/>
              </a:rPr>
              <a:t>Next: </a:t>
            </a:r>
          </a:p>
          <a:p>
            <a:pPr lvl="1"/>
            <a:r>
              <a:rPr lang="en-US" sz="2400" b="1" dirty="0">
                <a:latin typeface="Tahoma" panose="020B0604030504040204" pitchFamily="34" charset="0"/>
                <a:ea typeface="Tahoma" panose="020B0604030504040204" pitchFamily="34" charset="0"/>
                <a:cs typeface="Tahoma" panose="020B0604030504040204" pitchFamily="34" charset="0"/>
              </a:rPr>
              <a:t>Boundaries </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i="1" dirty="0">
                <a:latin typeface="Tahoma" panose="020B0604030504040204" pitchFamily="34" charset="0"/>
                <a:ea typeface="Tahoma" panose="020B0604030504040204" pitchFamily="34" charset="0"/>
                <a:cs typeface="Tahoma" panose="020B0604030504040204" pitchFamily="34" charset="0"/>
              </a:rPr>
              <a:t>a.k.a. the cure for CoDependency and Toxic Relationships?</a:t>
            </a:r>
          </a:p>
          <a:p>
            <a:pPr marL="0" lvl="0" indent="0">
              <a:spcBef>
                <a:spcPts val="0"/>
              </a:spcBef>
              <a:buClr>
                <a:schemeClr val="dk1"/>
              </a:buClr>
              <a:buSzPts val="2600"/>
              <a:buNone/>
            </a:pPr>
            <a:endParaRPr lang="en-US" sz="2400" dirty="0">
              <a:latin typeface="Tahoma"/>
              <a:ea typeface="Tahoma"/>
              <a:cs typeface="Tahoma"/>
            </a:endParaRPr>
          </a:p>
        </p:txBody>
      </p:sp>
      <p:pic>
        <p:nvPicPr>
          <p:cNvPr id="4" name="Picture 3">
            <a:extLst>
              <a:ext uri="{FF2B5EF4-FFF2-40B4-BE49-F238E27FC236}">
                <a16:creationId xmlns:a16="http://schemas.microsoft.com/office/drawing/2014/main" id="{14979D4D-EBBA-567F-62DB-E1AC06835857}"/>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Title 1">
            <a:extLst>
              <a:ext uri="{FF2B5EF4-FFF2-40B4-BE49-F238E27FC236}">
                <a16:creationId xmlns:a16="http://schemas.microsoft.com/office/drawing/2014/main" id="{3BA0E81F-3CF4-CD15-5E3E-956FEF77CB11}"/>
              </a:ext>
            </a:extLst>
          </p:cNvPr>
          <p:cNvSpPr txBox="1">
            <a:spLocks/>
          </p:cNvSpPr>
          <p:nvPr/>
        </p:nvSpPr>
        <p:spPr>
          <a:xfrm>
            <a:off x="1511560" y="367943"/>
            <a:ext cx="8949612" cy="727788"/>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solidFill>
                  <a:schemeClr val="tx1"/>
                </a:solidFill>
                <a:latin typeface="Tahoma"/>
                <a:ea typeface="Tahoma"/>
                <a:cs typeface="Tahoma"/>
              </a:rPr>
              <a:t>Done?  Already?! </a:t>
            </a:r>
            <a:endParaRPr lang="en-US" sz="3800" dirty="0">
              <a:solidFill>
                <a:schemeClr val="tx1"/>
              </a:solidFill>
            </a:endParaRPr>
          </a:p>
        </p:txBody>
      </p:sp>
    </p:spTree>
    <p:extLst>
      <p:ext uri="{BB962C8B-B14F-4D97-AF65-F5344CB8AC3E}">
        <p14:creationId xmlns:p14="http://schemas.microsoft.com/office/powerpoint/2010/main" val="184158220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45638"/>
            <a:ext cx="10972800" cy="5171627"/>
          </a:xfrm>
        </p:spPr>
        <p:txBody>
          <a:bodyPr>
            <a:normAutofit/>
          </a:bodyPr>
          <a:lstStyle/>
          <a:p>
            <a:r>
              <a:rPr lang="en-US" sz="3200" dirty="0">
                <a:latin typeface="Tahoma" panose="020B0604030504040204" pitchFamily="34" charset="0"/>
                <a:ea typeface="Tahoma" panose="020B0604030504040204" pitchFamily="34" charset="0"/>
                <a:cs typeface="Tahoma" panose="020B0604030504040204" pitchFamily="34" charset="0"/>
              </a:rPr>
              <a:t>That Time</a:t>
            </a:r>
          </a:p>
          <a:p>
            <a:pPr lvl="1"/>
            <a:r>
              <a:rPr lang="en-US" sz="2800" dirty="0">
                <a:latin typeface="Tahoma" panose="020B0604030504040204" pitchFamily="34" charset="0"/>
                <a:ea typeface="Tahoma" panose="020B0604030504040204" pitchFamily="34" charset="0"/>
                <a:cs typeface="Tahoma" panose="020B0604030504040204" pitchFamily="34" charset="0"/>
              </a:rPr>
              <a:t>CoDependency </a:t>
            </a:r>
          </a:p>
          <a:p>
            <a:pPr lvl="2"/>
            <a:r>
              <a:rPr lang="en-US" sz="2800" dirty="0">
                <a:latin typeface="Tahoma" panose="020B0604030504040204" pitchFamily="34" charset="0"/>
                <a:ea typeface="Tahoma" panose="020B0604030504040204" pitchFamily="34" charset="0"/>
                <a:cs typeface="Tahoma" panose="020B0604030504040204" pitchFamily="34" charset="0"/>
              </a:rPr>
              <a:t>Origins</a:t>
            </a:r>
          </a:p>
          <a:p>
            <a:pPr lvl="2"/>
            <a:r>
              <a:rPr lang="en-US" sz="2800" dirty="0">
                <a:latin typeface="Tahoma" panose="020B0604030504040204" pitchFamily="34" charset="0"/>
                <a:ea typeface="Tahoma" panose="020B0604030504040204" pitchFamily="34" charset="0"/>
                <a:cs typeface="Tahoma" panose="020B0604030504040204" pitchFamily="34" charset="0"/>
              </a:rPr>
              <a:t>Definitions</a:t>
            </a:r>
          </a:p>
          <a:p>
            <a:pPr lvl="2"/>
            <a:endParaRPr lang="en-US" sz="2000" dirty="0">
              <a:latin typeface="Tahoma" panose="020B0604030504040204" pitchFamily="34" charset="0"/>
              <a:ea typeface="Tahoma" panose="020B0604030504040204" pitchFamily="34" charset="0"/>
              <a:cs typeface="Tahoma" panose="020B0604030504040204" pitchFamily="34" charset="0"/>
            </a:endParaRPr>
          </a:p>
          <a:p>
            <a:r>
              <a:rPr lang="en-US" sz="3200" dirty="0">
                <a:latin typeface="Tahoma" panose="020B0604030504040204" pitchFamily="34" charset="0"/>
                <a:ea typeface="Tahoma" panose="020B0604030504040204" pitchFamily="34" charset="0"/>
                <a:cs typeface="Tahoma" panose="020B0604030504040204" pitchFamily="34" charset="0"/>
              </a:rPr>
              <a:t>This Time</a:t>
            </a:r>
          </a:p>
          <a:p>
            <a:pPr lvl="1"/>
            <a:r>
              <a:rPr lang="en-US" sz="2800" dirty="0">
                <a:latin typeface="Tahoma" panose="020B0604030504040204" pitchFamily="34" charset="0"/>
                <a:ea typeface="Tahoma" panose="020B0604030504040204" pitchFamily="34" charset="0"/>
                <a:cs typeface="Tahoma" panose="020B0604030504040204" pitchFamily="34" charset="0"/>
              </a:rPr>
              <a:t>Review Some Terms</a:t>
            </a:r>
          </a:p>
          <a:p>
            <a:pPr lvl="1"/>
            <a:r>
              <a:rPr lang="en-US" sz="2800" dirty="0">
                <a:latin typeface="Tahoma" panose="020B0604030504040204" pitchFamily="34" charset="0"/>
                <a:ea typeface="Tahoma" panose="020B0604030504040204" pitchFamily="34" charset="0"/>
                <a:cs typeface="Tahoma" panose="020B0604030504040204" pitchFamily="34" charset="0"/>
              </a:rPr>
              <a:t>Story of Narcissus (4 of them? 😮)</a:t>
            </a:r>
          </a:p>
          <a:p>
            <a:pPr lvl="1"/>
            <a:r>
              <a:rPr lang="en-US" sz="2800" dirty="0">
                <a:latin typeface="Tahoma" panose="020B0604030504040204" pitchFamily="34" charset="0"/>
                <a:ea typeface="Tahoma" panose="020B0604030504040204" pitchFamily="34" charset="0"/>
                <a:cs typeface="Tahoma" panose="020B0604030504040204" pitchFamily="34" charset="0"/>
              </a:rPr>
              <a:t>The Human Magnet Syndrome</a:t>
            </a:r>
            <a:endParaRPr lang="en-US" sz="200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8AB51E85-41F2-42B7-085F-3BEE3E0618C9}"/>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Title 1">
            <a:extLst>
              <a:ext uri="{FF2B5EF4-FFF2-40B4-BE49-F238E27FC236}">
                <a16:creationId xmlns:a16="http://schemas.microsoft.com/office/drawing/2014/main" id="{D0F974CC-B28A-8C66-EC3E-F45E3000F492}"/>
              </a:ext>
            </a:extLst>
          </p:cNvPr>
          <p:cNvSpPr>
            <a:spLocks noGrp="1"/>
          </p:cNvSpPr>
          <p:nvPr>
            <p:ph type="title"/>
          </p:nvPr>
        </p:nvSpPr>
        <p:spPr>
          <a:xfrm>
            <a:off x="1511560" y="367943"/>
            <a:ext cx="8949612" cy="727788"/>
          </a:xfrm>
        </p:spPr>
        <p:txBody>
          <a:bodyPr>
            <a:normAutofit fontScale="90000"/>
          </a:bodyPr>
          <a:lstStyle/>
          <a:p>
            <a:r>
              <a:rPr lang="en-US" dirty="0">
                <a:solidFill>
                  <a:schemeClr val="tx1"/>
                </a:solidFill>
              </a:rPr>
              <a:t>Where We Going Today??</a:t>
            </a:r>
          </a:p>
        </p:txBody>
      </p:sp>
    </p:spTree>
    <p:extLst>
      <p:ext uri="{BB962C8B-B14F-4D97-AF65-F5344CB8AC3E}">
        <p14:creationId xmlns:p14="http://schemas.microsoft.com/office/powerpoint/2010/main" val="341052810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1D238-09B8-9E58-E825-BCC5FF384ED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72A173-8961-DDDB-8D8C-84C0EC4FC371}"/>
              </a:ext>
            </a:extLst>
          </p:cNvPr>
          <p:cNvSpPr>
            <a:spLocks noGrp="1"/>
          </p:cNvSpPr>
          <p:nvPr>
            <p:ph idx="1"/>
          </p:nvPr>
        </p:nvSpPr>
        <p:spPr>
          <a:xfrm>
            <a:off x="609600" y="1245638"/>
            <a:ext cx="10972800" cy="5171627"/>
          </a:xfrm>
        </p:spPr>
        <p:txBody>
          <a:bodyPr>
            <a:normAutofit/>
          </a:bodyPr>
          <a:lstStyle/>
          <a:p>
            <a:r>
              <a:rPr lang="en-US" b="1" dirty="0">
                <a:latin typeface="Tahoma" panose="020B0604030504040204" pitchFamily="34" charset="0"/>
                <a:ea typeface="Tahoma" panose="020B0604030504040204" pitchFamily="34" charset="0"/>
                <a:cs typeface="Tahoma" panose="020B0604030504040204" pitchFamily="34" charset="0"/>
              </a:rPr>
              <a:t>Codependency</a:t>
            </a:r>
          </a:p>
          <a:p>
            <a:pPr lvl="1"/>
            <a:r>
              <a:rPr lang="en-US" sz="2200" u="sng" dirty="0">
                <a:latin typeface="Tahoma" panose="020B0604030504040204" pitchFamily="34" charset="0"/>
                <a:ea typeface="Tahoma" panose="020B0604030504040204" pitchFamily="34" charset="0"/>
                <a:cs typeface="Tahoma" panose="020B0604030504040204" pitchFamily="34" charset="0"/>
              </a:rPr>
              <a:t>Origins</a:t>
            </a:r>
            <a:r>
              <a:rPr lang="en-US" sz="2200" dirty="0">
                <a:latin typeface="Tahoma" panose="020B0604030504040204" pitchFamily="34" charset="0"/>
                <a:ea typeface="Tahoma" panose="020B0604030504040204" pitchFamily="34" charset="0"/>
                <a:cs typeface="Tahoma" panose="020B0604030504040204" pitchFamily="34" charset="0"/>
              </a:rPr>
              <a:t>: Co-Addict, as it was call in AA (Alcoholic’s Anonymous) to label partners, and ultimately family members, who “gave the drunk a drink”</a:t>
            </a:r>
          </a:p>
          <a:p>
            <a:pPr lvl="1"/>
            <a:r>
              <a:rPr lang="en-US" sz="2200" u="sng" dirty="0">
                <a:latin typeface="Tahoma" panose="020B0604030504040204" pitchFamily="34" charset="0"/>
                <a:ea typeface="Tahoma" panose="020B0604030504040204" pitchFamily="34" charset="0"/>
                <a:cs typeface="Tahoma" panose="020B0604030504040204" pitchFamily="34" charset="0"/>
              </a:rPr>
              <a:t>Self Love Deficit Disorder</a:t>
            </a:r>
            <a:r>
              <a:rPr lang="en-US" sz="2200" dirty="0">
                <a:latin typeface="Tahoma" panose="020B0604030504040204" pitchFamily="34" charset="0"/>
                <a:ea typeface="Tahoma" panose="020B0604030504040204" pitchFamily="34" charset="0"/>
                <a:cs typeface="Tahoma" panose="020B0604030504040204" pitchFamily="34" charset="0"/>
              </a:rPr>
              <a:t>: What CoDependency should be called, especially if it were a diagnosable mental illness</a:t>
            </a:r>
          </a:p>
          <a:p>
            <a:pPr lvl="1"/>
            <a:r>
              <a:rPr lang="en-US" sz="2200" u="sng" dirty="0">
                <a:latin typeface="Tahoma" panose="020B0604030504040204" pitchFamily="34" charset="0"/>
                <a:ea typeface="Tahoma" panose="020B0604030504040204" pitchFamily="34" charset="0"/>
                <a:cs typeface="Tahoma" panose="020B0604030504040204" pitchFamily="34" charset="0"/>
              </a:rPr>
              <a:t>What it is</a:t>
            </a:r>
            <a:r>
              <a:rPr lang="en-US" sz="2200" dirty="0">
                <a:latin typeface="Tahoma" panose="020B0604030504040204" pitchFamily="34" charset="0"/>
                <a:ea typeface="Tahoma" panose="020B0604030504040204" pitchFamily="34" charset="0"/>
                <a:cs typeface="Tahoma" panose="020B0604030504040204" pitchFamily="34" charset="0"/>
              </a:rPr>
              <a:t>: Addiction to behavior, people or things; where someone finds their identity in the person or addiction</a:t>
            </a:r>
          </a:p>
          <a:p>
            <a:r>
              <a:rPr lang="en-US" b="1" dirty="0">
                <a:latin typeface="Tahoma" panose="020B0604030504040204" pitchFamily="34" charset="0"/>
                <a:ea typeface="Tahoma" panose="020B0604030504040204" pitchFamily="34" charset="0"/>
                <a:cs typeface="Tahoma" panose="020B0604030504040204" pitchFamily="34" charset="0"/>
              </a:rPr>
              <a:t>Narcissus</a:t>
            </a:r>
          </a:p>
          <a:p>
            <a:pPr lvl="1"/>
            <a:r>
              <a:rPr lang="en-US" sz="2200" dirty="0">
                <a:latin typeface="Tahoma" panose="020B0604030504040204" pitchFamily="34" charset="0"/>
                <a:ea typeface="Tahoma" panose="020B0604030504040204" pitchFamily="34" charset="0"/>
                <a:cs typeface="Tahoma" panose="020B0604030504040204" pitchFamily="34" charset="0"/>
              </a:rPr>
              <a:t>A story (or 4) of Narcissism’s Roots </a:t>
            </a:r>
          </a:p>
          <a:p>
            <a:r>
              <a:rPr lang="en-US" b="1" dirty="0">
                <a:latin typeface="Tahoma" panose="020B0604030504040204" pitchFamily="34" charset="0"/>
                <a:ea typeface="Tahoma" panose="020B0604030504040204" pitchFamily="34" charset="0"/>
                <a:cs typeface="Tahoma" panose="020B0604030504040204" pitchFamily="34" charset="0"/>
              </a:rPr>
              <a:t>Human Magnet Syndrome</a:t>
            </a:r>
            <a:r>
              <a:rPr lang="en-US" dirty="0">
                <a:latin typeface="Tahoma" panose="020B0604030504040204" pitchFamily="34" charset="0"/>
                <a:ea typeface="Tahoma" panose="020B0604030504040204" pitchFamily="34" charset="0"/>
                <a:cs typeface="Tahoma" panose="020B0604030504040204" pitchFamily="34" charset="0"/>
              </a:rPr>
              <a:t> </a:t>
            </a:r>
          </a:p>
          <a:p>
            <a:pPr lvl="1"/>
            <a:r>
              <a:rPr lang="en-US" sz="2200" dirty="0">
                <a:latin typeface="Tahoma" panose="020B0604030504040204" pitchFamily="34" charset="0"/>
                <a:ea typeface="Tahoma" panose="020B0604030504040204" pitchFamily="34" charset="0"/>
                <a:cs typeface="Tahoma" panose="020B0604030504040204" pitchFamily="34" charset="0"/>
              </a:rPr>
              <a:t>Continuum of Self </a:t>
            </a:r>
          </a:p>
          <a:p>
            <a:pPr lvl="1">
              <a:lnSpc>
                <a:spcPct val="107000"/>
              </a:lnSpc>
              <a:spcAft>
                <a:spcPts val="800"/>
              </a:spcAft>
            </a:pPr>
            <a:r>
              <a:rPr lang="en-US" sz="2200" dirty="0">
                <a:latin typeface="Tahoma" panose="020B0604030504040204" pitchFamily="34" charset="0"/>
                <a:ea typeface="Tahoma" panose="020B0604030504040204" pitchFamily="34" charset="0"/>
                <a:cs typeface="Tahoma" panose="020B0604030504040204" pitchFamily="34" charset="0"/>
              </a:rPr>
              <a:t>Continuum of Self Values (CSV) Personality Type Breakdown</a:t>
            </a:r>
          </a:p>
        </p:txBody>
      </p:sp>
      <p:pic>
        <p:nvPicPr>
          <p:cNvPr id="4" name="Picture 3">
            <a:extLst>
              <a:ext uri="{FF2B5EF4-FFF2-40B4-BE49-F238E27FC236}">
                <a16:creationId xmlns:a16="http://schemas.microsoft.com/office/drawing/2014/main" id="{B6A848A9-28C6-7DF7-2EFE-48AA85B8A428}"/>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Title 1">
            <a:extLst>
              <a:ext uri="{FF2B5EF4-FFF2-40B4-BE49-F238E27FC236}">
                <a16:creationId xmlns:a16="http://schemas.microsoft.com/office/drawing/2014/main" id="{C342F689-5632-013B-6FC2-4D35EFEA29EC}"/>
              </a:ext>
            </a:extLst>
          </p:cNvPr>
          <p:cNvSpPr>
            <a:spLocks noGrp="1"/>
          </p:cNvSpPr>
          <p:nvPr>
            <p:ph type="title"/>
          </p:nvPr>
        </p:nvSpPr>
        <p:spPr>
          <a:xfrm>
            <a:off x="1511560" y="367943"/>
            <a:ext cx="8949612" cy="727788"/>
          </a:xfrm>
        </p:spPr>
        <p:txBody>
          <a:bodyPr>
            <a:normAutofit fontScale="90000"/>
          </a:bodyPr>
          <a:lstStyle/>
          <a:p>
            <a:r>
              <a:rPr lang="en-US" dirty="0">
                <a:solidFill>
                  <a:schemeClr val="tx1"/>
                </a:solidFill>
              </a:rPr>
              <a:t>Terms</a:t>
            </a:r>
          </a:p>
        </p:txBody>
      </p:sp>
    </p:spTree>
    <p:extLst>
      <p:ext uri="{BB962C8B-B14F-4D97-AF65-F5344CB8AC3E}">
        <p14:creationId xmlns:p14="http://schemas.microsoft.com/office/powerpoint/2010/main" val="373520029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3BAC7-CF20-B3EE-16DF-BC820D2DA8B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6CA79E7-B772-D0C9-3D66-D5A544CCCA82}"/>
              </a:ext>
            </a:extLst>
          </p:cNvPr>
          <p:cNvPicPr>
            <a:picLocks noChangeAspect="1"/>
          </p:cNvPicPr>
          <p:nvPr/>
        </p:nvPicPr>
        <p:blipFill>
          <a:blip r:embed="rId3"/>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Title 1">
            <a:extLst>
              <a:ext uri="{FF2B5EF4-FFF2-40B4-BE49-F238E27FC236}">
                <a16:creationId xmlns:a16="http://schemas.microsoft.com/office/drawing/2014/main" id="{08C582E4-2F75-79F9-BC19-E99F25A1E586}"/>
              </a:ext>
            </a:extLst>
          </p:cNvPr>
          <p:cNvSpPr>
            <a:spLocks noGrp="1"/>
          </p:cNvSpPr>
          <p:nvPr>
            <p:ph type="title"/>
          </p:nvPr>
        </p:nvSpPr>
        <p:spPr>
          <a:xfrm>
            <a:off x="1511560" y="367943"/>
            <a:ext cx="8949612" cy="727788"/>
          </a:xfrm>
        </p:spPr>
        <p:txBody>
          <a:bodyPr>
            <a:normAutofit fontScale="90000"/>
          </a:bodyPr>
          <a:lstStyle/>
          <a:p>
            <a:r>
              <a:rPr lang="en-US" dirty="0">
                <a:solidFill>
                  <a:schemeClr val="tx1"/>
                </a:solidFill>
              </a:rPr>
              <a:t>Narcissus</a:t>
            </a:r>
          </a:p>
        </p:txBody>
      </p:sp>
      <p:pic>
        <p:nvPicPr>
          <p:cNvPr id="2" name="Online Media 3" title="Narcissus - The 4 Versions of the Myth - Greek Mythology">
            <a:hlinkClick r:id="" action="ppaction://media"/>
            <a:extLst>
              <a:ext uri="{FF2B5EF4-FFF2-40B4-BE49-F238E27FC236}">
                <a16:creationId xmlns:a16="http://schemas.microsoft.com/office/drawing/2014/main" id="{4502D246-D8EF-92D6-8A47-7759A53165BC}"/>
              </a:ext>
            </a:extLst>
          </p:cNvPr>
          <p:cNvPicPr>
            <a:picLocks noGrp="1" noRot="1" noChangeAspect="1"/>
          </p:cNvPicPr>
          <p:nvPr>
            <p:ph idx="1"/>
            <a:videoFile r:link="rId1"/>
          </p:nvPr>
        </p:nvPicPr>
        <p:blipFill>
          <a:blip r:embed="rId4"/>
          <a:stretch>
            <a:fillRect/>
          </a:stretch>
        </p:blipFill>
        <p:spPr>
          <a:xfrm>
            <a:off x="1511560" y="1241222"/>
            <a:ext cx="9078685" cy="5129458"/>
          </a:xfrm>
          <a:prstGeom prst="rect">
            <a:avLst/>
          </a:prstGeom>
        </p:spPr>
      </p:pic>
    </p:spTree>
    <p:extLst>
      <p:ext uri="{BB962C8B-B14F-4D97-AF65-F5344CB8AC3E}">
        <p14:creationId xmlns:p14="http://schemas.microsoft.com/office/powerpoint/2010/main" val="2733968341"/>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3BAC7-CF20-B3EE-16DF-BC820D2DA8B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6CA79E7-B772-D0C9-3D66-D5A544CCCA82}"/>
              </a:ext>
            </a:extLst>
          </p:cNvPr>
          <p:cNvPicPr>
            <a:picLocks noChangeAspect="1"/>
          </p:cNvPicPr>
          <p:nvPr/>
        </p:nvPicPr>
        <p:blipFill>
          <a:blip r:embed="rId3"/>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Title 1">
            <a:extLst>
              <a:ext uri="{FF2B5EF4-FFF2-40B4-BE49-F238E27FC236}">
                <a16:creationId xmlns:a16="http://schemas.microsoft.com/office/drawing/2014/main" id="{08C582E4-2F75-79F9-BC19-E99F25A1E586}"/>
              </a:ext>
            </a:extLst>
          </p:cNvPr>
          <p:cNvSpPr>
            <a:spLocks noGrp="1"/>
          </p:cNvSpPr>
          <p:nvPr>
            <p:ph type="title"/>
          </p:nvPr>
        </p:nvSpPr>
        <p:spPr>
          <a:xfrm>
            <a:off x="1511560" y="367943"/>
            <a:ext cx="8949612" cy="727788"/>
          </a:xfrm>
        </p:spPr>
        <p:txBody>
          <a:bodyPr>
            <a:normAutofit fontScale="90000"/>
          </a:bodyPr>
          <a:lstStyle/>
          <a:p>
            <a:r>
              <a:rPr lang="en-US" dirty="0">
                <a:solidFill>
                  <a:schemeClr val="tx1"/>
                </a:solidFill>
              </a:rPr>
              <a:t>Human Magnet Syndrome</a:t>
            </a:r>
          </a:p>
        </p:txBody>
      </p:sp>
      <p:pic>
        <p:nvPicPr>
          <p:cNvPr id="9" name="Online Media 3" title="The Human Magnet Syndrome Explained. Rosenberg's Breakthrough Theory and Book. Codependency Expert">
            <a:hlinkClick r:id="" action="ppaction://media"/>
            <a:extLst>
              <a:ext uri="{FF2B5EF4-FFF2-40B4-BE49-F238E27FC236}">
                <a16:creationId xmlns:a16="http://schemas.microsoft.com/office/drawing/2014/main" id="{91149AD1-7C2D-7A5F-4BC8-0ECAA374220B}"/>
              </a:ext>
            </a:extLst>
          </p:cNvPr>
          <p:cNvPicPr>
            <a:picLocks noGrp="1" noRot="1" noChangeAspect="1"/>
          </p:cNvPicPr>
          <p:nvPr>
            <p:ph idx="1"/>
            <a:videoFile r:link="rId1"/>
          </p:nvPr>
        </p:nvPicPr>
        <p:blipFill>
          <a:blip r:embed="rId4"/>
          <a:stretch>
            <a:fillRect/>
          </a:stretch>
        </p:blipFill>
        <p:spPr>
          <a:xfrm>
            <a:off x="1894114" y="1119674"/>
            <a:ext cx="7072604" cy="5304453"/>
          </a:xfrm>
          <a:prstGeom prst="rect">
            <a:avLst/>
          </a:prstGeom>
        </p:spPr>
      </p:pic>
    </p:spTree>
    <p:extLst>
      <p:ext uri="{BB962C8B-B14F-4D97-AF65-F5344CB8AC3E}">
        <p14:creationId xmlns:p14="http://schemas.microsoft.com/office/powerpoint/2010/main" val="1087359550"/>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vol="80000">
                <p:cTn id="12" fill="hold" display="0">
                  <p:stCondLst>
                    <p:cond delay="indefinite"/>
                  </p:stCondLst>
                </p:cTn>
                <p:tgtEl>
                  <p:spTgt spid="9"/>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3BAC7-CF20-B3EE-16DF-BC820D2DA8B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6CA79E7-B772-D0C9-3D66-D5A544CCCA82}"/>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Content Placeholder 4">
            <a:extLst>
              <a:ext uri="{FF2B5EF4-FFF2-40B4-BE49-F238E27FC236}">
                <a16:creationId xmlns:a16="http://schemas.microsoft.com/office/drawing/2014/main" id="{DB25D58F-5B88-26F9-02DA-47EFAB91E201}"/>
              </a:ext>
            </a:extLst>
          </p:cNvPr>
          <p:cNvPicPr>
            <a:picLocks noGrp="1" noChangeAspect="1"/>
          </p:cNvPicPr>
          <p:nvPr>
            <p:ph idx="1"/>
          </p:nvPr>
        </p:nvPicPr>
        <p:blipFill>
          <a:blip r:embed="rId3"/>
          <a:stretch>
            <a:fillRect/>
          </a:stretch>
        </p:blipFill>
        <p:spPr>
          <a:xfrm>
            <a:off x="235539" y="513184"/>
            <a:ext cx="11501653" cy="5976873"/>
          </a:xfrm>
          <a:prstGeom prst="ellipse">
            <a:avLst/>
          </a:prstGeom>
        </p:spPr>
      </p:pic>
    </p:spTree>
    <p:extLst>
      <p:ext uri="{BB962C8B-B14F-4D97-AF65-F5344CB8AC3E}">
        <p14:creationId xmlns:p14="http://schemas.microsoft.com/office/powerpoint/2010/main" val="498873339"/>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74228-18A9-FE56-275B-B85E5547DD3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BFAEF5-2F28-4B31-C023-A94A6C9F8B7A}"/>
              </a:ext>
            </a:extLst>
          </p:cNvPr>
          <p:cNvSpPr>
            <a:spLocks noGrp="1"/>
          </p:cNvSpPr>
          <p:nvPr>
            <p:ph idx="1"/>
          </p:nvPr>
        </p:nvSpPr>
        <p:spPr>
          <a:xfrm>
            <a:off x="609600" y="1245638"/>
            <a:ext cx="10972800" cy="5171627"/>
          </a:xfrm>
        </p:spPr>
        <p:txBody>
          <a:bodyPr>
            <a:normAutofit/>
          </a:bodyPr>
          <a:lstStyle/>
          <a:p>
            <a:pPr marL="0" marR="0">
              <a:lnSpc>
                <a:spcPct val="107000"/>
              </a:lnSpc>
              <a:spcBef>
                <a:spcPts val="0"/>
              </a:spcBef>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-5 CSV:</a:t>
            </a:r>
            <a:r>
              <a:rPr lang="en-US" sz="2400" dirty="0">
                <a:latin typeface="Calibri" panose="020F0502020204030204" pitchFamily="34" charset="0"/>
                <a:ea typeface="Calibri" panose="020F0502020204030204" pitchFamily="34" charset="0"/>
                <a:cs typeface="Times New Roman" panose="02020603050405020304" pitchFamily="18" charset="0"/>
              </a:rPr>
              <a:t>  A </a:t>
            </a:r>
            <a:r>
              <a:rPr lang="en-US" sz="2400" b="1" dirty="0">
                <a:latin typeface="Calibri" panose="020F0502020204030204" pitchFamily="34" charset="0"/>
                <a:ea typeface="Calibri" panose="020F0502020204030204" pitchFamily="34" charset="0"/>
                <a:cs typeface="Times New Roman" panose="02020603050405020304" pitchFamily="18" charset="0"/>
              </a:rPr>
              <a:t>codependent</a:t>
            </a:r>
            <a:r>
              <a:rPr lang="en-US" sz="2400" dirty="0">
                <a:latin typeface="Calibri" panose="020F0502020204030204" pitchFamily="34" charset="0"/>
                <a:ea typeface="Calibri" panose="020F0502020204030204" pitchFamily="34" charset="0"/>
                <a:cs typeface="Times New Roman" panose="02020603050405020304" pitchFamily="18" charset="0"/>
              </a:rPr>
              <a:t> is completely absorbed with the love, respect, and care (LRC) needs of others, while completely ignoring and devaluing their own.  This category of individual is often </a:t>
            </a:r>
            <a:r>
              <a:rPr lang="en-US" sz="2400" u="sng" dirty="0">
                <a:latin typeface="Calibri" panose="020F0502020204030204" pitchFamily="34" charset="0"/>
                <a:ea typeface="Calibri" panose="020F0502020204030204" pitchFamily="34" charset="0"/>
                <a:cs typeface="Times New Roman" panose="02020603050405020304" pitchFamily="18" charset="0"/>
              </a:rPr>
              <a:t>powerless</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u="sng" dirty="0">
                <a:latin typeface="Calibri" panose="020F0502020204030204" pitchFamily="34" charset="0"/>
                <a:ea typeface="Calibri" panose="020F0502020204030204" pitchFamily="34" charset="0"/>
                <a:cs typeface="Times New Roman" panose="02020603050405020304" pitchFamily="18" charset="0"/>
              </a:rPr>
              <a:t>unable</a:t>
            </a:r>
            <a:r>
              <a:rPr lang="en-US" sz="2400" dirty="0">
                <a:latin typeface="Calibri" panose="020F0502020204030204" pitchFamily="34" charset="0"/>
                <a:ea typeface="Calibri" panose="020F0502020204030204" pitchFamily="34" charset="0"/>
                <a:cs typeface="Times New Roman" panose="02020603050405020304" pitchFamily="18" charset="0"/>
              </a:rPr>
              <a:t> and/or </a:t>
            </a:r>
            <a:r>
              <a:rPr lang="en-US" sz="2400" u="sng" dirty="0">
                <a:latin typeface="Calibri" panose="020F0502020204030204" pitchFamily="34" charset="0"/>
                <a:ea typeface="Calibri" panose="020F0502020204030204" pitchFamily="34" charset="0"/>
                <a:cs typeface="Times New Roman" panose="02020603050405020304" pitchFamily="18" charset="0"/>
              </a:rPr>
              <a:t>unwilling to seek LRC</a:t>
            </a:r>
            <a:r>
              <a:rPr lang="en-US" sz="2400" dirty="0">
                <a:latin typeface="Calibri" panose="020F0502020204030204" pitchFamily="34" charset="0"/>
                <a:ea typeface="Calibri" panose="020F0502020204030204" pitchFamily="34" charset="0"/>
                <a:cs typeface="Times New Roman" panose="02020603050405020304" pitchFamily="18" charset="0"/>
              </a:rPr>
              <a:t> from his romantic partner.  </a:t>
            </a:r>
          </a:p>
          <a:p>
            <a:pPr marL="0" marR="0">
              <a:lnSpc>
                <a:spcPct val="107000"/>
              </a:lnSpc>
              <a:spcBef>
                <a:spcPts val="0"/>
              </a:spcBef>
              <a:spcAft>
                <a:spcPts val="80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-4 CSV:</a:t>
            </a:r>
            <a:r>
              <a:rPr lang="en-US" sz="2400" dirty="0">
                <a:latin typeface="Calibri" panose="020F0502020204030204" pitchFamily="34" charset="0"/>
                <a:ea typeface="Calibri" panose="020F0502020204030204" pitchFamily="34" charset="0"/>
                <a:cs typeface="Times New Roman" panose="02020603050405020304" pitchFamily="18" charset="0"/>
              </a:rPr>
              <a:t>  A person with codependent </a:t>
            </a:r>
            <a:r>
              <a:rPr lang="en-US" sz="2400" u="sng" dirty="0">
                <a:latin typeface="Calibri" panose="020F0502020204030204" pitchFamily="34" charset="0"/>
                <a:ea typeface="Calibri" panose="020F0502020204030204" pitchFamily="34" charset="0"/>
                <a:cs typeface="Times New Roman" panose="02020603050405020304" pitchFamily="18" charset="0"/>
              </a:rPr>
              <a:t>tendencies</a:t>
            </a:r>
            <a:r>
              <a:rPr lang="en-US" sz="2400" dirty="0">
                <a:latin typeface="Calibri" panose="020F0502020204030204" pitchFamily="34" charset="0"/>
                <a:ea typeface="Calibri" panose="020F0502020204030204" pitchFamily="34" charset="0"/>
                <a:cs typeface="Times New Roman" panose="02020603050405020304" pitchFamily="18" charset="0"/>
              </a:rPr>
              <a:t>.  They are </a:t>
            </a:r>
            <a:r>
              <a:rPr lang="en-US" sz="2400" u="sng" dirty="0">
                <a:latin typeface="Calibri" panose="020F0502020204030204" pitchFamily="34" charset="0"/>
                <a:ea typeface="Calibri" panose="020F0502020204030204" pitchFamily="34" charset="0"/>
                <a:cs typeface="Times New Roman" panose="02020603050405020304" pitchFamily="18" charset="0"/>
              </a:rPr>
              <a:t>almost always focused on the LRC needs of others</a:t>
            </a:r>
            <a:r>
              <a:rPr lang="en-US" sz="2400" dirty="0">
                <a:latin typeface="Calibri" panose="020F0502020204030204" pitchFamily="34" charset="0"/>
                <a:ea typeface="Calibri" panose="020F0502020204030204" pitchFamily="34" charset="0"/>
                <a:cs typeface="Times New Roman" panose="02020603050405020304" pitchFamily="18" charset="0"/>
              </a:rPr>
              <a:t> while only intermittently seeking to have his own LRC needs reciprocated or fulfilled.  This person is able, albeit unmotivated, fearful and/or inexperienced in seeking LRC from his romantic partner.  They often chooses not to ask others to fulfill his LRC needs, as they do not want to upset others or cause conflict.  If asking for some semblance of LRC from their partner, they do so nervously and with distinct feelings of guilt or neediness. </a:t>
            </a: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4DF00D56-C96E-71DF-57F7-2442BA3F2ABE}"/>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Title 1">
            <a:extLst>
              <a:ext uri="{FF2B5EF4-FFF2-40B4-BE49-F238E27FC236}">
                <a16:creationId xmlns:a16="http://schemas.microsoft.com/office/drawing/2014/main" id="{C3949037-80C4-B5EA-5E4A-DFE39D8DF182}"/>
              </a:ext>
            </a:extLst>
          </p:cNvPr>
          <p:cNvSpPr>
            <a:spLocks noGrp="1"/>
          </p:cNvSpPr>
          <p:nvPr>
            <p:ph type="title"/>
          </p:nvPr>
        </p:nvSpPr>
        <p:spPr>
          <a:xfrm>
            <a:off x="1511560" y="367943"/>
            <a:ext cx="8949612" cy="727788"/>
          </a:xfrm>
        </p:spPr>
        <p:txBody>
          <a:bodyPr>
            <a:normAutofit fontScale="90000"/>
          </a:bodyPr>
          <a:lstStyle/>
          <a:p>
            <a:r>
              <a:rPr lang="en-US" dirty="0">
                <a:solidFill>
                  <a:schemeClr val="tx1"/>
                </a:solidFill>
              </a:rPr>
              <a:t>Continuum of Self Values</a:t>
            </a:r>
          </a:p>
        </p:txBody>
      </p:sp>
    </p:spTree>
    <p:extLst>
      <p:ext uri="{BB962C8B-B14F-4D97-AF65-F5344CB8AC3E}">
        <p14:creationId xmlns:p14="http://schemas.microsoft.com/office/powerpoint/2010/main" val="775705685"/>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47A5E-D1DD-0F20-94A0-5BA301F2FC1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4E35F9-896D-4032-9B67-082CB881DB8C}"/>
              </a:ext>
            </a:extLst>
          </p:cNvPr>
          <p:cNvSpPr>
            <a:spLocks noGrp="1"/>
          </p:cNvSpPr>
          <p:nvPr>
            <p:ph idx="1"/>
          </p:nvPr>
        </p:nvSpPr>
        <p:spPr>
          <a:xfrm>
            <a:off x="609600" y="1245638"/>
            <a:ext cx="10972800" cy="5171627"/>
          </a:xfrm>
        </p:spPr>
        <p:txBody>
          <a:bodyPr>
            <a:noAutofit/>
          </a:bodyPr>
          <a:lstStyle/>
          <a:p>
            <a:pPr marL="0" marR="0">
              <a:lnSpc>
                <a:spcPct val="107000"/>
              </a:lnSpc>
              <a:spcBef>
                <a:spcPts val="0"/>
              </a:spcBef>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-3 CSV:</a:t>
            </a:r>
            <a:r>
              <a:rPr lang="en-US" dirty="0">
                <a:latin typeface="Calibri" panose="020F0502020204030204" pitchFamily="34" charset="0"/>
                <a:ea typeface="Calibri" panose="020F0502020204030204" pitchFamily="34" charset="0"/>
                <a:cs typeface="Times New Roman" panose="02020603050405020304" pitchFamily="18" charset="0"/>
              </a:rPr>
              <a:t>  A person who identifies with his caring and giving nature. They are predominately focused on the LRC needs of others, while often diminishing, delaying or excusing away the fulfillment of their own needs.  This person’s identity and reputation is fused with their helping/caretaking nature.  They are typically in relationships in which there is an imbalance between partner’s and their own LRC needs – giving much more LRC to their partner than receiving.  This individual is capable of setting boundaries in relationships while also asking for what they need, however, they tend to feel guilty or needy when setting such boundaries or when asking for help from others. </a:t>
            </a:r>
          </a:p>
          <a:p>
            <a:pPr marL="0">
              <a:lnSpc>
                <a:spcPct val="107000"/>
              </a:lnSpc>
              <a:spcBef>
                <a:spcPts val="0"/>
              </a:spcBef>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-2 CSV:</a:t>
            </a:r>
            <a:r>
              <a:rPr lang="en-US" dirty="0">
                <a:latin typeface="Calibri" panose="020F0502020204030204" pitchFamily="34" charset="0"/>
                <a:ea typeface="Calibri" panose="020F0502020204030204" pitchFamily="34" charset="0"/>
                <a:cs typeface="Times New Roman" panose="02020603050405020304" pitchFamily="18" charset="0"/>
              </a:rPr>
              <a:t>  One involved in relationships in which his caretaking identity is valued and appreciated, but not exploited.  They enjoy relationships with others in which they provide ample amounts of LRC, without wanting equal amounts reciprocated.  They are able to ask for what they want/need from others, although it is slightly uncomfortable doing so.  They are comfortable with a partner who needs more LRC than they are willing to give in return.  They are able to set boundaries and ask for what they need when the LRC balance goes beyond their comfort level.  They might experience mild feelings of guilt or neediness when asking their partner to meet their own LRC needs.  As much as is possible, they avoids individuals who are narcissistic, exploitative or manipulative.</a:t>
            </a:r>
          </a:p>
        </p:txBody>
      </p:sp>
      <p:pic>
        <p:nvPicPr>
          <p:cNvPr id="4" name="Picture 3">
            <a:extLst>
              <a:ext uri="{FF2B5EF4-FFF2-40B4-BE49-F238E27FC236}">
                <a16:creationId xmlns:a16="http://schemas.microsoft.com/office/drawing/2014/main" id="{1BA0D3AF-2413-71CC-C8CD-153C317E2101}"/>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Title 1">
            <a:extLst>
              <a:ext uri="{FF2B5EF4-FFF2-40B4-BE49-F238E27FC236}">
                <a16:creationId xmlns:a16="http://schemas.microsoft.com/office/drawing/2014/main" id="{6F35208D-5047-066D-C60D-F002CCF76A09}"/>
              </a:ext>
            </a:extLst>
          </p:cNvPr>
          <p:cNvSpPr>
            <a:spLocks noGrp="1"/>
          </p:cNvSpPr>
          <p:nvPr>
            <p:ph type="title"/>
          </p:nvPr>
        </p:nvSpPr>
        <p:spPr>
          <a:xfrm>
            <a:off x="1511560" y="367943"/>
            <a:ext cx="8949612" cy="727788"/>
          </a:xfrm>
        </p:spPr>
        <p:txBody>
          <a:bodyPr>
            <a:normAutofit fontScale="90000"/>
          </a:bodyPr>
          <a:lstStyle/>
          <a:p>
            <a:r>
              <a:rPr lang="en-US" dirty="0">
                <a:solidFill>
                  <a:schemeClr val="tx1"/>
                </a:solidFill>
              </a:rPr>
              <a:t>Continuum of Self Values</a:t>
            </a:r>
          </a:p>
        </p:txBody>
      </p:sp>
    </p:spTree>
    <p:extLst>
      <p:ext uri="{BB962C8B-B14F-4D97-AF65-F5344CB8AC3E}">
        <p14:creationId xmlns:p14="http://schemas.microsoft.com/office/powerpoint/2010/main" val="652010810"/>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77A92-A836-C66A-CF86-CB15300B25C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E6B9C4-409D-5ABE-D253-E85D2CF0757D}"/>
              </a:ext>
            </a:extLst>
          </p:cNvPr>
          <p:cNvSpPr>
            <a:spLocks noGrp="1"/>
          </p:cNvSpPr>
          <p:nvPr>
            <p:ph idx="1"/>
          </p:nvPr>
        </p:nvSpPr>
        <p:spPr>
          <a:xfrm>
            <a:off x="609600" y="1245638"/>
            <a:ext cx="10972800" cy="5171627"/>
          </a:xfrm>
        </p:spPr>
        <p:txBody>
          <a:bodyPr>
            <a:noAutofit/>
          </a:bodyPr>
          <a:lstStyle/>
          <a:p>
            <a:pPr marL="0" marR="0">
              <a:lnSpc>
                <a:spcPct val="107000"/>
              </a:lnSpc>
              <a:spcBef>
                <a:spcPts val="0"/>
              </a:spcBef>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-1 CSV:</a:t>
            </a:r>
            <a:r>
              <a:rPr lang="en-US" sz="2400" dirty="0">
                <a:latin typeface="Calibri" panose="020F0502020204030204" pitchFamily="34" charset="0"/>
                <a:ea typeface="Calibri" panose="020F0502020204030204" pitchFamily="34" charset="0"/>
                <a:cs typeface="Times New Roman" panose="02020603050405020304" pitchFamily="18" charset="0"/>
              </a:rPr>
              <a:t>  A person with a healthy balance between loving, respecting and caring for self and others.  They typically seek life experiences and relationships in which they are able to satisfy their own LRC needs.  They tends to participate and appreciate relationships that are based on a reciprocal and mutual distribution of LRC.  Although they derive meaning and happiness when helping and caring for others, they do not tolerate a selfish or self-centered romantic partner.  They often enjoy caring for others, but do not identify themselves as a caretaker or helper.  They do not experience guilt or feelings of neediness when asking for LRC from others. </a:t>
            </a:r>
          </a:p>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0 CSV:</a:t>
            </a:r>
            <a:r>
              <a:rPr lang="en-US" sz="2400" dirty="0">
                <a:latin typeface="Calibri" panose="020F0502020204030204" pitchFamily="34" charset="0"/>
                <a:ea typeface="Calibri" panose="020F0502020204030204" pitchFamily="34" charset="0"/>
                <a:cs typeface="Times New Roman" panose="02020603050405020304" pitchFamily="18" charset="0"/>
              </a:rPr>
              <a:t>  A person who participates in relationships where there is an equal distribution of LRC given and received.  They easily ask for what they need from their partners, while being open to their partners LRC needs.  With their LRC-balanced relationships, they easily fluctuate between being the recipient and giver of LRC.</a:t>
            </a:r>
            <a:r>
              <a:rPr lang="en-US" dirty="0">
                <a:latin typeface="Calibri" panose="020F0502020204030204" pitchFamily="34" charset="0"/>
                <a:ea typeface="Calibri" panose="020F0502020204030204" pitchFamily="34" charset="0"/>
                <a:cs typeface="Times New Roman" panose="02020603050405020304" pitchFamily="18" charset="0"/>
              </a:rPr>
              <a:t>    </a:t>
            </a:r>
          </a:p>
        </p:txBody>
      </p:sp>
      <p:pic>
        <p:nvPicPr>
          <p:cNvPr id="4" name="Picture 3">
            <a:extLst>
              <a:ext uri="{FF2B5EF4-FFF2-40B4-BE49-F238E27FC236}">
                <a16:creationId xmlns:a16="http://schemas.microsoft.com/office/drawing/2014/main" id="{6649E756-6C22-2634-CA0F-374C9C27483B}"/>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Title 1">
            <a:extLst>
              <a:ext uri="{FF2B5EF4-FFF2-40B4-BE49-F238E27FC236}">
                <a16:creationId xmlns:a16="http://schemas.microsoft.com/office/drawing/2014/main" id="{705752D7-0EE1-5365-DD62-560A28D1D504}"/>
              </a:ext>
            </a:extLst>
          </p:cNvPr>
          <p:cNvSpPr>
            <a:spLocks noGrp="1"/>
          </p:cNvSpPr>
          <p:nvPr>
            <p:ph type="title"/>
          </p:nvPr>
        </p:nvSpPr>
        <p:spPr>
          <a:xfrm>
            <a:off x="1511560" y="367943"/>
            <a:ext cx="8949612" cy="727788"/>
          </a:xfrm>
        </p:spPr>
        <p:txBody>
          <a:bodyPr>
            <a:normAutofit fontScale="90000"/>
          </a:bodyPr>
          <a:lstStyle/>
          <a:p>
            <a:r>
              <a:rPr lang="en-US" dirty="0">
                <a:solidFill>
                  <a:schemeClr val="tx1"/>
                </a:solidFill>
              </a:rPr>
              <a:t>Continuum of Self Values</a:t>
            </a:r>
          </a:p>
        </p:txBody>
      </p:sp>
    </p:spTree>
    <p:extLst>
      <p:ext uri="{BB962C8B-B14F-4D97-AF65-F5344CB8AC3E}">
        <p14:creationId xmlns:p14="http://schemas.microsoft.com/office/powerpoint/2010/main" val="3813082696"/>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76368</TotalTime>
  <Words>1737</Words>
  <Application>Microsoft Office PowerPoint</Application>
  <PresentationFormat>Widescreen</PresentationFormat>
  <Paragraphs>59</Paragraphs>
  <Slides>14</Slides>
  <Notes>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Calibri</vt:lpstr>
      <vt:lpstr>Century Gothic</vt:lpstr>
      <vt:lpstr>Palatino Linotype</vt:lpstr>
      <vt:lpstr>Tahoma</vt:lpstr>
      <vt:lpstr>Trebuchet MS</vt:lpstr>
      <vt:lpstr>Wingdings 3</vt:lpstr>
      <vt:lpstr>Ion</vt:lpstr>
      <vt:lpstr>PowerPoint Presentation</vt:lpstr>
      <vt:lpstr>Where We Going Today??</vt:lpstr>
      <vt:lpstr>Terms</vt:lpstr>
      <vt:lpstr>Narcissus</vt:lpstr>
      <vt:lpstr>Human Magnet Syndrome</vt:lpstr>
      <vt:lpstr>PowerPoint Presentation</vt:lpstr>
      <vt:lpstr>Continuum of Self Values</vt:lpstr>
      <vt:lpstr>Continuum of Self Values</vt:lpstr>
      <vt:lpstr>Continuum of Self Values</vt:lpstr>
      <vt:lpstr>Continuum of Self Values</vt:lpstr>
      <vt:lpstr>Continuum of Self Values</vt:lpstr>
      <vt:lpstr>Continuum of Self Values</vt:lpstr>
      <vt:lpstr>Continuum of Self Values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#Codependency  (Self Love Deficit Disorder): Week 2</dc:title>
  <dc:creator>Mchael Noll</dc:creator>
  <cp:lastModifiedBy>Michael Noll Counseling</cp:lastModifiedBy>
  <cp:revision>140</cp:revision>
  <dcterms:created xsi:type="dcterms:W3CDTF">2021-11-16T04:49:44Z</dcterms:created>
  <dcterms:modified xsi:type="dcterms:W3CDTF">2025-04-15T23:11:37Z</dcterms:modified>
</cp:coreProperties>
</file>