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19"/>
  </p:notesMasterIdLst>
  <p:handoutMasterIdLst>
    <p:handoutMasterId r:id="rId20"/>
  </p:handoutMasterIdLst>
  <p:sldIdLst>
    <p:sldId id="270" r:id="rId2"/>
    <p:sldId id="271" r:id="rId3"/>
    <p:sldId id="31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9ED48B-E8B5-44F5-9136-ADA448B0AD94}">
          <p14:sldIdLst>
            <p14:sldId id="270"/>
            <p14:sldId id="271"/>
            <p14:sldId id="31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hael Noll" initials="MN" lastIdx="4" clrIdx="0">
    <p:extLst>
      <p:ext uri="{19B8F6BF-5375-455C-9EA6-DF929625EA0E}">
        <p15:presenceInfo xmlns:p15="http://schemas.microsoft.com/office/powerpoint/2012/main" userId="bef1d86447e0c2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3" autoAdjust="0"/>
    <p:restoredTop sz="94660"/>
  </p:normalViewPr>
  <p:slideViewPr>
    <p:cSldViewPr snapToGrid="0">
      <p:cViewPr>
        <p:scale>
          <a:sx n="68" d="100"/>
          <a:sy n="68" d="100"/>
        </p:scale>
        <p:origin x="658" y="36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00FC0-9E7A-4C53-8A3B-3C3C9A736C4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8944F-81ED-4843-A3E6-D41A6908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122B6-E47E-4A80-A9F3-23FD10D674F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1C5CE-222C-4659-9A99-B99FC42A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41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2114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01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06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40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7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3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6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7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2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2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6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9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4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916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4763F9A-47BC-096F-A299-8F6660F3C0DB}"/>
              </a:ext>
            </a:extLst>
          </p:cNvPr>
          <p:cNvSpPr txBox="1">
            <a:spLocks/>
          </p:cNvSpPr>
          <p:nvPr/>
        </p:nvSpPr>
        <p:spPr>
          <a:xfrm>
            <a:off x="914399" y="239706"/>
            <a:ext cx="10363200" cy="32166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2400"/>
              </a:spcBef>
            </a:pPr>
            <a:r>
              <a:rPr lang="en-US" sz="8800" i="1" dirty="0">
                <a:solidFill>
                  <a:schemeClr val="tx1"/>
                </a:solidFill>
              </a:rPr>
              <a:t>Communication Skills - Part 2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D5A18D-6E96-8407-EF49-37ED98AD51CF}"/>
              </a:ext>
            </a:extLst>
          </p:cNvPr>
          <p:cNvSpPr txBox="1">
            <a:spLocks/>
          </p:cNvSpPr>
          <p:nvPr/>
        </p:nvSpPr>
        <p:spPr>
          <a:xfrm>
            <a:off x="0" y="4035720"/>
            <a:ext cx="12191999" cy="23658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latin typeface="Trebuchet MS" panose="020B0603020202020204" pitchFamily="34" charset="0"/>
                <a:ea typeface="Microsoft JhengHei Light" panose="020B0304030504040204" pitchFamily="34" charset="-120"/>
              </a:rPr>
              <a:t>Michael Noll            Counseling, LLC</a:t>
            </a:r>
          </a:p>
          <a:p>
            <a:pPr algn="ctr"/>
            <a:endParaRPr lang="en-US" sz="3200" dirty="0">
              <a:latin typeface="Trebuchet MS" panose="020B0603020202020204" pitchFamily="34" charset="0"/>
              <a:ea typeface="Microsoft JhengHei Light" panose="020B0304030504040204" pitchFamily="34" charset="-120"/>
            </a:endParaRPr>
          </a:p>
          <a:p>
            <a:pPr algn="ctr"/>
            <a:endParaRPr lang="en-US" sz="3200" dirty="0">
              <a:latin typeface="Trebuchet MS" panose="020B0603020202020204" pitchFamily="34" charset="0"/>
              <a:ea typeface="Microsoft JhengHei Light" panose="020B0304030504040204" pitchFamily="34" charset="-120"/>
            </a:endParaRPr>
          </a:p>
          <a:p>
            <a:pPr marL="0" indent="0" algn="ctr">
              <a:buNone/>
            </a:pPr>
            <a:r>
              <a:rPr lang="en-US" sz="3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Healthy Interactions Group (HIG)</a:t>
            </a:r>
            <a:endParaRPr lang="en-US" sz="3200" dirty="0">
              <a:latin typeface="Trebuchet MS" panose="020B0603020202020204" pitchFamily="34" charset="0"/>
              <a:ea typeface="Microsoft JhengHei Light" panose="020B0304030504040204" pitchFamily="34" charset="-12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0BEC6C-043B-F843-C58D-1703A831E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401" y="3656188"/>
            <a:ext cx="1243263" cy="1219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963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82E58-90A8-C2FB-4D17-94600DF1C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D8682-39A7-2C3F-F5D6-758E6AD7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21" y="302751"/>
            <a:ext cx="9190703" cy="1017037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 Problems?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50BC8-0941-51CF-224F-E04F241BA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12" y="1266309"/>
            <a:ext cx="11636188" cy="5609682"/>
          </a:xfrm>
        </p:spPr>
        <p:txBody>
          <a:bodyPr>
            <a:noAutofit/>
          </a:bodyPr>
          <a:lstStyle/>
          <a:p>
            <a:endParaRPr lang="en-US" sz="2800" i="1" dirty="0">
              <a:solidFill>
                <a:srgbClr val="2929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i="1" dirty="0">
              <a:solidFill>
                <a:srgbClr val="2929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It’s not about </a:t>
            </a:r>
            <a:r>
              <a:rPr 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you feel 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it’s about </a:t>
            </a:r>
            <a:r>
              <a:rPr 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you feel that way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And you feel that way because of something the other person did. Period.</a:t>
            </a:r>
          </a:p>
          <a:p>
            <a:endParaRPr lang="en-US" sz="2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Basically, using “I” statements is a great way to </a:t>
            </a:r>
            <a:b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avoid the discomfort of giving and receiving feedback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BCE851-0F74-2502-3B3B-1792209A6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26337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4ABD9-3190-F885-601F-BE80EA5D8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650DB-A567-9A7B-2FC9-D0767073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21" y="302752"/>
            <a:ext cx="9190703" cy="747116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Let’s Fix “I” Statements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BC0A6-DA0D-0F61-281D-B9F87DFCF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12" y="1266309"/>
            <a:ext cx="11636188" cy="56096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Getting Nowhere with “I” Statements?</a:t>
            </a:r>
          </a:p>
          <a:p>
            <a:pPr marL="0" indent="0">
              <a:buNone/>
            </a:pPr>
            <a:endParaRPr lang="en-US" sz="2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Tahoma"/>
                <a:ea typeface="Tahoma"/>
                <a:cs typeface="Tahoma"/>
              </a:rPr>
              <a:t>Alternatives</a:t>
            </a:r>
            <a:r>
              <a:rPr lang="en-US" sz="2800" dirty="0">
                <a:latin typeface="Tahoma"/>
                <a:ea typeface="Tahoma"/>
                <a:cs typeface="Tahoma"/>
              </a:rPr>
              <a:t>:</a:t>
            </a:r>
          </a:p>
          <a:p>
            <a:r>
              <a:rPr lang="en-US" sz="2800" i="1" u="sng" dirty="0">
                <a:latin typeface="Tahoma"/>
                <a:ea typeface="Tahoma"/>
                <a:cs typeface="Tahoma"/>
              </a:rPr>
              <a:t>Creating a shared note (iPhone/Google doc)</a:t>
            </a:r>
          </a:p>
          <a:p>
            <a:pPr lvl="1"/>
            <a:r>
              <a:rPr lang="en-US" sz="2800" i="1" dirty="0">
                <a:latin typeface="Tahoma"/>
                <a:ea typeface="Tahoma"/>
                <a:cs typeface="Tahoma"/>
              </a:rPr>
              <a:t>Write what you need to say, exactly, and leave space for the other person to respond</a:t>
            </a:r>
          </a:p>
          <a:p>
            <a:pPr lvl="1"/>
            <a:r>
              <a:rPr lang="en-US" sz="2800" i="1" dirty="0">
                <a:latin typeface="Tahoma"/>
                <a:ea typeface="Tahoma"/>
                <a:cs typeface="Tahoma"/>
              </a:rPr>
              <a:t>You both get time to think before you write your thoughts; responder can process their thoughts before responding</a:t>
            </a:r>
          </a:p>
          <a:p>
            <a:pPr lvl="1"/>
            <a:endParaRPr lang="en-US" i="1" dirty="0">
              <a:solidFill>
                <a:srgbClr val="2929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600" i="1" dirty="0">
              <a:solidFill>
                <a:srgbClr val="2929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A205C0-F7CF-ADED-156B-2452F62D2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269108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8B001-7775-20C0-5FCE-E28A90F0D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0535C-756C-A920-FC44-3C9499B8C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21" y="302752"/>
            <a:ext cx="9190703" cy="747116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“I” Statements – a Bit Better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E34D4-EE44-276C-40DE-EAE59C710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12" y="1266309"/>
            <a:ext cx="11636188" cy="560968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Alternatives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/>
            <a:r>
              <a:rPr lang="en-US" sz="2400" b="0" i="1" u="sng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 a time to talk</a:t>
            </a:r>
            <a:r>
              <a:rPr lang="en-US" sz="2400" b="0" i="1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lvl="1"/>
            <a:r>
              <a:rPr lang="en-US" sz="2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Tell them</a:t>
            </a:r>
            <a:r>
              <a:rPr lang="en-US" sz="2400" b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want to have a conversation about __________ </a:t>
            </a:r>
          </a:p>
          <a:p>
            <a:pPr lvl="1"/>
            <a:r>
              <a:rPr lang="en-US" sz="2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Pick a mutually convenient time to talk</a:t>
            </a:r>
            <a:r>
              <a:rPr lang="en-US" sz="2400" b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-- </a:t>
            </a:r>
            <a:r>
              <a:rPr lang="en-US" sz="2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won’t be entirely caught off guard by your dissatisfaction.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br>
              <a:rPr lang="en-US" b="0" i="1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0" i="1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Example: “</a:t>
            </a:r>
            <a:r>
              <a:rPr lang="en-US" sz="2400" b="1" i="1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really want to talk to you about what happened yesterday and why it made me so angry, but we have a really busy day today and I don’t want it to be a stressful conversation. Can we talk about it tomorrow night? I’ll bring ice cream.</a:t>
            </a:r>
            <a:r>
              <a:rPr lang="en-US" sz="2400" b="0" i="1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endParaRPr lang="en-US" sz="2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0" i="1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Gives them</a:t>
            </a:r>
            <a:r>
              <a:rPr lang="en-US" sz="2400" b="0" i="1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heads up, </a:t>
            </a:r>
            <a:r>
              <a:rPr lang="en-US" sz="2400" b="0" i="1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there’s no need to bring it up again until the scheduled time. Offering to talk over food or to go out afterwards communicates to a defensive partner that this will not be a relationship-ending conversation.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890B47-9AC6-2635-07F5-C0F6302B4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273320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5F65C-DF79-4BA0-1E88-96EDE0FBF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2A4C5-BAD9-4B05-EC1B-743C50DB4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21" y="302752"/>
            <a:ext cx="9190703" cy="747116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“I” Statements – </a:t>
            </a:r>
            <a:r>
              <a:rPr lang="en-US" sz="4800" dirty="0" err="1">
                <a:solidFill>
                  <a:schemeClr val="tx1"/>
                </a:solidFill>
                <a:latin typeface="Tahoma"/>
                <a:ea typeface="Tahoma"/>
                <a:cs typeface="Tahoma"/>
              </a:rPr>
              <a:t>S’More</a:t>
            </a:r>
            <a:r>
              <a:rPr lang="en-US" sz="4800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 Fixes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F3487-F7BC-C6BA-1151-DB4C9797C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12" y="1266309"/>
            <a:ext cx="11636188" cy="560968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 More Alternatives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2400" b="0" i="1" u="sng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Record</a:t>
            </a:r>
            <a:r>
              <a:rPr lang="en-US" sz="2400" b="0" i="1" u="sng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r>
              <a:rPr lang="en-US" sz="2400" b="0" i="1" u="sng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voice message</a:t>
            </a:r>
            <a:endParaRPr lang="en-US" sz="2400" i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2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written words come across differently than you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want (or you 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difficulty saying what you mean) or </a:t>
            </a:r>
            <a:r>
              <a:rPr lang="en-US" sz="2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face-to-face chats </a:t>
            </a:r>
            <a:br>
              <a:rPr lang="en-US" sz="2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 in arguments, try this one</a:t>
            </a:r>
          </a:p>
          <a:p>
            <a:pPr algn="l"/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2400" b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ake the time to think about what you need to say and record</a:t>
            </a:r>
            <a:r>
              <a:rPr lang="en-US" sz="2400" b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2400" b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 voice message</a:t>
            </a:r>
            <a:r>
              <a:rPr lang="en-US" sz="2400" b="0" u="none" strike="no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then send or give to the other person</a:t>
            </a:r>
            <a:r>
              <a:rPr lang="en-US" sz="2400" b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l">
              <a:buNone/>
            </a:pPr>
            <a:endParaRPr lang="en-US" sz="2400" b="0" i="1" u="none" strike="noStrike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buNone/>
            </a:pPr>
            <a:r>
              <a:rPr lang="en-US" sz="2400" b="0" i="1" u="none" strike="noStrike" baseline="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en-US" sz="2400" b="0" i="1" u="none" strike="noStrike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b</a:t>
            </a:r>
            <a:r>
              <a:rPr lang="en-US" sz="2400" b="0" i="1" u="none" strike="noStrike" baseline="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 get to “</a:t>
            </a:r>
            <a:r>
              <a:rPr lang="en-US" sz="2400" b="1" i="1" u="none" strike="noStrike" baseline="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</a:t>
            </a:r>
            <a:r>
              <a:rPr lang="en-US" sz="2400" b="0" i="1" u="none" strike="noStrike" baseline="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each other, but you both </a:t>
            </a:r>
          </a:p>
          <a:p>
            <a:pPr marL="0" indent="0" algn="l">
              <a:buNone/>
            </a:pPr>
            <a:r>
              <a:rPr lang="en-US" sz="2400" b="0" i="1" u="none" strike="noStrike" baseline="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the</a:t>
            </a:r>
            <a:r>
              <a:rPr lang="en-US" sz="2400" b="0" i="1" u="none" strike="noStrike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1" u="none" strike="noStrike" baseline="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  <a:r>
              <a:rPr lang="en-US" sz="2400" b="0" i="1" u="none" strike="noStrike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 i="1" u="none" strike="noStrike" baseline="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process your response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535F5F-33B7-8168-6896-95520E39F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 descr="Olympus DM-420 Digital Voice Recorder (2GB) 140146 B&amp;H Photo">
            <a:extLst>
              <a:ext uri="{FF2B5EF4-FFF2-40B4-BE49-F238E27FC236}">
                <a16:creationId xmlns:a16="http://schemas.microsoft.com/office/drawing/2014/main" id="{7AB019DA-7840-633E-E2FE-89A79D2A5A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r="30798"/>
          <a:stretch/>
        </p:blipFill>
        <p:spPr bwMode="auto">
          <a:xfrm>
            <a:off x="9802489" y="2511844"/>
            <a:ext cx="1433775" cy="36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63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20DE5-B0D8-3453-3E15-B5EABE842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69EF-F061-C3EE-23E1-59D33BE49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21" y="302752"/>
            <a:ext cx="9190703" cy="747116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“I” Statements – Seriously?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ADBD5-565F-37E3-C75E-BB17673FB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12" y="1266309"/>
            <a:ext cx="11636188" cy="56096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Alternatives</a:t>
            </a:r>
            <a:endParaRPr lang="en-US" sz="2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Agree to talk for 5 minutes at a time – </a:t>
            </a:r>
            <a:br>
              <a:rPr lang="en-US" sz="2400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longer.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discussing deep-rooted problems 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(that you think will end in a fight) agree 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break the discussion into smaller chunks 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address a one to 2 points of it each time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Agree that you will talk about uncomfortable subject, but remind yourselves that it will be over in a few minutes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helps to signify this is </a:t>
            </a:r>
            <a:r>
              <a:rPr lang="en-US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relationship-ending conversation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your only reaction is “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understand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 consider it a win for now. Take baby steps and acknowledge the progress made in tackling the difficult issue together. Pick up where you left off the next day</a:t>
            </a:r>
          </a:p>
          <a:p>
            <a:pPr marL="0" indent="0" algn="l">
              <a:buNone/>
            </a:pPr>
            <a:endParaRPr lang="en-US" sz="2400" b="0" i="1" u="none" strike="noStrike" baseline="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7416A8-B571-398F-33EA-46B1BF4FA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2" descr="How To Talk About Money With The People You Love | HuffPost">
            <a:extLst>
              <a:ext uri="{FF2B5EF4-FFF2-40B4-BE49-F238E27FC236}">
                <a16:creationId xmlns:a16="http://schemas.microsoft.com/office/drawing/2014/main" id="{E4AE8F5B-1D86-86F1-DF84-4C712C218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" r="5869" b="8742"/>
          <a:stretch/>
        </p:blipFill>
        <p:spPr bwMode="auto">
          <a:xfrm>
            <a:off x="6920753" y="1340219"/>
            <a:ext cx="4831977" cy="257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083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CEE77-2C2B-E5E9-B06E-9018F0AEF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8D828-FAC7-B9B5-0B84-203F7B2B4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21" y="302752"/>
            <a:ext cx="9190703" cy="747116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“I” Statements – Seriously?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2F066-272C-4262-92D6-9BB8B4C31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12" y="1266309"/>
            <a:ext cx="11636188" cy="56096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sz="3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egardless of the method you choose, </a:t>
            </a:r>
            <a:r>
              <a:rPr lang="en-US" sz="3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forget to: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 </a:t>
            </a:r>
            <a:r>
              <a:rPr lang="en-US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you feel</a:t>
            </a:r>
          </a:p>
          <a:p>
            <a:endParaRPr lang="en-US" sz="28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 </a:t>
            </a:r>
            <a:r>
              <a:rPr lang="en-US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you believe the other person is responsible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you feeling this way (trigger) </a:t>
            </a:r>
          </a:p>
          <a:p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 what you need, as a question, or ask an open-ended question if you’re not sure what you need</a:t>
            </a:r>
          </a:p>
          <a:p>
            <a:pPr marL="0" indent="0" algn="l">
              <a:buNone/>
            </a:pPr>
            <a:endParaRPr lang="en-US" sz="2400" b="0" i="1" u="none" strike="noStrike" baseline="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01630-7ACA-33BB-3941-52FDBB818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594011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CDC19-0308-939B-476A-3DDA04B1A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513FA-ECDA-C5EB-5E55-A37096D62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21" y="302752"/>
            <a:ext cx="9190703" cy="747116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“I” Statements – Last One, Promise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CCEC3-5A89-BC64-0CBD-CC4823EEE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12" y="1266309"/>
            <a:ext cx="11636188" cy="56096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 Giving and receiving feedback is an integral part of ALL interpersonal relationships.</a:t>
            </a:r>
          </a:p>
          <a:p>
            <a:pPr marL="0" indent="0"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“I” statements themselves aren’t terrible, the lack of follow-up discussion and the avoidance of accountability absolutely is. It is naturally difficult to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someone out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more difficult to be the one who is called out, but navigating through that discomfort is the only way to make sure both of you are heard.</a:t>
            </a:r>
          </a:p>
          <a:p>
            <a:pPr marL="0" indent="0"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all, there is a big difference between </a:t>
            </a:r>
          </a:p>
          <a:p>
            <a:pPr marL="0" indent="0" algn="ctr">
              <a:buNone/>
            </a:pP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partner is hurt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and “</a:t>
            </a:r>
            <a:r>
              <a:rPr 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hurt my partner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31FE78-7101-C816-C5F5-658166573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74650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DA4EE-9C7D-3D53-A56B-33066D773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CF9F-4270-C05F-C0FB-E120D833F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21" y="302752"/>
            <a:ext cx="9190703" cy="747116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Done Already?! Err, Finally...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B05EC-FAB1-4DFF-4D44-FDE05437E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12" y="1266309"/>
            <a:ext cx="11636188" cy="5609682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Recap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Styles of Communication</a:t>
            </a:r>
          </a:p>
          <a:p>
            <a:pPr lvl="2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of them</a:t>
            </a:r>
          </a:p>
          <a:p>
            <a:pPr lvl="2"/>
            <a:r>
              <a:rPr lang="en-US" sz="2800" dirty="0">
                <a:latin typeface="Tahoma"/>
                <a:ea typeface="Tahoma"/>
                <a:cs typeface="Tahoma"/>
              </a:rPr>
              <a:t>What They Mean</a:t>
            </a:r>
          </a:p>
          <a:p>
            <a:pPr lvl="2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“I” Statements/Conflict Resolution</a:t>
            </a:r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Next</a:t>
            </a:r>
          </a:p>
          <a:p>
            <a:pPr lvl="1"/>
            <a:r>
              <a:rPr lang="en-US" sz="2800" dirty="0">
                <a:latin typeface="Tahoma"/>
                <a:ea typeface="Tahoma"/>
                <a:cs typeface="Tahoma"/>
              </a:rPr>
              <a:t>Self-Esteem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BF89A1-CFF7-4446-D230-8DDB97F10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73109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921" y="307910"/>
            <a:ext cx="10972800" cy="890575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To Today…??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8485"/>
            <a:ext cx="10972800" cy="5171627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Week Ago…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Communication</a:t>
            </a:r>
          </a:p>
          <a:p>
            <a:pPr lvl="2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Basics </a:t>
            </a:r>
          </a:p>
          <a:p>
            <a:pPr lvl="2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Types (maybe 6?)</a:t>
            </a:r>
          </a:p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Now…</a:t>
            </a:r>
          </a:p>
          <a:p>
            <a:pPr lvl="1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Styles of Communication</a:t>
            </a:r>
          </a:p>
          <a:p>
            <a:pPr lvl="2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of them</a:t>
            </a:r>
          </a:p>
          <a:p>
            <a:pPr lvl="2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they mean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“I” Statements (Conflict Resolution)</a:t>
            </a:r>
          </a:p>
          <a:p>
            <a:pPr lvl="1"/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F16B-3803-4ED6-96B0-ACC70FC39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2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921" y="302751"/>
            <a:ext cx="9190703" cy="101703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Styles of Communication - #1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012" y="1293384"/>
            <a:ext cx="11331388" cy="52508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1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Passive</a:t>
            </a:r>
            <a:r>
              <a:rPr lang="en-US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Avoid conflict; Put’s own stuff aside to support others 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often share personal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feelings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thoughts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beliefs 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Emotionally dishonest – fear of rejection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Poor Self-Esteem (their needs are unmet)</a:t>
            </a:r>
          </a:p>
          <a:p>
            <a:r>
              <a:rPr lang="en-US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Feelings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1"/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Neglected, resentment towards others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Speak quietly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Words/Phrases:</a:t>
            </a:r>
          </a:p>
          <a:p>
            <a:pPr lvl="1"/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“maybe”, “probably”, “I suppose”, “kind of” or “sort of”, “I don’t care” or “Whatever” to continue to avoid conflict 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Over-Apologizes and unable to accept compliments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listeners, but difficulty giving honest feedback</a:t>
            </a:r>
          </a:p>
          <a:p>
            <a:pPr marL="0" indent="0"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Passive Communication and Social Anxiety">
            <a:extLst>
              <a:ext uri="{FF2B5EF4-FFF2-40B4-BE49-F238E27FC236}">
                <a16:creationId xmlns:a16="http://schemas.microsoft.com/office/drawing/2014/main" id="{0D24C910-323D-3186-0B98-8434B3D657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t="1991" r="6679" b="15172"/>
          <a:stretch/>
        </p:blipFill>
        <p:spPr bwMode="auto">
          <a:xfrm>
            <a:off x="8310282" y="2500837"/>
            <a:ext cx="3512263" cy="222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F7FEA7-EA48-C79F-6453-FB164DA26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84205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271CF-A73A-D9E4-0A67-E0EEC1F65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60915-7910-7098-D03C-EBF8BCD40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21" y="302751"/>
            <a:ext cx="9190703" cy="101703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Styles of Communication - #2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085CA-10B4-604D-8F1F-F748F362F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12" y="1293384"/>
            <a:ext cx="11331388" cy="5250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Aggressive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show concern for others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feelings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wants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needs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demand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their’s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met (usually by manipulation)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Poor Self-Esteem, even though needs may be met</a:t>
            </a:r>
          </a:p>
          <a:p>
            <a:r>
              <a:rPr lang="en-U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Feelings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guilt and/or shame 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Speak loudly or with an unfriendly tone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Words/Phrases:</a:t>
            </a:r>
          </a:p>
          <a:p>
            <a:pPr lvl="1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“You” Statements to blame/coerce; “you should”, </a:t>
            </a:r>
            <a:b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“you’d better”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Focus on the negative (or faults) of others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Easily accept compliments, but don’t give them back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Poor listeners, giving feedback as criticism/unwanted advice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56464-5AD7-27A7-93CE-69D6C1D81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089D1254-5B10-F611-6FE9-F439DDB4D3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0" r="21403"/>
          <a:stretch/>
        </p:blipFill>
        <p:spPr bwMode="auto">
          <a:xfrm>
            <a:off x="7492020" y="2383747"/>
            <a:ext cx="3722254" cy="292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20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E9D15-B991-9D1C-EF60-4FE50CFE8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85729-1104-18E0-3BB1-6586A78B3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21" y="302751"/>
            <a:ext cx="9190703" cy="101703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Styles of Communication - #3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C1F7C-0BAC-23F2-2BCA-30041E10F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12" y="1153419"/>
            <a:ext cx="11636188" cy="56096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Passive-Aggressive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Blend of </a:t>
            </a:r>
            <a:r>
              <a:rPr lang="en-US" sz="21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Passive</a:t>
            </a: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21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Aggressive</a:t>
            </a: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styles</a:t>
            </a:r>
          </a:p>
          <a:p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Demand their feelings, wants and needs are met </a:t>
            </a:r>
            <a:b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 Aggressive</a:t>
            </a: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Appear concerned about others, but </a:t>
            </a:r>
            <a:r>
              <a:rPr lang="en-US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act if it </a:t>
            </a:r>
            <a:br>
              <a:rPr lang="en-US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meets their needs</a:t>
            </a:r>
          </a:p>
          <a:p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tell others what they feel, want or need – expect </a:t>
            </a:r>
            <a:b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others to know </a:t>
            </a:r>
          </a:p>
          <a:p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Avoid conflict (</a:t>
            </a:r>
            <a:r>
              <a:rPr lang="en-US" sz="2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Passive</a:t>
            </a: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Poor Self-Esteem; needs unmet/unacknowledged</a:t>
            </a:r>
          </a:p>
          <a:p>
            <a:r>
              <a:rPr lang="en-US" sz="21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Feelings</a:t>
            </a: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shame and guilt </a:t>
            </a:r>
          </a:p>
          <a:p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 may be calm when threatening; sarcastic, do not admitting being serious; tell others they’re “too serious”; say “yes” but don’t follow through with their words; give dishonest feedback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1BB6F-58D4-27DD-B099-67C7C6072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2" descr="Communication Styles: Passive Communication">
            <a:extLst>
              <a:ext uri="{FF2B5EF4-FFF2-40B4-BE49-F238E27FC236}">
                <a16:creationId xmlns:a16="http://schemas.microsoft.com/office/drawing/2014/main" id="{C3C7E333-08CA-5A50-3931-7404718BC5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8" t="13854" r="10794" b="992"/>
          <a:stretch/>
        </p:blipFill>
        <p:spPr bwMode="auto">
          <a:xfrm>
            <a:off x="7571054" y="1527640"/>
            <a:ext cx="3905599" cy="338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677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F758C-5FB4-1580-F88E-F6B28B0F5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423DA-56CE-A020-8E0D-27175289A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21" y="302751"/>
            <a:ext cx="9190703" cy="101703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Styles of Communication - #4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0BE90-E1E1-ABDA-72B2-9B3974642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12" y="1153419"/>
            <a:ext cx="11636188" cy="56096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Assertive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en-US" sz="2400" dirty="0">
                <a:latin typeface="Tahoma"/>
                <a:ea typeface="Tahoma"/>
                <a:cs typeface="Tahoma"/>
              </a:rPr>
              <a:t>Affirm their rights and those of others</a:t>
            </a:r>
          </a:p>
          <a:p>
            <a:r>
              <a:rPr lang="en-US" sz="2400" dirty="0">
                <a:latin typeface="Tahoma"/>
                <a:ea typeface="Tahoma"/>
                <a:cs typeface="Tahoma"/>
              </a:rPr>
              <a:t>Express </a:t>
            </a:r>
            <a:r>
              <a:rPr lang="en-US" sz="2400" b="1" dirty="0">
                <a:latin typeface="Tahoma"/>
                <a:ea typeface="Tahoma"/>
                <a:cs typeface="Tahoma"/>
              </a:rPr>
              <a:t>feelings</a:t>
            </a:r>
            <a:r>
              <a:rPr lang="en-US" sz="2400" dirty="0">
                <a:latin typeface="Tahoma"/>
                <a:ea typeface="Tahoma"/>
                <a:cs typeface="Tahoma"/>
              </a:rPr>
              <a:t>, </a:t>
            </a:r>
            <a:r>
              <a:rPr lang="en-US" sz="2400" b="1" dirty="0">
                <a:latin typeface="Tahoma"/>
                <a:ea typeface="Tahoma"/>
                <a:cs typeface="Tahoma"/>
              </a:rPr>
              <a:t>wants</a:t>
            </a:r>
            <a:r>
              <a:rPr lang="en-US" sz="2400" dirty="0">
                <a:latin typeface="Tahoma"/>
                <a:ea typeface="Tahoma"/>
                <a:cs typeface="Tahoma"/>
              </a:rPr>
              <a:t> and </a:t>
            </a:r>
            <a:r>
              <a:rPr lang="en-US" sz="2400" b="1" dirty="0">
                <a:latin typeface="Tahoma"/>
                <a:ea typeface="Tahoma"/>
                <a:cs typeface="Tahoma"/>
              </a:rPr>
              <a:t>needs</a:t>
            </a:r>
            <a:r>
              <a:rPr lang="en-US" sz="2400" dirty="0">
                <a:latin typeface="Tahoma"/>
                <a:ea typeface="Tahoma"/>
                <a:cs typeface="Tahoma"/>
              </a:rPr>
              <a:t> – openly and respectfully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to hearing other’s express their feelings and needs; willing to compromise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 sense of Self-Esteem, Self-Respect and Self-Confidence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 in their best interest and others, too (compromise)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“I” statements (sometimes      )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 feel afraid when…” and “I feel angry when…”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Able to admit mistakes (responsible) and successes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the Gold Standard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B4E1E7-1334-D6D1-9812-778A02B82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D8CDB9-5A62-DA21-86AC-4BC98AF45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057" y="3676651"/>
            <a:ext cx="3125365" cy="3125365"/>
          </a:xfrm>
          <a:prstGeom prst="rect">
            <a:avLst/>
          </a:prstGeom>
        </p:spPr>
      </p:pic>
      <p:pic>
        <p:nvPicPr>
          <p:cNvPr id="13" name="Graphic 12" descr="Winking face with no fill">
            <a:extLst>
              <a:ext uri="{FF2B5EF4-FFF2-40B4-BE49-F238E27FC236}">
                <a16:creationId xmlns:a16="http://schemas.microsoft.com/office/drawing/2014/main" id="{572946E9-E83F-23CE-CA4B-A30E3DC256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80849" y="4134751"/>
            <a:ext cx="521225" cy="52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8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ABCB0-0062-0459-1E7E-6485DE418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CA4C2-ADB1-2B44-5FE4-D1773A7E5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21" y="302751"/>
            <a:ext cx="9190703" cy="101703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Styles (Easy Version) 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0174A-C7DE-3CAF-0B89-AB24853DC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12" y="1153419"/>
            <a:ext cx="11636188" cy="560968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6D0E93-655E-A80A-D86A-A9736C9EF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Graphic 5" descr="Winking face with no fill">
            <a:extLst>
              <a:ext uri="{FF2B5EF4-FFF2-40B4-BE49-F238E27FC236}">
                <a16:creationId xmlns:a16="http://schemas.microsoft.com/office/drawing/2014/main" id="{23569B8D-3256-4909-9CF6-9C9E26D9C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907" y="334269"/>
            <a:ext cx="819150" cy="819150"/>
          </a:xfrm>
          <a:prstGeom prst="rect">
            <a:avLst/>
          </a:prstGeom>
        </p:spPr>
      </p:pic>
      <p:pic>
        <p:nvPicPr>
          <p:cNvPr id="34" name="Content Placeholder 33">
            <a:extLst>
              <a:ext uri="{FF2B5EF4-FFF2-40B4-BE49-F238E27FC236}">
                <a16:creationId xmlns:a16="http://schemas.microsoft.com/office/drawing/2014/main" id="{161D8A59-E030-F387-6FAD-585A038D86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tretch/>
        </p:blipFill>
        <p:spPr>
          <a:xfrm rot="20875985">
            <a:off x="8123083" y="2096535"/>
            <a:ext cx="3217153" cy="3217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830841E-E38B-7CE0-F17E-AC19665049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3388"/>
          <a:stretch/>
        </p:blipFill>
        <p:spPr>
          <a:xfrm rot="21132558">
            <a:off x="2094643" y="3606513"/>
            <a:ext cx="3518056" cy="2871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3C1E09E-394B-2B39-6743-6F879F0EAB8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0030"/>
          <a:stretch/>
        </p:blipFill>
        <p:spPr>
          <a:xfrm rot="184314">
            <a:off x="429044" y="1602900"/>
            <a:ext cx="2878215" cy="2589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9AA56AC-EBD0-B1E4-2360-394EA87D48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95998">
            <a:off x="5147469" y="1430383"/>
            <a:ext cx="2972537" cy="2972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8888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A8DC2-1BC8-705D-A17D-EEFA1CE86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8F740-7DD1-2CB1-219D-29BCAD40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21" y="302751"/>
            <a:ext cx="9190703" cy="1017037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“I” Statements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BCC9A-6F27-C2CD-01DA-22C95D4FE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12" y="1266309"/>
            <a:ext cx="11636188" cy="56096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Meant to be used to communicate (with honesty and openness) your thoughts, feelings and beliefs</a:t>
            </a:r>
            <a:r>
              <a:rPr lang="en-US" sz="2400" i="1" dirty="0">
                <a:latin typeface="BJICDA+TimesNewRoman,Bold"/>
              </a:rPr>
              <a:t> </a:t>
            </a:r>
            <a:br>
              <a:rPr lang="en-US" sz="2400" i="1" dirty="0">
                <a:latin typeface="BJICDA+TimesNewRoman,Bold"/>
              </a:rPr>
            </a:br>
            <a:endParaRPr lang="en-US" sz="2400" i="1" dirty="0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I-statements</a:t>
            </a:r>
            <a:r>
              <a:rPr lang="en-US" sz="3200" b="1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four parts. Each part is stated in the following order:</a:t>
            </a:r>
            <a:br>
              <a:rPr lang="en-US" sz="3200" dirty="0">
                <a:latin typeface="Tahoma"/>
              </a:rPr>
            </a:br>
            <a:r>
              <a:rPr lang="en-US" sz="3200" dirty="0">
                <a:latin typeface="Tahoma"/>
                <a:ea typeface="Tahoma"/>
                <a:cs typeface="Tahoma"/>
              </a:rPr>
              <a:t>     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"I"</a:t>
            </a:r>
          </a:p>
          <a:p>
            <a:pPr marL="0" indent="0">
              <a:buNone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    2. What you feel or want</a:t>
            </a:r>
          </a:p>
          <a:p>
            <a:pPr marL="0" indent="0">
              <a:buNone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    3. The event that evoked/caused your feeling(s) or desire                			(in a non-offensive way to the receiver)</a:t>
            </a:r>
          </a:p>
          <a:p>
            <a:pPr marL="0" indent="0">
              <a:buNone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    4. The effect that the event had/has on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979DC5-9F4A-8E20-01BD-690212668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Graphic 12" descr="Winking face with no fill">
            <a:extLst>
              <a:ext uri="{FF2B5EF4-FFF2-40B4-BE49-F238E27FC236}">
                <a16:creationId xmlns:a16="http://schemas.microsoft.com/office/drawing/2014/main" id="{1FE7DEDA-6E42-AECA-8C49-5F9B8DC74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8787" y="283759"/>
            <a:ext cx="837111" cy="837111"/>
          </a:xfrm>
          <a:prstGeom prst="rect">
            <a:avLst/>
          </a:prstGeom>
        </p:spPr>
      </p:pic>
      <p:pic>
        <p:nvPicPr>
          <p:cNvPr id="6" name="Graphic 5" descr="Thumbs up sign">
            <a:extLst>
              <a:ext uri="{FF2B5EF4-FFF2-40B4-BE49-F238E27FC236}">
                <a16:creationId xmlns:a16="http://schemas.microsoft.com/office/drawing/2014/main" id="{97FE4DE8-FDCF-860B-71D5-A595C74BAB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69464" y="202187"/>
            <a:ext cx="914400" cy="914400"/>
          </a:xfrm>
          <a:prstGeom prst="rect">
            <a:avLst/>
          </a:prstGeom>
        </p:spPr>
      </p:pic>
      <p:pic>
        <p:nvPicPr>
          <p:cNvPr id="10" name="Graphic 9" descr="Thumbs up sign">
            <a:extLst>
              <a:ext uri="{FF2B5EF4-FFF2-40B4-BE49-F238E27FC236}">
                <a16:creationId xmlns:a16="http://schemas.microsoft.com/office/drawing/2014/main" id="{FBDAEA66-2454-C51E-0F44-1482DD0A0D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6389385" y="28375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72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DA9A1-403B-91AB-814A-E5796E060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8C612-A1A1-DA97-AB92-BF9F8FEE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21" y="302751"/>
            <a:ext cx="9190703" cy="1017037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“I” Statements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C4074-40A9-B0E5-EB95-B2F202481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12" y="1266309"/>
            <a:ext cx="11636188" cy="560968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example: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"(#1) I feel ____ #2 ________ when _______ #3 ___________,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because ______ #4 ________. 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0" algn="ctr">
              <a:lnSpc>
                <a:spcPct val="150000"/>
              </a:lnSpc>
              <a:buNone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"(1) I feel (2) rushed to leave work (3) when you come in late, because </a:t>
            </a:r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(4) I have to pay more when I am late picking up my child from daycare.“</a:t>
            </a:r>
          </a:p>
          <a:p>
            <a:pPr marL="0" indent="0">
              <a:buNone/>
            </a:pP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971111-A200-DCD7-A00B-B54DA97DE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Graphic 12" descr="Winking face with no fill">
            <a:extLst>
              <a:ext uri="{FF2B5EF4-FFF2-40B4-BE49-F238E27FC236}">
                <a16:creationId xmlns:a16="http://schemas.microsoft.com/office/drawing/2014/main" id="{AE29916D-EC11-9292-68DB-100591DE0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49766" y="306337"/>
            <a:ext cx="837111" cy="837111"/>
          </a:xfrm>
          <a:prstGeom prst="rect">
            <a:avLst/>
          </a:prstGeom>
        </p:spPr>
      </p:pic>
      <p:pic>
        <p:nvPicPr>
          <p:cNvPr id="6" name="Graphic 5" descr="Thumbs up sign">
            <a:extLst>
              <a:ext uri="{FF2B5EF4-FFF2-40B4-BE49-F238E27FC236}">
                <a16:creationId xmlns:a16="http://schemas.microsoft.com/office/drawing/2014/main" id="{BFBFF600-F015-9618-68C2-50A3AFEBD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90443" y="224765"/>
            <a:ext cx="914400" cy="914400"/>
          </a:xfrm>
          <a:prstGeom prst="rect">
            <a:avLst/>
          </a:prstGeom>
        </p:spPr>
      </p:pic>
      <p:pic>
        <p:nvPicPr>
          <p:cNvPr id="10" name="Graphic 9" descr="Thumbs up sign">
            <a:extLst>
              <a:ext uri="{FF2B5EF4-FFF2-40B4-BE49-F238E27FC236}">
                <a16:creationId xmlns:a16="http://schemas.microsoft.com/office/drawing/2014/main" id="{878D4084-0204-10AC-FE93-C393829E19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6310364" y="3063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4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73551</TotalTime>
  <Words>1310</Words>
  <Application>Microsoft Office PowerPoint</Application>
  <PresentationFormat>Widescreen</PresentationFormat>
  <Paragraphs>133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BJICDA+TimesNewRoman,Bold</vt:lpstr>
      <vt:lpstr>Century Gothic</vt:lpstr>
      <vt:lpstr>Palatino Linotype</vt:lpstr>
      <vt:lpstr>Tahoma</vt:lpstr>
      <vt:lpstr>Trebuchet MS</vt:lpstr>
      <vt:lpstr>Wingdings 3</vt:lpstr>
      <vt:lpstr>Ion</vt:lpstr>
      <vt:lpstr>PowerPoint Presentation</vt:lpstr>
      <vt:lpstr>Where To Today…??</vt:lpstr>
      <vt:lpstr>4 Styles of Communication - #1</vt:lpstr>
      <vt:lpstr>4 Styles of Communication - #2</vt:lpstr>
      <vt:lpstr>4 Styles of Communication - #3</vt:lpstr>
      <vt:lpstr>4 Styles of Communication - #4</vt:lpstr>
      <vt:lpstr>4 Styles (Easy Version) </vt:lpstr>
      <vt:lpstr>“I” Statements</vt:lpstr>
      <vt:lpstr>“I” Statements</vt:lpstr>
      <vt:lpstr>Any Problems?</vt:lpstr>
      <vt:lpstr>Let’s Fix “I” Statements</vt:lpstr>
      <vt:lpstr>“I” Statements – a Bit Better</vt:lpstr>
      <vt:lpstr>“I” Statements – S’More Fixes </vt:lpstr>
      <vt:lpstr>“I” Statements – Seriously? </vt:lpstr>
      <vt:lpstr>“I” Statements – Seriously? </vt:lpstr>
      <vt:lpstr>“I” Statements – Last One, Promise </vt:lpstr>
      <vt:lpstr>Done Already?! Err, Finally...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#Codependency  (Self Love Deficit Disorder): Week 2</dc:title>
  <dc:creator>Mchael Noll</dc:creator>
  <cp:lastModifiedBy>Michael Noll Counseling</cp:lastModifiedBy>
  <cp:revision>128</cp:revision>
  <dcterms:created xsi:type="dcterms:W3CDTF">2021-11-16T04:49:44Z</dcterms:created>
  <dcterms:modified xsi:type="dcterms:W3CDTF">2025-03-20T02:50:31Z</dcterms:modified>
</cp:coreProperties>
</file>