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257" r:id="rId1"/>
  </p:sldMasterIdLst>
  <p:notesMasterIdLst>
    <p:notesMasterId r:id="rId17"/>
  </p:notesMasterIdLst>
  <p:sldIdLst>
    <p:sldId id="264" r:id="rId2"/>
    <p:sldId id="26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68" r:id="rId13"/>
    <p:sldId id="271" r:id="rId14"/>
    <p:sldId id="269" r:id="rId15"/>
    <p:sldId id="272" r:id="rId16"/>
  </p:sldIdLst>
  <p:sldSz cx="14630400" cy="8229600"/>
  <p:notesSz cx="7315200" cy="9601200"/>
  <p:embeddedFontLst>
    <p:embeddedFont>
      <p:font typeface="Segoe Print" panose="02000600000000000000" pitchFamily="2" charset="0"/>
      <p:regular r:id="rId18"/>
      <p:bold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Tw Cen MT" panose="020B0602020104020603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CE6"/>
    <a:srgbClr val="070793"/>
    <a:srgbClr val="0066FF"/>
    <a:srgbClr val="58C4E2"/>
    <a:srgbClr val="994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>
        <p:scale>
          <a:sx n="60" d="100"/>
          <a:sy n="60" d="100"/>
        </p:scale>
        <p:origin x="45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8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ED71A-9C46-485C-33D4-99EB5392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0194F-E3F1-DE96-4A35-B44234B11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E5587-90A0-3DC0-CAFA-CF66B719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9F040-BF4D-B1AC-C3E5-DA965EFCE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3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2766061" cy="82296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709" y="1346836"/>
            <a:ext cx="10549890" cy="2865120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1709" y="4322446"/>
            <a:ext cx="10549890" cy="1986914"/>
          </a:xfrm>
        </p:spPr>
        <p:txBody>
          <a:bodyPr>
            <a:normAutofit/>
          </a:bodyPr>
          <a:lstStyle>
            <a:lvl1pPr marL="0" indent="0" algn="l">
              <a:buNone/>
              <a:defRPr sz="2400" cap="all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93013" y="6492242"/>
            <a:ext cx="3291840" cy="43815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1709" y="6492242"/>
            <a:ext cx="6149863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76294" y="6492239"/>
            <a:ext cx="925307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107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5165597"/>
            <a:ext cx="11894826" cy="98322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9693" y="727711"/>
            <a:ext cx="11894825" cy="39597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84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37" y="6148824"/>
            <a:ext cx="11893031" cy="81896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469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748" y="731520"/>
            <a:ext cx="11887146" cy="4114800"/>
          </a:xfrm>
        </p:spPr>
        <p:txBody>
          <a:bodyPr anchor="ctr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5303519"/>
            <a:ext cx="11885351" cy="1645919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68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19"/>
            <a:ext cx="11163302" cy="3298115"/>
          </a:xfrm>
        </p:spPr>
        <p:txBody>
          <a:bodyPr anchor="ctr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038668"/>
            <a:ext cx="10502759" cy="65876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5171903"/>
            <a:ext cx="11887202" cy="1787395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084214" y="878873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644844" y="33179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91726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2560850"/>
            <a:ext cx="11887201" cy="3014202"/>
          </a:xfrm>
        </p:spPr>
        <p:txBody>
          <a:bodyPr anchor="b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37" y="5589186"/>
            <a:ext cx="11885406" cy="1368773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59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69695" y="731520"/>
            <a:ext cx="11887198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69693" y="3209356"/>
            <a:ext cx="3836279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3502" y="4032316"/>
            <a:ext cx="3850482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7720" y="3213162"/>
            <a:ext cx="3821262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405056" y="4036122"/>
            <a:ext cx="3834996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22930" y="3209356"/>
            <a:ext cx="3833962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422930" y="4032316"/>
            <a:ext cx="3833962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740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69694" y="731520"/>
            <a:ext cx="11887199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69696" y="5285515"/>
            <a:ext cx="3834288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69696" y="3200398"/>
            <a:ext cx="3834288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69696" y="5977030"/>
            <a:ext cx="3834288" cy="98141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86864" y="5285515"/>
            <a:ext cx="3840480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86864" y="3200398"/>
            <a:ext cx="3838728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85112" y="5977029"/>
            <a:ext cx="3840480" cy="972410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23081" y="5285514"/>
            <a:ext cx="3828889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422931" y="3200398"/>
            <a:ext cx="3833963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422930" y="5977025"/>
            <a:ext cx="3833962" cy="972414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902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400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50881" y="731520"/>
            <a:ext cx="2406013" cy="62179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9692" y="731520"/>
            <a:ext cx="9298308" cy="62179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9162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4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4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2773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415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24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76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24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40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0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1703072"/>
            <a:ext cx="11887200" cy="3423284"/>
          </a:xfrm>
        </p:spPr>
        <p:txBody>
          <a:bodyPr anchor="b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93" y="5309235"/>
            <a:ext cx="11887200" cy="1649731"/>
          </a:xfrm>
        </p:spPr>
        <p:txBody>
          <a:bodyPr>
            <a:normAutofit/>
          </a:bodyPr>
          <a:lstStyle>
            <a:lvl1pPr marL="0" indent="0">
              <a:buNone/>
              <a:defRPr sz="216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484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9693" y="2699383"/>
            <a:ext cx="5854067" cy="4250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1" y="2699383"/>
            <a:ext cx="5850253" cy="4250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9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742952"/>
            <a:ext cx="11887200" cy="17735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023" y="2699383"/>
            <a:ext cx="5579740" cy="98869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9693" y="3688077"/>
            <a:ext cx="5854069" cy="3261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970" y="2699382"/>
            <a:ext cx="5575922" cy="98869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688077"/>
            <a:ext cx="5850252" cy="3261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7767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7751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157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47" y="731521"/>
            <a:ext cx="4627244" cy="1967861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441" y="711199"/>
            <a:ext cx="7069451" cy="623824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047" y="2699383"/>
            <a:ext cx="4627244" cy="425005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370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5" y="731520"/>
            <a:ext cx="7121410" cy="1967863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56865" y="731522"/>
            <a:ext cx="4400028" cy="621791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2699383"/>
            <a:ext cx="7121413" cy="425005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941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7146" y="1"/>
            <a:ext cx="14464666" cy="82296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95" y="2699384"/>
            <a:ext cx="11887199" cy="4250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96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  <p:sldLayoutId id="2147484277" r:id="rId20"/>
    <p:sldLayoutId id="2147484278" r:id="rId21"/>
    <p:sldLayoutId id="2147484279" r:id="rId22"/>
    <p:sldLayoutId id="2147484280" r:id="rId23"/>
    <p:sldLayoutId id="2147484281" r:id="rId24"/>
    <p:sldLayoutId id="2147484282" r:id="rId25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32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SzPct val="125000"/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albotforce.com/blog/supporting-mental-health-building-stronger-support-systems-for-blue-collar-worker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michaelnollcounseling.com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DEE0-4F59-5C61-E99E-9A4C22D08F3B}"/>
              </a:ext>
            </a:extLst>
          </p:cNvPr>
          <p:cNvSpPr txBox="1">
            <a:spLocks/>
          </p:cNvSpPr>
          <p:nvPr/>
        </p:nvSpPr>
        <p:spPr>
          <a:xfrm>
            <a:off x="0" y="727577"/>
            <a:ext cx="14630400" cy="3907923"/>
          </a:xfrm>
          <a:prstGeom prst="rect">
            <a:avLst/>
          </a:prstGeom>
          <a:noFill/>
          <a:ln cap="rnd" cmpd="sng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  <a:t>Connecting With </a:t>
            </a:r>
            <a:b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</a:b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  <a:t>the </a:t>
            </a:r>
            <a:r>
              <a:rPr lang="en-US" sz="6600" b="1" dirty="0">
                <a:ln>
                  <a:solidFill>
                    <a:srgbClr val="0070C0">
                      <a:alpha val="10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  <a:t>Blue-Collar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  <a:t> </a:t>
            </a:r>
            <a:b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</a:b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Verdana" panose="020B0604030504040204" pitchFamily="34" charset="0"/>
                <a:cs typeface="Courier New" panose="02070309020205020404" pitchFamily="49" charset="0"/>
              </a:rPr>
              <a:t>Population</a:t>
            </a:r>
            <a:endParaRPr lang="en-US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8283F-BEA1-F69D-E95C-FC9CD8C6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596" t="6826" r="-9166" b="39502"/>
          <a:stretch/>
        </p:blipFill>
        <p:spPr>
          <a:xfrm>
            <a:off x="3448692" y="5888934"/>
            <a:ext cx="7733016" cy="1982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56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14720"/>
            <a:ext cx="6447473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Bridging the Support Gap</a:t>
            </a:r>
            <a:endParaRPr lang="en-US" sz="4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6" y="1647468"/>
            <a:ext cx="1116449" cy="164389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19298" y="1680210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Cultural Competence</a:t>
            </a:r>
            <a:endParaRPr lang="en-US" sz="2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19298" y="2163008"/>
            <a:ext cx="6129576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Therapists must understand blue-collar values and experiences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26" y="3291364"/>
            <a:ext cx="1116449" cy="13398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19298" y="3247906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Flexible Scheduling</a:t>
            </a:r>
            <a:endParaRPr lang="en-US" sz="2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19298" y="3730704"/>
            <a:ext cx="6129576" cy="723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Offer early morning through later evening (and possibly </a:t>
            </a:r>
            <a:b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</a:b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weekend) appointments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6" y="4631174"/>
            <a:ext cx="1116449" cy="164389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19298" y="4651216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Practical Solutions</a:t>
            </a:r>
            <a:endParaRPr lang="en-US" sz="2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19298" y="5134015"/>
            <a:ext cx="6129576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Focus on concrete, actionable strategies, not abstract concepts that they may not “buy into”   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926" y="6275070"/>
            <a:ext cx="1116449" cy="133981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19298" y="6307812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Plain Language</a:t>
            </a:r>
            <a:endParaRPr lang="en-US" sz="2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719298" y="6790611"/>
            <a:ext cx="6619002" cy="633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Avoid clinical jargon, use clear/direct communication with </a:t>
            </a:r>
            <a:b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</a:b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reflective/active listening 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584DE8-F943-8D0E-F454-0B36E5E6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74" y="23765"/>
            <a:ext cx="11887198" cy="1774284"/>
          </a:xfrm>
        </p:spPr>
        <p:txBody>
          <a:bodyPr/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Therapeutic</a:t>
            </a:r>
            <a:r>
              <a:rPr lang="en-US" sz="4000" dirty="0">
                <a:solidFill>
                  <a:srgbClr val="231971"/>
                </a:solidFill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Approaches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A73D3F09-249A-0919-2C14-0C5903CFD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77" t="20914" r="6132" b="1973"/>
          <a:stretch/>
        </p:blipFill>
        <p:spPr>
          <a:xfrm>
            <a:off x="7315201" y="1891849"/>
            <a:ext cx="7121526" cy="397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CD10D2-35B4-BF31-2567-7C44AD15EF0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58006" y="1889760"/>
            <a:ext cx="7121525" cy="606583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Tw Cen MT" panose="020B0602020104020603" pitchFamily="34" charset="0"/>
              <a:buChar char="◊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Solution-Focused Therapy</a:t>
            </a:r>
          </a:p>
          <a:p>
            <a:pPr marL="891540" lvl="1" indent="-342900">
              <a:buFont typeface="Tw Cen MT" panose="020B0602020104020603" pitchFamily="34" charset="0"/>
              <a:buChar char="◊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Identifying concrete steps to address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challenges</a:t>
            </a:r>
          </a:p>
          <a:p>
            <a:pPr marL="342900" indent="-342900">
              <a:buFont typeface="Tw Cen MT" panose="020B0602020104020603" pitchFamily="34" charset="0"/>
              <a:buChar char="◊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Cognitive-Behavioral  Therapy</a:t>
            </a:r>
          </a:p>
          <a:p>
            <a:pPr marL="891540" lvl="1" indent="-342900">
              <a:buFont typeface="Tw Cen MT" panose="020B0602020104020603" pitchFamily="34" charset="0"/>
              <a:buChar char="◊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Shifting negative thought patterns</a:t>
            </a:r>
          </a:p>
          <a:p>
            <a:pPr marL="342900" indent="-342900">
              <a:buFont typeface="Tw Cen MT" panose="020B0602020104020603" pitchFamily="34" charset="0"/>
              <a:buChar char="◊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Relational Therapy</a:t>
            </a:r>
          </a:p>
          <a:p>
            <a:pPr marL="891540" lvl="1" indent="-342900">
              <a:buFont typeface="Tw Cen MT" panose="020B0602020104020603" pitchFamily="34" charset="0"/>
              <a:buChar char="◊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Supporting interpersonal relationships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Tw Cen MT" panose="020B0602020104020603" pitchFamily="34" charset="0"/>
              <a:buChar char="◊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Gestalt Therapy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1540" lvl="1" indent="-342900">
              <a:buFont typeface="Tw Cen MT" panose="020B0602020104020603" pitchFamily="34" charset="0"/>
              <a:buChar char="◊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Gaining greater self-awareness and integration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Tw Cen MT" panose="020B0602020104020603" pitchFamily="34" charset="0"/>
              <a:buChar char="◊"/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Logotherapy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91540" lvl="1" indent="-342900">
              <a:buFont typeface="Tw Cen MT" panose="020B0602020104020603" pitchFamily="34" charset="0"/>
              <a:buChar char="◊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Finding meaning in one's life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6E26894-FD03-1866-D41C-B106501D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7317D04-0A02-7A1C-3966-0AD37D540F59}"/>
              </a:ext>
            </a:extLst>
          </p:cNvPr>
          <p:cNvSpPr/>
          <p:nvPr/>
        </p:nvSpPr>
        <p:spPr>
          <a:xfrm>
            <a:off x="680085" y="534352"/>
            <a:ext cx="7783830" cy="989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4350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Building Rapport and Trust</a:t>
            </a:r>
            <a:endParaRPr lang="en-US" sz="4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029D266-2072-F6F4-AE80-D10CF552C16E}"/>
              </a:ext>
            </a:extLst>
          </p:cNvPr>
          <p:cNvSpPr/>
          <p:nvPr/>
        </p:nvSpPr>
        <p:spPr>
          <a:xfrm>
            <a:off x="689491" y="1814929"/>
            <a:ext cx="778383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Establishing credibility with blue-collar clients </a:t>
            </a:r>
            <a:b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</a:b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requires authentic connection</a:t>
            </a:r>
            <a:endParaRPr lang="en-US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8C9D594E-96E6-79F0-FAB3-C89D868D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3031212"/>
            <a:ext cx="971669" cy="1165979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88AF2CCE-679C-7703-E98A-AD9038B3C2EE}"/>
              </a:ext>
            </a:extLst>
          </p:cNvPr>
          <p:cNvSpPr/>
          <p:nvPr/>
        </p:nvSpPr>
        <p:spPr>
          <a:xfrm>
            <a:off x="1943219" y="3060422"/>
            <a:ext cx="266319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Acknowledge Expertise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11FBE3A4-D95B-575B-41E4-D32D1ED7156C}"/>
              </a:ext>
            </a:extLst>
          </p:cNvPr>
          <p:cNvSpPr/>
          <p:nvPr/>
        </p:nvSpPr>
        <p:spPr>
          <a:xfrm>
            <a:off x="1943219" y="3480594"/>
            <a:ext cx="6520696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Respect their specialized knowledge and skills in their trade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DAD7FA50-8C70-16F2-735E-7953D12CA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" y="4197191"/>
            <a:ext cx="971669" cy="1165979"/>
          </a:xfrm>
          <a:prstGeom prst="rect">
            <a:avLst/>
          </a:prstGeom>
        </p:spPr>
      </p:pic>
      <p:sp>
        <p:nvSpPr>
          <p:cNvPr id="9" name="Text 4">
            <a:extLst>
              <a:ext uri="{FF2B5EF4-FFF2-40B4-BE49-F238E27FC236}">
                <a16:creationId xmlns:a16="http://schemas.microsoft.com/office/drawing/2014/main" id="{69CE08B0-65FB-FE50-8DAD-C98E62B39F59}"/>
              </a:ext>
            </a:extLst>
          </p:cNvPr>
          <p:cNvSpPr/>
          <p:nvPr/>
        </p:nvSpPr>
        <p:spPr>
          <a:xfrm>
            <a:off x="1943219" y="4201001"/>
            <a:ext cx="2429113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Value Their Time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884763ED-C097-75AE-1282-F22DFA76FD5F}"/>
              </a:ext>
            </a:extLst>
          </p:cNvPr>
          <p:cNvSpPr/>
          <p:nvPr/>
        </p:nvSpPr>
        <p:spPr>
          <a:xfrm>
            <a:off x="1943219" y="4621173"/>
            <a:ext cx="6520696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Recognize the sacrifice of attending sessions after physical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work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A05E5FC0-6C44-F2D5-AB0C-7440F5C50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5" y="5363170"/>
            <a:ext cx="971669" cy="1165979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6D36F118-AE5A-F6DE-E680-8607EC2B0451}"/>
              </a:ext>
            </a:extLst>
          </p:cNvPr>
          <p:cNvSpPr/>
          <p:nvPr/>
        </p:nvSpPr>
        <p:spPr>
          <a:xfrm>
            <a:off x="1943219" y="5557480"/>
            <a:ext cx="2638187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Share Your Background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B676A707-DD74-9569-BA49-533FC054BAB7}"/>
              </a:ext>
            </a:extLst>
          </p:cNvPr>
          <p:cNvSpPr/>
          <p:nvPr/>
        </p:nvSpPr>
        <p:spPr>
          <a:xfrm>
            <a:off x="1943219" y="5977652"/>
            <a:ext cx="6520696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Authentic disclosure builds connection beyond clinical roles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age 4" descr="preencoded.png">
            <a:extLst>
              <a:ext uri="{FF2B5EF4-FFF2-40B4-BE49-F238E27FC236}">
                <a16:creationId xmlns:a16="http://schemas.microsoft.com/office/drawing/2014/main" id="{D43FA277-F5CA-F302-63B1-FBE33491C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85" y="6529149"/>
            <a:ext cx="971669" cy="1165979"/>
          </a:xfrm>
          <a:prstGeom prst="rect">
            <a:avLst/>
          </a:prstGeom>
        </p:spPr>
      </p:pic>
      <p:sp>
        <p:nvSpPr>
          <p:cNvPr id="15" name="Text 8">
            <a:extLst>
              <a:ext uri="{FF2B5EF4-FFF2-40B4-BE49-F238E27FC236}">
                <a16:creationId xmlns:a16="http://schemas.microsoft.com/office/drawing/2014/main" id="{EEFF2606-1C5A-64B5-E19E-E78ABDF911A9}"/>
              </a:ext>
            </a:extLst>
          </p:cNvPr>
          <p:cNvSpPr/>
          <p:nvPr/>
        </p:nvSpPr>
        <p:spPr>
          <a:xfrm>
            <a:off x="1943219" y="6723459"/>
            <a:ext cx="2749629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Outfit Extra Bold" pitchFamily="34" charset="-120"/>
              </a:rPr>
              <a:t>Use Relevant Analogies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AC90D4A7-6D46-0486-3989-B68677BB252B}"/>
              </a:ext>
            </a:extLst>
          </p:cNvPr>
          <p:cNvSpPr/>
          <p:nvPr/>
        </p:nvSpPr>
        <p:spPr>
          <a:xfrm>
            <a:off x="1943219" y="7143631"/>
            <a:ext cx="6520696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mo" pitchFamily="34" charset="-120"/>
              </a:rPr>
              <a:t>Frame therapeutic concepts using their verbiage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61BB0-A53D-ED56-D263-B173C6DB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10155D-BB9C-FC86-EBEB-EF6D3DBC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170722"/>
            <a:ext cx="11887198" cy="769078"/>
          </a:xfrm>
        </p:spPr>
        <p:txBody>
          <a:bodyPr/>
          <a:lstStyle/>
          <a:p>
            <a:r>
              <a:rPr lang="en-US" cap="none" dirty="0">
                <a:latin typeface="Verdana" panose="020B0604030504040204" pitchFamily="34" charset="0"/>
                <a:ea typeface="Verdana" panose="020B0604030504040204" pitchFamily="34" charset="0"/>
              </a:rPr>
              <a:t>References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E85104-3AD7-6D17-2756-635B5C1E5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695" y="926451"/>
            <a:ext cx="11887199" cy="6731000"/>
          </a:xfrm>
        </p:spPr>
        <p:txBody>
          <a:bodyPr>
            <a:noAutofit/>
          </a:bodyPr>
          <a:lstStyle/>
          <a:p>
            <a:pPr marL="273050" lvl="1" indent="-273050">
              <a:lnSpc>
                <a:spcPct val="110000"/>
              </a:lnSpc>
              <a:buNone/>
            </a:pPr>
            <a:r>
              <a:rPr lang="en-US" sz="15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Beshay. (2025, March 31). </a:t>
            </a:r>
            <a:r>
              <a:rPr lang="en-US" sz="1500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Blue-collar workers are less satisfied at work, less attached to their jobs than other U.S. </a:t>
            </a:r>
          </a:p>
          <a:p>
            <a:pPr marL="273050" lvl="1" indent="-27305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500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workers</a:t>
            </a:r>
            <a:r>
              <a:rPr lang="en-US" sz="15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Pew Research Center. https://www.pewresearch.org/short-reads/2025/03/31/blue-collar-workers-are-less-satisfied-at-work-less-attached-to-their-jobs-than-other-us-workers/</a:t>
            </a:r>
          </a:p>
          <a:p>
            <a:pPr marL="273050" lvl="1" indent="-273050">
              <a:buNone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Blue Collar Worker. (2024). ZipRecruiter. https://www.ziprecruiter.com/Salaries/Blue-Collar-Worker-Salary</a:t>
            </a:r>
          </a:p>
          <a:p>
            <a:pPr marL="273050" lvl="1" indent="-273050">
              <a:buNone/>
            </a:pP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Talbotforce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. (2024, May). Supporting Mental Health for Blue-Collar Workers. Talbot Force. https://talbotforce.com/blog/supporting-mental-health-building-stronger-support-systems-for-blue-collar-workers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/</a:t>
            </a:r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3050" lvl="1" indent="-273050">
              <a:buNone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page. (2024, May 22). Main page. Main Page. https://www.truesafetyservices.com/blog/mental-health-across-the-blue-collar-industries</a:t>
            </a:r>
          </a:p>
          <a:p>
            <a:pPr marL="273050" lvl="1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Wardani, L. M. I., &amp; Firmansyah, R. (2019). The work-life balance of blue-collar workers: The role of employee engagement and burnout. </a:t>
            </a:r>
            <a:r>
              <a:rPr lang="en-US" sz="15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Jurnal</a:t>
            </a:r>
            <a:r>
              <a:rPr lang="en-US" sz="15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 </a:t>
            </a:r>
            <a:r>
              <a:rPr lang="en-US" sz="15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Psikologi</a:t>
            </a:r>
            <a:r>
              <a:rPr lang="en-US" sz="15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 </a:t>
            </a:r>
            <a:r>
              <a:rPr lang="en-US" sz="15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Ulayat</a:t>
            </a:r>
            <a:r>
              <a:rPr lang="en-US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, </a:t>
            </a:r>
            <a:r>
              <a:rPr lang="en-US" sz="15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6</a:t>
            </a:r>
            <a:r>
              <a:rPr lang="en-US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Estrangelo Edessa"/>
              </a:rPr>
              <a:t>(2), 227–241.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https://doi.org/10.24854/jpu96</a:t>
            </a:r>
          </a:p>
          <a:p>
            <a:pPr marL="273050" lvl="1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https://www.vitalsource.com/products/the-routledge-handbook-of-language-in-the-bernadette-vine-v9781317425809?srsltid=AfmBOoqCundQdjucJ5vWDGOYcwROmOKHdeD2n6v7lBb6D5g481m7tMP8</a:t>
            </a:r>
          </a:p>
          <a:p>
            <a:pPr marL="273050" lvl="1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Dėdelė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A.,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Miškinytė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A.,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Andrušaitytė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S., &amp;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Bartkutė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Ž. (2019). Perceived Stress Among Different Occupational Groups and the Interaction with Sedentary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. International Journal of Environmental Research and Public Health, 16(23), 4595. https://doi.org/10.3390/ijerph16234595</a:t>
            </a:r>
          </a:p>
          <a:p>
            <a:pPr marL="273050" lvl="1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Lina Vyas, “New normal” at work in a post-COVID world: work–life balance and labor markets, Policy and Society, Volume 41, Issue 1, March 2022, Pages 155–167, https://doi.org/10.1093/polsoc/puab011</a:t>
            </a:r>
          </a:p>
          <a:p>
            <a:pPr marL="273050" lvl="1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Lorincová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S.,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Štarchoň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P.,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Weberová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D.,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Hitka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M., &amp;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Lipoldová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M. (2019). Employee Motivation as a Tool to Achieve Sustainability of Business Processes. Sustainability, 11(13), 3509. https://doi.org/10.3390/su11133509</a:t>
            </a:r>
          </a:p>
          <a:p>
            <a:pPr marL="273050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Kerstin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Hötte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</a:rPr>
              <a:t>Melline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 Somers, Angelos Theodorakopoulos, Technology and jobs: A systematic literature review, Technological Forecasting and Social Change, Volume 194, 2023, 122750, ISSN 0040-1625, https://doi.org/10.1016/j.techfore.2023.122750.</a:t>
            </a:r>
          </a:p>
          <a:p>
            <a:pPr marL="273050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(https://www.sciencedirect.com/science/article/pii/S0040162523004353)</a:t>
            </a:r>
          </a:p>
        </p:txBody>
      </p:sp>
    </p:spTree>
    <p:extLst>
      <p:ext uri="{BB962C8B-B14F-4D97-AF65-F5344CB8AC3E}">
        <p14:creationId xmlns:p14="http://schemas.microsoft.com/office/powerpoint/2010/main" val="109059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86E5E6-3CAA-C34D-AA12-186E2AD1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170722"/>
            <a:ext cx="11887198" cy="769078"/>
          </a:xfrm>
        </p:spPr>
        <p:txBody>
          <a:bodyPr/>
          <a:lstStyle/>
          <a:p>
            <a:r>
              <a:rPr lang="en-US" cap="none" dirty="0">
                <a:latin typeface="Verdana" panose="020B0604030504040204" pitchFamily="34" charset="0"/>
                <a:ea typeface="Verdana" panose="020B0604030504040204" pitchFamily="34" charset="0"/>
              </a:rPr>
              <a:t>References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0BCD8A-0A72-B1D9-5FA7-232DA3B3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695" y="1181100"/>
            <a:ext cx="11887199" cy="6731000"/>
          </a:xfrm>
        </p:spPr>
        <p:txBody>
          <a:bodyPr>
            <a:normAutofit fontScale="85000" lnSpcReduction="20000"/>
          </a:bodyPr>
          <a:lstStyle/>
          <a:p>
            <a:pPr marL="273050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Walley, Christine J.. Exit Zero: Family and Class in Postindustrial Chicago, Chicago: University of Chicago Press, 2012. https://doi.org/10.7208/9780226871813</a:t>
            </a:r>
          </a:p>
          <a:p>
            <a:pPr marL="273050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Jiseung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Lee, Ji-Eun Lim, Song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Heui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Cho,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Eunsoo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Won, Hyun-Ghang Jeong, Moon-Soo Lee, Young-Hoon Ko,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Changsu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Han, Byung-Joo Ham, Kyu-Man Han, Association between work-family conflict and depressive symptoms in female workers: An exploration of potential moderators, Journal of Psychiatric Research, Volume 151, 2022, Pages 113-121, ISSN 0022-3956,</a:t>
            </a:r>
          </a:p>
          <a:p>
            <a:pPr marL="273050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https://doi.org/10.1016/j.jpsychires.2022.04.018. (https://www.sciencedirect.com/science/article/pii/S0022395622002217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8925" indent="-27305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Tanya Nystedt, Maria Rosvall, Martin Lindström, Sexual orientation, suicide ideation and suicide attempt: A population-based study, Psychiatry Research, Volume 275, 2019, Pages 359-365,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ISSN 0165-1781, https://doi.org/10.1016/j.psychres.2019.04.007.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(https://www.sciencedirect.com/science/article/pii/S0165178119300265)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Ann Barbara Bauer, Reiner Eichenberger, Worsening workers' health by lowering retirement age: The malign consequences of a benign reform, The Journal of the Economics of Ageing, Volume 18, 2021, 100296, ISSN 2212-828X, https://doi.org/10.1016/j.jeoa.2020.100296.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(https://www.sciencedirect.com/science/article/pii/S2212828X2030061X)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Sainz M, 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Baldissarri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 C. Abusive leadership versus objectifying job features: Factors that influence organizational dehumanization and workers’ self-objectification. J Appl Soc Psychol. 2021; 51: 825–837. https://doi.org/10.1111/jasp.12803</a:t>
            </a:r>
          </a:p>
          <a:p>
            <a:pPr marL="288925" marR="0" indent="-273050" algn="just">
              <a:buNone/>
              <a:tabLst>
                <a:tab pos="476250" algn="l"/>
                <a:tab pos="2971800" algn="ctr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Kim Y-M, Cho S-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. Socioeconomic status, work-life conflict, and mental health. Am J Ind Med. 2020; 63: 703–712. https://doi.org/10.1002/ajim.23118 </a:t>
            </a:r>
          </a:p>
          <a:p>
            <a:pPr marL="288925" indent="-273050" algn="l">
              <a:buNone/>
            </a:pPr>
            <a:endParaRPr lang="en-US" sz="9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5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3AEFAA-9741-5EEC-D288-59B421D3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3787F65-3B26-2D64-99EC-16C172FEFF1A}"/>
              </a:ext>
            </a:extLst>
          </p:cNvPr>
          <p:cNvSpPr/>
          <p:nvPr/>
        </p:nvSpPr>
        <p:spPr>
          <a:xfrm>
            <a:off x="3098800" y="507141"/>
            <a:ext cx="9112211" cy="1552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“Connecting with the </a:t>
            </a:r>
            <a:br>
              <a:rPr lang="en-US" sz="445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5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Blue-Collar Population”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689A90C-A1F3-C3F5-9D41-A1CA8521EA48}"/>
              </a:ext>
            </a:extLst>
          </p:cNvPr>
          <p:cNvSpPr/>
          <p:nvPr/>
        </p:nvSpPr>
        <p:spPr>
          <a:xfrm>
            <a:off x="7315199" y="3398169"/>
            <a:ext cx="4217219" cy="1123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  <a:buClr>
                <a:srgbClr val="070793"/>
              </a:buClr>
            </a:pPr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Questions?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Roboto" pitchFamily="34" charset="-120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FB285F00-1726-1ED2-AD9B-162E6488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4409" y="2911574"/>
            <a:ext cx="2381851" cy="2381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796117-5BA4-4C50-0386-69D7B8A9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24" y="276807"/>
            <a:ext cx="3944775" cy="591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92E2F6-27CF-3171-941D-AE3262B8B5EF}"/>
              </a:ext>
            </a:extLst>
          </p:cNvPr>
          <p:cNvSpPr txBox="1"/>
          <p:nvPr/>
        </p:nvSpPr>
        <p:spPr>
          <a:xfrm>
            <a:off x="674045" y="6169725"/>
            <a:ext cx="359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Michael Noll, LPC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A1D9D0-EFF9-CBF5-3EC6-5F576F72F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24" y="6692945"/>
            <a:ext cx="3944775" cy="788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AB64CA-A04D-2287-0AE0-E56CC043F43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11011" y="333419"/>
            <a:ext cx="2167378" cy="2496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4C34-BC84-E06D-9802-9F8500DE7547}"/>
              </a:ext>
            </a:extLst>
          </p:cNvPr>
          <p:cNvSpPr txBox="1"/>
          <p:nvPr/>
        </p:nvSpPr>
        <p:spPr>
          <a:xfrm>
            <a:off x="7759700" y="6219370"/>
            <a:ext cx="665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buNone/>
            </a:pPr>
            <a:r>
              <a:rPr lang="en-US" sz="2800" kern="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 Noll Counseling, LLC</a:t>
            </a:r>
            <a:br>
              <a:rPr lang="en-US" sz="2800" kern="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kern="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michael@michaelnollcounseling.com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buNone/>
            </a:pPr>
            <a:r>
              <a:rPr lang="en-US" sz="2800" u="sng" kern="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https://michaelnollcounseling.com/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/>
            <a:r>
              <a:rPr lang="en-US" sz="2800" kern="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920-215-1553 talk/text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8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81BA-DC70-CC29-C5A1-4ED7E42B81F2}"/>
              </a:ext>
            </a:extLst>
          </p:cNvPr>
          <p:cNvSpPr txBox="1">
            <a:spLocks/>
          </p:cNvSpPr>
          <p:nvPr/>
        </p:nvSpPr>
        <p:spPr>
          <a:xfrm>
            <a:off x="2141015" y="304640"/>
            <a:ext cx="10145486" cy="9704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54864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ourier New" panose="02070309020205020404" pitchFamily="49" charset="0"/>
              </a:rPr>
              <a:t>What Are We Talking About?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DBE58-BEBE-2227-5565-E9F9883892C1}"/>
              </a:ext>
            </a:extLst>
          </p:cNvPr>
          <p:cNvSpPr txBox="1"/>
          <p:nvPr/>
        </p:nvSpPr>
        <p:spPr>
          <a:xfrm>
            <a:off x="2124607" y="1355854"/>
            <a:ext cx="10381185" cy="656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11:00-ish: 	Who’s Michael?</a:t>
            </a:r>
          </a:p>
          <a:p>
            <a:pPr marL="0" marR="0">
              <a:lnSpc>
                <a:spcPct val="107000"/>
              </a:lnSpc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11:10-ish:  	</a:t>
            </a:r>
            <a:r>
              <a:rPr lang="en-US" sz="28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Define the Blue-Collar Population</a:t>
            </a:r>
          </a:p>
          <a:p>
            <a:pPr marL="0" marR="0">
              <a:lnSpc>
                <a:spcPct val="107000"/>
              </a:lnSpc>
              <a:spcAft>
                <a:spcPts val="1800"/>
              </a:spcAft>
              <a:buNone/>
            </a:pPr>
            <a:r>
              <a:rPr lang="en-US" sz="28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		What type of work do they perform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		What makes them “blue-collar”?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11:30-ish: 	What’s the </a:t>
            </a:r>
            <a:r>
              <a:rPr lang="en-US" sz="28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Pain (Points)?	</a:t>
            </a:r>
          </a:p>
          <a:p>
            <a:pPr marL="0" marR="0">
              <a:lnSpc>
                <a:spcPct val="107000"/>
              </a:lnSpc>
              <a:spcAft>
                <a:spcPts val="1800"/>
              </a:spcAft>
              <a:buNone/>
            </a:pPr>
            <a:r>
              <a:rPr lang="en-US" sz="28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		When/How do they decide to seek help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		Barriers to Connect?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11:55-ish:	</a:t>
            </a:r>
            <a:r>
              <a:rPr lang="en-US" sz="28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Treatment Options 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		Build Rapport/Trust</a:t>
            </a:r>
          </a:p>
          <a:p>
            <a:pPr>
              <a:spcAft>
                <a:spcPts val="1800"/>
              </a:spcAft>
              <a:buNone/>
            </a:pPr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12:15ish:		Conclusion and Q&amp;A</a:t>
            </a:r>
          </a:p>
        </p:txBody>
      </p:sp>
    </p:spTree>
    <p:extLst>
      <p:ext uri="{BB962C8B-B14F-4D97-AF65-F5344CB8AC3E}">
        <p14:creationId xmlns:p14="http://schemas.microsoft.com/office/powerpoint/2010/main" val="143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38067"/>
            <a:ext cx="7556421" cy="990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Story </a:t>
            </a:r>
            <a:endParaRPr lang="en-US" sz="44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028953"/>
            <a:ext cx="7556421" cy="272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ct val="150000"/>
              </a:lnSpc>
              <a:buClr>
                <a:srgbClr val="070793"/>
              </a:buClr>
              <a:buFont typeface="Verdana" panose="020B0604030504040204" pitchFamily="34" charset="0"/>
              <a:buChar char="◊"/>
            </a:pPr>
            <a:r>
              <a:rPr lang="en-US" sz="28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Background</a:t>
            </a:r>
          </a:p>
          <a:p>
            <a:pPr marL="457200" indent="-457200" algn="l">
              <a:lnSpc>
                <a:spcPct val="150000"/>
              </a:lnSpc>
              <a:buClr>
                <a:srgbClr val="070793"/>
              </a:buClr>
              <a:buFont typeface="Verdana" panose="020B0604030504040204" pitchFamily="34" charset="0"/>
              <a:buChar char="◊"/>
            </a:pPr>
            <a:r>
              <a:rPr lang="en-US" sz="28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The “Blue-Collar” Therapist?</a:t>
            </a:r>
          </a:p>
          <a:p>
            <a:pPr marL="457200" indent="-457200" algn="l">
              <a:lnSpc>
                <a:spcPct val="150000"/>
              </a:lnSpc>
              <a:buClr>
                <a:srgbClr val="070793"/>
              </a:buClr>
              <a:buFont typeface="Verdana" panose="020B0604030504040204" pitchFamily="34" charset="0"/>
              <a:buChar char="◊"/>
            </a:pPr>
            <a:r>
              <a:rPr lang="en-US" sz="28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Some Programs…</a:t>
            </a:r>
          </a:p>
          <a:p>
            <a:pPr marL="457200" indent="-457200" algn="l">
              <a:lnSpc>
                <a:spcPct val="150000"/>
              </a:lnSpc>
              <a:buClr>
                <a:srgbClr val="070793"/>
              </a:buClr>
              <a:buFont typeface="Verdana" panose="020B0604030504040204" pitchFamily="34" charset="0"/>
              <a:buChar char="◊"/>
            </a:pPr>
            <a:r>
              <a:rPr lang="en-US" sz="28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Your Niche is Who?</a:t>
            </a:r>
            <a:endParaRPr lang="en-US" sz="1750" dirty="0">
              <a:solidFill>
                <a:srgbClr val="D4D4D1"/>
              </a:solidFill>
              <a:latin typeface="Verdana" panose="020B0604030504040204" pitchFamily="34" charset="0"/>
              <a:ea typeface="Verdana" panose="020B0604030504040204" pitchFamily="34" charset="0"/>
              <a:cs typeface="Roboto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89" y="5153734"/>
            <a:ext cx="7556421" cy="146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i="1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With 27% of the US workforce identifying as blue-collar, this population forms America's backbone yet often remains underserved in mental health support. (Beshay, 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4771AF-BA61-0414-85ED-83FECF39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237836"/>
            <a:ext cx="5169284" cy="7753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538" y="0"/>
            <a:ext cx="494486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426" y="525105"/>
            <a:ext cx="7667149" cy="757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Who’s Blue-Collar?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8426" y="1494928"/>
            <a:ext cx="474702" cy="4747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83" y="1557905"/>
            <a:ext cx="316468" cy="39552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24107" y="1494928"/>
            <a:ext cx="375749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Skilled/</a:t>
            </a:r>
            <a:r>
              <a:rPr lang="en-US" sz="2050" dirty="0" err="1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UnSkilled</a:t>
            </a:r>
            <a:r>
              <a:rPr lang="en-US" sz="20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 Workers</a:t>
            </a:r>
            <a:endParaRPr lang="en-US" sz="2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424106" y="1951056"/>
            <a:ext cx="7983129" cy="114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Manual laborers and trade professionals form the backbone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of production.</a:t>
            </a:r>
          </a:p>
        </p:txBody>
      </p:sp>
      <p:sp>
        <p:nvSpPr>
          <p:cNvPr id="8" name="Shape 4"/>
          <p:cNvSpPr/>
          <p:nvPr/>
        </p:nvSpPr>
        <p:spPr>
          <a:xfrm>
            <a:off x="738426" y="2711263"/>
            <a:ext cx="474702" cy="4747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83" y="2750792"/>
            <a:ext cx="316468" cy="39552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24107" y="2711263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Income Range</a:t>
            </a:r>
            <a:endParaRPr lang="en-US" sz="2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424107" y="3167391"/>
            <a:ext cx="7983128" cy="1480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Blue-collar workers in the US, as of April 2025, earn an average </a:t>
            </a:r>
            <a:b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hourly wage of around $25.69,  with the majority earning </a:t>
            </a:r>
            <a:b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between $13.94 and $35.34 per hour. However, pay can vary widely </a:t>
            </a:r>
            <a:b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based on factors like skill level, location, and experience. 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Blue Collar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Worker. (2024)</a:t>
            </a:r>
          </a:p>
        </p:txBody>
      </p:sp>
      <p:sp>
        <p:nvSpPr>
          <p:cNvPr id="12" name="Shape 7"/>
          <p:cNvSpPr/>
          <p:nvPr/>
        </p:nvSpPr>
        <p:spPr>
          <a:xfrm>
            <a:off x="738426" y="4983962"/>
            <a:ext cx="474702" cy="4747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83" y="5023498"/>
            <a:ext cx="316468" cy="39552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24107" y="5054307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Key Industries</a:t>
            </a:r>
            <a:endParaRPr lang="en-US" sz="2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424107" y="5510436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Construction and Skilled Trades, Manufacturing and Production,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Transportation and Logistics, Maintenance and Repair, Agriculture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and Farming, and the Service Industry</a:t>
            </a:r>
          </a:p>
        </p:txBody>
      </p:sp>
      <p:sp>
        <p:nvSpPr>
          <p:cNvPr id="16" name="Shape 10"/>
          <p:cNvSpPr/>
          <p:nvPr/>
        </p:nvSpPr>
        <p:spPr>
          <a:xfrm>
            <a:off x="738426" y="6584250"/>
            <a:ext cx="474702" cy="4747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83" y="6606473"/>
            <a:ext cx="316468" cy="39552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24107" y="6649007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Economic Impact</a:t>
            </a:r>
            <a:endParaRPr lang="en-US" sz="2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1424107" y="7105136"/>
            <a:ext cx="698146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Critical drivers of productivity and infrastructure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111" y="576858"/>
            <a:ext cx="7678579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A Day in the Life: Blue-Collar Careers</a:t>
            </a:r>
            <a:endParaRPr lang="en-US" sz="4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54616" y="2199323"/>
            <a:ext cx="22860" cy="5453301"/>
          </a:xfrm>
          <a:prstGeom prst="roundRect">
            <a:avLst>
              <a:gd name="adj" fmla="val 137388"/>
            </a:avLst>
          </a:prstGeom>
          <a:solidFill>
            <a:srgbClr val="61646A"/>
          </a:solidFill>
          <a:ln/>
        </p:spPr>
      </p:sp>
      <p:sp>
        <p:nvSpPr>
          <p:cNvPr id="5" name="Shape 2"/>
          <p:cNvSpPr/>
          <p:nvPr/>
        </p:nvSpPr>
        <p:spPr>
          <a:xfrm>
            <a:off x="6667262" y="2658904"/>
            <a:ext cx="628055" cy="22860"/>
          </a:xfrm>
          <a:prstGeom prst="roundRect">
            <a:avLst>
              <a:gd name="adj" fmla="val 137388"/>
            </a:avLst>
          </a:prstGeom>
          <a:solidFill>
            <a:srgbClr val="61646A"/>
          </a:solidFill>
          <a:ln/>
        </p:spPr>
      </p:sp>
      <p:sp>
        <p:nvSpPr>
          <p:cNvPr id="6" name="Shape 3"/>
          <p:cNvSpPr/>
          <p:nvPr/>
        </p:nvSpPr>
        <p:spPr>
          <a:xfrm>
            <a:off x="6219111" y="2434828"/>
            <a:ext cx="471011" cy="471011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632" y="2474059"/>
            <a:ext cx="313968" cy="39254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1533" y="2408634"/>
            <a:ext cx="4561620" cy="452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Early or Late Start Times?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01533" y="2861310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Workdays often begin before dawn or late in the day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(10 p.m. or later)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667262" y="4074557"/>
            <a:ext cx="628055" cy="22860"/>
          </a:xfrm>
          <a:prstGeom prst="roundRect">
            <a:avLst>
              <a:gd name="adj" fmla="val 137388"/>
            </a:avLst>
          </a:prstGeom>
          <a:solidFill>
            <a:srgbClr val="61646A"/>
          </a:solidFill>
          <a:ln/>
        </p:spPr>
      </p:sp>
      <p:sp>
        <p:nvSpPr>
          <p:cNvPr id="11" name="Shape 7"/>
          <p:cNvSpPr/>
          <p:nvPr/>
        </p:nvSpPr>
        <p:spPr>
          <a:xfrm>
            <a:off x="6219111" y="3850481"/>
            <a:ext cx="471011" cy="471011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632" y="3889712"/>
            <a:ext cx="313968" cy="39254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01533" y="3824288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Physical Labor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501533" y="4276963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Hands-on work that taxes the body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667262" y="5490210"/>
            <a:ext cx="628055" cy="22860"/>
          </a:xfrm>
          <a:prstGeom prst="roundRect">
            <a:avLst>
              <a:gd name="adj" fmla="val 137388"/>
            </a:avLst>
          </a:prstGeom>
          <a:solidFill>
            <a:srgbClr val="61646A"/>
          </a:solidFill>
          <a:ln/>
        </p:spPr>
      </p:sp>
      <p:sp>
        <p:nvSpPr>
          <p:cNvPr id="16" name="Shape 11"/>
          <p:cNvSpPr/>
          <p:nvPr/>
        </p:nvSpPr>
        <p:spPr>
          <a:xfrm>
            <a:off x="6219111" y="5266134"/>
            <a:ext cx="471011" cy="471011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32" y="5305365"/>
            <a:ext cx="313968" cy="39254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01533" y="5239941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Extended Hours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501533" y="5692616"/>
            <a:ext cx="6396157" cy="8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10-12 hour shifts common in many trades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May switch shifts week by week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667262" y="6905863"/>
            <a:ext cx="628055" cy="22860"/>
          </a:xfrm>
          <a:prstGeom prst="roundRect">
            <a:avLst>
              <a:gd name="adj" fmla="val 137388"/>
            </a:avLst>
          </a:prstGeom>
          <a:solidFill>
            <a:srgbClr val="61646A"/>
          </a:solidFill>
          <a:ln/>
        </p:spPr>
      </p:sp>
      <p:sp>
        <p:nvSpPr>
          <p:cNvPr id="21" name="Shape 15"/>
          <p:cNvSpPr/>
          <p:nvPr/>
        </p:nvSpPr>
        <p:spPr>
          <a:xfrm>
            <a:off x="6219111" y="6681788"/>
            <a:ext cx="471011" cy="471011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632" y="6721019"/>
            <a:ext cx="313968" cy="39254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01533" y="665559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High-Pressure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7501533" y="7108269"/>
            <a:ext cx="63961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Demanding environments with tight deadlines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38309"/>
            <a:ext cx="78561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What Makes Them Blue-Collar</a:t>
            </a:r>
            <a:endParaRPr lang="en-US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Technical Skills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Expertise in hands-on, practical trades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Wage Structure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Primarily hourly compensation rather than salary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Education Path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Trade school or on-the-job training instead of college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Cultural Identity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Strong ties to working-class values and community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917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What’s The Pain? </a:t>
            </a:r>
            <a:endParaRPr lang="en-US" sz="44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Mental Health Stigma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888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Reluctance to acknowledge emotional struggles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61646A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Financial Pressure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155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Inconsistent income and limited benefits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61646A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Physical Toll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39003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Chronic pain and occupational injuries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61646A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Work-Life Balance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3632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Limited time for family and personal needs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F49CD-EE7A-A7F5-88BA-159BAF3E6B56}"/>
              </a:ext>
            </a:extLst>
          </p:cNvPr>
          <p:cNvSpPr txBox="1"/>
          <p:nvPr/>
        </p:nvSpPr>
        <p:spPr>
          <a:xfrm>
            <a:off x="1028700" y="1228844"/>
            <a:ext cx="264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None/>
            </a:pPr>
            <a:r>
              <a:rPr lang="en-US" b="0" i="0" dirty="0">
                <a:effectLst/>
                <a:latin typeface="Calibri" panose="020F0502020204030204" pitchFamily="34" charset="0"/>
              </a:rPr>
              <a:t>* </a:t>
            </a:r>
            <a:r>
              <a:rPr lang="en-US" b="0" i="0" dirty="0" err="1">
                <a:effectLst/>
                <a:latin typeface="Calibri" panose="020F0502020204030204" pitchFamily="34" charset="0"/>
              </a:rPr>
              <a:t>Talbotforce</a:t>
            </a:r>
            <a:r>
              <a:rPr lang="en-US" b="0" i="0" dirty="0">
                <a:effectLst/>
                <a:latin typeface="Calibri" panose="020F0502020204030204" pitchFamily="34" charset="0"/>
              </a:rPr>
              <a:t>. (2024, May)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368" y="727948"/>
            <a:ext cx="7472720" cy="624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To Seek Help?</a:t>
            </a:r>
            <a:endParaRPr lang="en-US" sz="3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86368" y="1652707"/>
            <a:ext cx="7744063" cy="1472327"/>
          </a:xfrm>
          <a:prstGeom prst="roundRect">
            <a:avLst>
              <a:gd name="adj" fmla="val 2038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6386274" y="1852613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Peer Influence</a:t>
            </a:r>
            <a:endParaRPr lang="en-US" sz="19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86274" y="2285048"/>
            <a:ext cx="7344251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While many struggle, they don’t seek help from professionals unless their peers give them encouragement first</a:t>
            </a:r>
            <a:endParaRPr lang="en-US" sz="15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86368" y="3324939"/>
            <a:ext cx="7744063" cy="1472327"/>
          </a:xfrm>
          <a:prstGeom prst="roundRect">
            <a:avLst>
              <a:gd name="adj" fmla="val 2038"/>
            </a:avLst>
          </a:prstGeom>
          <a:solidFill>
            <a:srgbClr val="484B51"/>
          </a:solidFill>
          <a:ln/>
        </p:spPr>
      </p:sp>
      <p:sp>
        <p:nvSpPr>
          <p:cNvPr id="8" name="Text 5"/>
          <p:cNvSpPr/>
          <p:nvPr/>
        </p:nvSpPr>
        <p:spPr>
          <a:xfrm>
            <a:off x="6386274" y="3427860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Practical Approach</a:t>
            </a:r>
            <a:endParaRPr lang="en-US" sz="19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86274" y="3860295"/>
            <a:ext cx="7344251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Prefer direct, solution-focused strategies over abstract therapeutic concepts; Won’t give up more information than asked for – especially in early sessions</a:t>
            </a:r>
            <a:endParaRPr lang="en-US" sz="15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86368" y="4997172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484B51"/>
          </a:solidFill>
          <a:ln/>
        </p:spPr>
      </p:sp>
      <p:sp>
        <p:nvSpPr>
          <p:cNvPr id="11" name="Text 8"/>
          <p:cNvSpPr/>
          <p:nvPr/>
        </p:nvSpPr>
        <p:spPr>
          <a:xfrm>
            <a:off x="6386274" y="5197078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Value Assessment</a:t>
            </a:r>
            <a:endParaRPr lang="en-US" sz="19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86274" y="5629513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Strong emphasis on cost-effectiveness and tangible results from therapy</a:t>
            </a:r>
            <a:endParaRPr lang="en-US" sz="15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86368" y="6349365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484B51"/>
          </a:solidFill>
          <a:ln/>
        </p:spPr>
      </p:sp>
      <p:sp>
        <p:nvSpPr>
          <p:cNvPr id="14" name="Text 11"/>
          <p:cNvSpPr/>
          <p:nvPr/>
        </p:nvSpPr>
        <p:spPr>
          <a:xfrm>
            <a:off x="6386274" y="6549271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Trust Building</a:t>
            </a:r>
            <a:endParaRPr lang="en-US" sz="19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86274" y="6981706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Therapists must prove they understand blue-collar experiences</a:t>
            </a:r>
            <a:endParaRPr lang="en-US" sz="15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6625"/>
            <a:ext cx="8943737" cy="699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3F3F2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Barriers to Therapeutic Connection</a:t>
            </a:r>
            <a:endParaRPr lang="en-US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82955" y="1763197"/>
            <a:ext cx="1633061" cy="1289090"/>
          </a:xfrm>
          <a:prstGeom prst="roundRect">
            <a:avLst>
              <a:gd name="adj" fmla="val 2603"/>
            </a:avLst>
          </a:prstGeom>
          <a:solidFill>
            <a:srgbClr val="484B51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4" y="2211110"/>
            <a:ext cx="314563" cy="393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39735" y="1986915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Time Constraints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39735" y="2501146"/>
            <a:ext cx="1120771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Rigid (and sometimes flexible) work schedules limit appointment availability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527816" y="3037046"/>
            <a:ext cx="11207829" cy="15240"/>
          </a:xfrm>
          <a:prstGeom prst="roundRect">
            <a:avLst>
              <a:gd name="adj" fmla="val 220198"/>
            </a:avLst>
          </a:prstGeom>
          <a:solidFill>
            <a:srgbClr val="61646A"/>
          </a:solidFill>
          <a:ln/>
        </p:spPr>
      </p:sp>
      <p:sp>
        <p:nvSpPr>
          <p:cNvPr id="8" name="Shape 5"/>
          <p:cNvSpPr/>
          <p:nvPr/>
        </p:nvSpPr>
        <p:spPr>
          <a:xfrm>
            <a:off x="782955" y="3164086"/>
            <a:ext cx="3266123" cy="1289090"/>
          </a:xfrm>
          <a:prstGeom prst="roundRect">
            <a:avLst>
              <a:gd name="adj" fmla="val 2603"/>
            </a:avLst>
          </a:prstGeom>
          <a:solidFill>
            <a:srgbClr val="484B5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35" y="3611999"/>
            <a:ext cx="314563" cy="3931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72796" y="3387804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Financial Barriers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272796" y="3871555"/>
            <a:ext cx="5367218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Limited insurance coverage and inability to miss work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160877" y="4437936"/>
            <a:ext cx="9574768" cy="15240"/>
          </a:xfrm>
          <a:prstGeom prst="roundRect">
            <a:avLst>
              <a:gd name="adj" fmla="val 220198"/>
            </a:avLst>
          </a:prstGeom>
          <a:solidFill>
            <a:srgbClr val="61646A"/>
          </a:solidFill>
          <a:ln/>
        </p:spPr>
      </p:sp>
      <p:sp>
        <p:nvSpPr>
          <p:cNvPr id="13" name="Shape 9"/>
          <p:cNvSpPr/>
          <p:nvPr/>
        </p:nvSpPr>
        <p:spPr>
          <a:xfrm>
            <a:off x="782955" y="4564975"/>
            <a:ext cx="4899184" cy="1289090"/>
          </a:xfrm>
          <a:prstGeom prst="roundRect">
            <a:avLst>
              <a:gd name="adj" fmla="val 2603"/>
            </a:avLst>
          </a:prstGeom>
          <a:solidFill>
            <a:srgbClr val="484B51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265" y="5012888"/>
            <a:ext cx="314563" cy="39314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05857" y="4788694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Communication Gap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905857" y="5272445"/>
            <a:ext cx="6980992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Academic therapy language clashes with direct communication styles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793938" y="5838825"/>
            <a:ext cx="7941707" cy="15240"/>
          </a:xfrm>
          <a:prstGeom prst="roundRect">
            <a:avLst>
              <a:gd name="adj" fmla="val 220198"/>
            </a:avLst>
          </a:prstGeom>
          <a:solidFill>
            <a:srgbClr val="61646A"/>
          </a:solidFill>
          <a:ln/>
        </p:spPr>
      </p:sp>
      <p:sp>
        <p:nvSpPr>
          <p:cNvPr id="18" name="Shape 13"/>
          <p:cNvSpPr/>
          <p:nvPr/>
        </p:nvSpPr>
        <p:spPr>
          <a:xfrm>
            <a:off x="782955" y="5965865"/>
            <a:ext cx="6532245" cy="1646992"/>
          </a:xfrm>
          <a:prstGeom prst="roundRect">
            <a:avLst>
              <a:gd name="adj" fmla="val 2038"/>
            </a:avLst>
          </a:prstGeom>
          <a:solidFill>
            <a:srgbClr val="484B51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796" y="6592729"/>
            <a:ext cx="314563" cy="39314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38918" y="6049883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ans Medium" pitchFamily="34" charset="-120"/>
              </a:rPr>
              <a:t>Trust Issues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538918" y="6533634"/>
            <a:ext cx="6084808" cy="1017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34" charset="-120"/>
              </a:rPr>
              <a:t>Skepticism about therapists understanding their life experiences; Doubt they are seen/heard or even matter</a:t>
            </a:r>
            <a:endParaRPr lang="en-US" sz="17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64A9CA-AC36-D944-4284-FE0C59E26281}"/>
              </a:ext>
            </a:extLst>
          </p:cNvPr>
          <p:cNvSpPr txBox="1"/>
          <p:nvPr/>
        </p:nvSpPr>
        <p:spPr>
          <a:xfrm>
            <a:off x="1067979" y="1232654"/>
            <a:ext cx="216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page. (2024, May 22)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2483</TotalTime>
  <Words>1505</Words>
  <Application>Microsoft Office PowerPoint</Application>
  <PresentationFormat>Custom</PresentationFormat>
  <Paragraphs>145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Tahoma</vt:lpstr>
      <vt:lpstr>Arial</vt:lpstr>
      <vt:lpstr>Calibri</vt:lpstr>
      <vt:lpstr>Times New Roman</vt:lpstr>
      <vt:lpstr>Segoe Print</vt:lpstr>
      <vt:lpstr>Verdana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Therapeutic Approaches </vt:lpstr>
      <vt:lpstr>PowerPoint Presentation</vt:lpstr>
      <vt:lpstr>References</vt:lpstr>
      <vt:lpstr>References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Michael Noll Counseling</cp:lastModifiedBy>
  <cp:revision>4</cp:revision>
  <cp:lastPrinted>2025-04-10T15:24:24Z</cp:lastPrinted>
  <dcterms:created xsi:type="dcterms:W3CDTF">2025-04-08T18:41:22Z</dcterms:created>
  <dcterms:modified xsi:type="dcterms:W3CDTF">2025-04-10T15:26:06Z</dcterms:modified>
</cp:coreProperties>
</file>