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0" r:id="rId2"/>
    <p:sldId id="271" r:id="rId3"/>
    <p:sldId id="319" r:id="rId4"/>
    <p:sldId id="326" r:id="rId5"/>
    <p:sldId id="327" r:id="rId6"/>
    <p:sldId id="328" r:id="rId7"/>
    <p:sldId id="335" r:id="rId8"/>
    <p:sldId id="329" r:id="rId9"/>
    <p:sldId id="336" r:id="rId10"/>
    <p:sldId id="331" r:id="rId11"/>
    <p:sldId id="332" r:id="rId12"/>
    <p:sldId id="337" r:id="rId13"/>
    <p:sldId id="334" r:id="rId14"/>
    <p:sldId id="338" r:id="rId15"/>
    <p:sldId id="333" r:id="rId16"/>
    <p:sldId id="339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9"/>
            <p14:sldId id="326"/>
            <p14:sldId id="327"/>
            <p14:sldId id="328"/>
            <p14:sldId id="335"/>
            <p14:sldId id="329"/>
            <p14:sldId id="336"/>
            <p14:sldId id="331"/>
            <p14:sldId id="332"/>
            <p14:sldId id="337"/>
            <p14:sldId id="334"/>
            <p14:sldId id="338"/>
            <p14:sldId id="333"/>
            <p14:sldId id="339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4F7C2-0C2C-4616-AD2C-82F3221CE22A}" v="7" dt="2024-03-19T20:51:14.287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>
        <p:scale>
          <a:sx n="68" d="100"/>
          <a:sy n="68" d="100"/>
        </p:scale>
        <p:origin x="38" y="38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clId="Web-{42180E9C-3BD7-47AA-8DBD-04C70CAA3C33}"/>
    <pc:docChg chg="modSld">
      <pc:chgData name="michael noll" userId="" providerId="" clId="Web-{42180E9C-3BD7-47AA-8DBD-04C70CAA3C33}" dt="2023-09-19T20:48:21.657" v="72" actId="1076"/>
      <pc:docMkLst>
        <pc:docMk/>
      </pc:docMkLst>
      <pc:sldChg chg="modSp">
        <pc:chgData name="michael noll" userId="" providerId="" clId="Web-{42180E9C-3BD7-47AA-8DBD-04C70CAA3C33}" dt="2023-09-19T20:48:21.657" v="72" actId="1076"/>
        <pc:sldMkLst>
          <pc:docMk/>
          <pc:sldMk cId="1096358168" sldId="270"/>
        </pc:sldMkLst>
        <pc:spChg chg="mod">
          <ac:chgData name="michael noll" userId="" providerId="" clId="Web-{42180E9C-3BD7-47AA-8DBD-04C70CAA3C33}" dt="2023-09-19T20:48:21.657" v="72" actId="1076"/>
          <ac:spMkLst>
            <pc:docMk/>
            <pc:sldMk cId="1096358168" sldId="270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3:13.897" v="0" actId="14100"/>
        <pc:sldMkLst>
          <pc:docMk/>
          <pc:sldMk cId="3410528100" sldId="271"/>
        </pc:sldMkLst>
        <pc:spChg chg="mod">
          <ac:chgData name="michael noll" userId="" providerId="" clId="Web-{42180E9C-3BD7-47AA-8DBD-04C70CAA3C33}" dt="2023-09-19T20:43:13.897" v="0" actId="14100"/>
          <ac:spMkLst>
            <pc:docMk/>
            <pc:sldMk cId="3410528100" sldId="271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8:13.297" v="71" actId="20577"/>
        <pc:sldMkLst>
          <pc:docMk/>
          <pc:sldMk cId="1841582207" sldId="309"/>
        </pc:sldMkLst>
        <pc:spChg chg="mod">
          <ac:chgData name="michael noll" userId="" providerId="" clId="Web-{42180E9C-3BD7-47AA-8DBD-04C70CAA3C33}" dt="2023-09-19T20:47:58.156" v="68" actId="20577"/>
          <ac:spMkLst>
            <pc:docMk/>
            <pc:sldMk cId="1841582207" sldId="309"/>
            <ac:spMk id="2" creationId="{00000000-0000-0000-0000-000000000000}"/>
          </ac:spMkLst>
        </pc:spChg>
        <pc:spChg chg="mod">
          <ac:chgData name="michael noll" userId="" providerId="" clId="Web-{42180E9C-3BD7-47AA-8DBD-04C70CAA3C33}" dt="2023-09-19T20:48:13.297" v="71" actId="20577"/>
          <ac:spMkLst>
            <pc:docMk/>
            <pc:sldMk cId="1841582207" sldId="309"/>
            <ac:spMk id="3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3:30.882" v="1" actId="1076"/>
        <pc:sldMkLst>
          <pc:docMk/>
          <pc:sldMk cId="1102746158" sldId="328"/>
        </pc:sldMkLst>
        <pc:spChg chg="mod">
          <ac:chgData name="michael noll" userId="" providerId="" clId="Web-{42180E9C-3BD7-47AA-8DBD-04C70CAA3C33}" dt="2023-09-19T20:43:30.882" v="1" actId="1076"/>
          <ac:spMkLst>
            <pc:docMk/>
            <pc:sldMk cId="1102746158" sldId="328"/>
            <ac:spMk id="3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5:04.463" v="20" actId="20577"/>
        <pc:sldMkLst>
          <pc:docMk/>
          <pc:sldMk cId="2967034565" sldId="329"/>
        </pc:sldMkLst>
        <pc:spChg chg="mod">
          <ac:chgData name="michael noll" userId="" providerId="" clId="Web-{42180E9C-3BD7-47AA-8DBD-04C70CAA3C33}" dt="2023-09-19T20:45:04.463" v="20" actId="20577"/>
          <ac:spMkLst>
            <pc:docMk/>
            <pc:sldMk cId="2967034565" sldId="329"/>
            <ac:spMk id="3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6:31.028" v="25" actId="20577"/>
        <pc:sldMkLst>
          <pc:docMk/>
          <pc:sldMk cId="1777628699" sldId="332"/>
        </pc:sldMkLst>
        <pc:spChg chg="mod">
          <ac:chgData name="michael noll" userId="" providerId="" clId="Web-{42180E9C-3BD7-47AA-8DBD-04C70CAA3C33}" dt="2023-09-19T20:46:31.028" v="25" actId="20577"/>
          <ac:spMkLst>
            <pc:docMk/>
            <pc:sldMk cId="1777628699" sldId="332"/>
            <ac:spMk id="2" creationId="{00000000-0000-0000-0000-000000000000}"/>
          </ac:spMkLst>
        </pc:spChg>
        <pc:spChg chg="mod">
          <ac:chgData name="michael noll" userId="" providerId="" clId="Web-{42180E9C-3BD7-47AA-8DBD-04C70CAA3C33}" dt="2023-09-19T20:45:54.246" v="22" actId="20577"/>
          <ac:spMkLst>
            <pc:docMk/>
            <pc:sldMk cId="1777628699" sldId="332"/>
            <ac:spMk id="3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7:28.764" v="56" actId="20577"/>
        <pc:sldMkLst>
          <pc:docMk/>
          <pc:sldMk cId="3012911461" sldId="333"/>
        </pc:sldMkLst>
        <pc:spChg chg="mod">
          <ac:chgData name="michael noll" userId="" providerId="" clId="Web-{42180E9C-3BD7-47AA-8DBD-04C70CAA3C33}" dt="2023-09-19T20:47:28.764" v="56" actId="20577"/>
          <ac:spMkLst>
            <pc:docMk/>
            <pc:sldMk cId="3012911461" sldId="333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7:04.467" v="45" actId="20577"/>
        <pc:sldMkLst>
          <pc:docMk/>
          <pc:sldMk cId="1003670295" sldId="334"/>
        </pc:sldMkLst>
        <pc:spChg chg="mod">
          <ac:chgData name="michael noll" userId="" providerId="" clId="Web-{42180E9C-3BD7-47AA-8DBD-04C70CAA3C33}" dt="2023-09-19T20:47:04.467" v="45" actId="20577"/>
          <ac:spMkLst>
            <pc:docMk/>
            <pc:sldMk cId="1003670295" sldId="334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5:13.635" v="21" actId="14100"/>
        <pc:sldMkLst>
          <pc:docMk/>
          <pc:sldMk cId="1476578928" sldId="336"/>
        </pc:sldMkLst>
        <pc:spChg chg="mod">
          <ac:chgData name="michael noll" userId="" providerId="" clId="Web-{42180E9C-3BD7-47AA-8DBD-04C70CAA3C33}" dt="2023-09-19T20:45:13.635" v="21" actId="14100"/>
          <ac:spMkLst>
            <pc:docMk/>
            <pc:sldMk cId="1476578928" sldId="336"/>
            <ac:spMk id="3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6:50.248" v="35" actId="20577"/>
        <pc:sldMkLst>
          <pc:docMk/>
          <pc:sldMk cId="2524233615" sldId="337"/>
        </pc:sldMkLst>
        <pc:spChg chg="mod">
          <ac:chgData name="michael noll" userId="" providerId="" clId="Web-{42180E9C-3BD7-47AA-8DBD-04C70CAA3C33}" dt="2023-09-19T20:46:50.248" v="35" actId="20577"/>
          <ac:spMkLst>
            <pc:docMk/>
            <pc:sldMk cId="2524233615" sldId="337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7:14.061" v="49" actId="20577"/>
        <pc:sldMkLst>
          <pc:docMk/>
          <pc:sldMk cId="3437319662" sldId="338"/>
        </pc:sldMkLst>
        <pc:spChg chg="mod">
          <ac:chgData name="michael noll" userId="" providerId="" clId="Web-{42180E9C-3BD7-47AA-8DBD-04C70CAA3C33}" dt="2023-09-19T20:47:14.061" v="49" actId="20577"/>
          <ac:spMkLst>
            <pc:docMk/>
            <pc:sldMk cId="3437319662" sldId="338"/>
            <ac:spMk id="2" creationId="{00000000-0000-0000-0000-000000000000}"/>
          </ac:spMkLst>
        </pc:spChg>
      </pc:sldChg>
      <pc:sldChg chg="modSp">
        <pc:chgData name="michael noll" userId="" providerId="" clId="Web-{42180E9C-3BD7-47AA-8DBD-04C70CAA3C33}" dt="2023-09-19T20:47:47.077" v="62" actId="14100"/>
        <pc:sldMkLst>
          <pc:docMk/>
          <pc:sldMk cId="3393509608" sldId="339"/>
        </pc:sldMkLst>
        <pc:spChg chg="mod">
          <ac:chgData name="michael noll" userId="" providerId="" clId="Web-{42180E9C-3BD7-47AA-8DBD-04C70CAA3C33}" dt="2023-09-19T20:47:47.077" v="62" actId="14100"/>
          <ac:spMkLst>
            <pc:docMk/>
            <pc:sldMk cId="3393509608" sldId="339"/>
            <ac:spMk id="2" creationId="{00000000-0000-0000-0000-000000000000}"/>
          </ac:spMkLst>
        </pc:spChg>
      </pc:sldChg>
    </pc:docChg>
  </pc:docChgLst>
  <pc:docChgLst>
    <pc:chgData name="michael noll" clId="Web-{EBE1DEC0-0AD8-481D-9C39-C3922889B8F9}"/>
    <pc:docChg chg="modSld">
      <pc:chgData name="michael noll" userId="" providerId="" clId="Web-{EBE1DEC0-0AD8-481D-9C39-C3922889B8F9}" dt="2023-09-19T22:34:42.519" v="9" actId="1076"/>
      <pc:docMkLst>
        <pc:docMk/>
      </pc:docMkLst>
      <pc:sldChg chg="modSp">
        <pc:chgData name="michael noll" userId="" providerId="" clId="Web-{EBE1DEC0-0AD8-481D-9C39-C3922889B8F9}" dt="2023-09-19T22:34:42.519" v="9" actId="1076"/>
        <pc:sldMkLst>
          <pc:docMk/>
          <pc:sldMk cId="3368842460" sldId="331"/>
        </pc:sldMkLst>
        <pc:spChg chg="mod">
          <ac:chgData name="michael noll" userId="" providerId="" clId="Web-{EBE1DEC0-0AD8-481D-9C39-C3922889B8F9}" dt="2023-09-19T22:34:42.519" v="9" actId="1076"/>
          <ac:spMkLst>
            <pc:docMk/>
            <pc:sldMk cId="3368842460" sldId="331"/>
            <ac:spMk id="2" creationId="{00000000-0000-0000-0000-000000000000}"/>
          </ac:spMkLst>
        </pc:spChg>
      </pc:sldChg>
      <pc:sldChg chg="addSp delSp modSp">
        <pc:chgData name="michael noll" userId="" providerId="" clId="Web-{EBE1DEC0-0AD8-481D-9C39-C3922889B8F9}" dt="2023-09-19T22:32:25.953" v="2" actId="1076"/>
        <pc:sldMkLst>
          <pc:docMk/>
          <pc:sldMk cId="2036663880" sldId="335"/>
        </pc:sldMkLst>
        <pc:spChg chg="del">
          <ac:chgData name="michael noll" userId="" providerId="" clId="Web-{EBE1DEC0-0AD8-481D-9C39-C3922889B8F9}" dt="2023-09-19T22:32:21.047" v="1"/>
          <ac:spMkLst>
            <pc:docMk/>
            <pc:sldMk cId="2036663880" sldId="335"/>
            <ac:spMk id="2" creationId="{00000000-0000-0000-0000-000000000000}"/>
          </ac:spMkLst>
        </pc:spChg>
        <pc:spChg chg="add mod">
          <ac:chgData name="michael noll" userId="" providerId="" clId="Web-{EBE1DEC0-0AD8-481D-9C39-C3922889B8F9}" dt="2023-09-19T22:32:21.047" v="1"/>
          <ac:spMkLst>
            <pc:docMk/>
            <pc:sldMk cId="2036663880" sldId="335"/>
            <ac:spMk id="7" creationId="{AE7766E6-B706-0D35-6F36-63917B166349}"/>
          </ac:spMkLst>
        </pc:spChg>
        <pc:picChg chg="mod">
          <ac:chgData name="michael noll" userId="" providerId="" clId="Web-{EBE1DEC0-0AD8-481D-9C39-C3922889B8F9}" dt="2023-09-19T22:32:25.953" v="2" actId="1076"/>
          <ac:picMkLst>
            <pc:docMk/>
            <pc:sldMk cId="2036663880" sldId="335"/>
            <ac:picMk id="11" creationId="{A5ADADC0-7834-4975-B414-E82B246481DC}"/>
          </ac:picMkLst>
        </pc:picChg>
      </pc:sldChg>
      <pc:sldChg chg="modSp">
        <pc:chgData name="michael noll" userId="" providerId="" clId="Web-{EBE1DEC0-0AD8-481D-9C39-C3922889B8F9}" dt="2023-09-19T22:34:11.471" v="7" actId="20577"/>
        <pc:sldMkLst>
          <pc:docMk/>
          <pc:sldMk cId="1476578928" sldId="336"/>
        </pc:sldMkLst>
        <pc:spChg chg="mod">
          <ac:chgData name="michael noll" userId="" providerId="" clId="Web-{EBE1DEC0-0AD8-481D-9C39-C3922889B8F9}" dt="2023-09-19T22:34:11.471" v="7" actId="20577"/>
          <ac:spMkLst>
            <pc:docMk/>
            <pc:sldMk cId="1476578928" sldId="336"/>
            <ac:spMk id="3" creationId="{00000000-0000-0000-0000-000000000000}"/>
          </ac:spMkLst>
        </pc:spChg>
      </pc:sldChg>
    </pc:docChg>
  </pc:docChgLst>
  <pc:docChgLst>
    <pc:chgData name="michael noll" clId="Web-{17D4F7C2-0C2C-4616-AD2C-82F3221CE22A}"/>
    <pc:docChg chg="modSld">
      <pc:chgData name="michael noll" userId="" providerId="" clId="Web-{17D4F7C2-0C2C-4616-AD2C-82F3221CE22A}" dt="2024-03-19T20:51:14.287" v="6" actId="20577"/>
      <pc:docMkLst>
        <pc:docMk/>
      </pc:docMkLst>
      <pc:sldChg chg="modSp">
        <pc:chgData name="michael noll" userId="" providerId="" clId="Web-{17D4F7C2-0C2C-4616-AD2C-82F3221CE22A}" dt="2024-03-19T20:51:14.287" v="6" actId="20577"/>
        <pc:sldMkLst>
          <pc:docMk/>
          <pc:sldMk cId="1841582207" sldId="309"/>
        </pc:sldMkLst>
        <pc:spChg chg="mod">
          <ac:chgData name="michael noll" userId="" providerId="" clId="Web-{17D4F7C2-0C2C-4616-AD2C-82F3221CE22A}" dt="2024-03-19T20:51:14.287" v="6" actId="20577"/>
          <ac:spMkLst>
            <pc:docMk/>
            <pc:sldMk cId="1841582207" sldId="309"/>
            <ac:spMk id="3" creationId="{00000000-0000-0000-0000-000000000000}"/>
          </ac:spMkLst>
        </pc:spChg>
      </pc:sldChg>
      <pc:sldChg chg="modSp">
        <pc:chgData name="michael noll" userId="" providerId="" clId="Web-{17D4F7C2-0C2C-4616-AD2C-82F3221CE22A}" dt="2024-03-19T20:49:57.831" v="0" actId="20577"/>
        <pc:sldMkLst>
          <pc:docMk/>
          <pc:sldMk cId="2967034565" sldId="329"/>
        </pc:sldMkLst>
        <pc:spChg chg="mod">
          <ac:chgData name="michael noll" userId="" providerId="" clId="Web-{17D4F7C2-0C2C-4616-AD2C-82F3221CE22A}" dt="2024-03-19T20:49:57.831" v="0" actId="20577"/>
          <ac:spMkLst>
            <pc:docMk/>
            <pc:sldMk cId="2967034565" sldId="32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78" y="870915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i="1" dirty="0"/>
              <a:t>Communication</a:t>
            </a:r>
            <a:br>
              <a:rPr lang="en-US" sz="8800" i="1" dirty="0"/>
            </a:br>
            <a:r>
              <a:rPr lang="en-US" sz="8800" i="1" dirty="0"/>
              <a:t>Skills – Week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252395"/>
            <a:ext cx="12191999" cy="23658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</a:b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Counseling,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64" y="5559634"/>
            <a:ext cx="124326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61" y="45493"/>
            <a:ext cx="10972800" cy="1198485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algn="l"/>
            <a:endParaRPr lang="en-US" sz="28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not about </a:t>
            </a:r>
            <a:r>
              <a:rPr lang="en-US" sz="28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you feel 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it’s about </a:t>
            </a:r>
            <a:r>
              <a:rPr lang="en-US" sz="28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you feel that way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And you feel that way because of something the other person did. Period.</a:t>
            </a:r>
          </a:p>
          <a:p>
            <a:pPr algn="l"/>
            <a:endParaRPr lang="en-US" sz="2800" b="0" i="1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Basically, using “I” statements is a great way to </a:t>
            </a:r>
            <a:b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the discomfort of giving and receiving feedback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Let’s Fix “I”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62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Nowhere with “I” Statements?</a:t>
            </a:r>
          </a:p>
          <a:p>
            <a:pPr marL="0" indent="0" algn="l">
              <a:buNone/>
            </a:pPr>
            <a:endParaRPr lang="en-US" sz="28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Alternatives</a:t>
            </a:r>
            <a:r>
              <a:rPr lang="en-US" sz="280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algn="l"/>
            <a:r>
              <a:rPr lang="en-US" sz="2800" b="0" i="1" u="sng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Creating a shared note (iPhone/Google doc)</a:t>
            </a:r>
          </a:p>
          <a:p>
            <a:pPr lvl="1"/>
            <a:r>
              <a:rPr lang="en-US" sz="2800" i="1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W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rite what you need to </a:t>
            </a:r>
            <a:r>
              <a:rPr lang="en-US" sz="2800" i="1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say, exactly, 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and leave space for the other person to respond</a:t>
            </a:r>
            <a:endParaRPr lang="en-US" sz="2800" i="1" dirty="0">
              <a:solidFill>
                <a:srgbClr val="292929"/>
              </a:solidFill>
              <a:latin typeface="Tahoma"/>
              <a:ea typeface="Tahoma"/>
              <a:cs typeface="Tahoma"/>
            </a:endParaRPr>
          </a:p>
          <a:p>
            <a:pPr lvl="1"/>
            <a:r>
              <a:rPr lang="en-US" sz="2800" b="0" i="1" u="none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You both get time</a:t>
            </a:r>
            <a:r>
              <a:rPr lang="en-US" sz="2800" b="0" i="1" u="none" strike="noStrike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 to 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think before you write </a:t>
            </a:r>
            <a:r>
              <a:rPr lang="en-US" sz="2800" i="1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your thoughts;</a:t>
            </a:r>
            <a:r>
              <a:rPr lang="en-US" sz="2800" b="0" i="1" u="none" strike="noStrike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 responder can </a:t>
            </a:r>
            <a:r>
              <a:rPr lang="en-US" sz="2800" b="0" i="1" u="none" strike="noStrike" baseline="0" dirty="0">
                <a:solidFill>
                  <a:srgbClr val="292929"/>
                </a:solidFill>
                <a:latin typeface="Tahoma"/>
                <a:ea typeface="Tahoma"/>
                <a:cs typeface="Tahoma"/>
              </a:rPr>
              <a:t>process their thoughts before responding</a:t>
            </a:r>
          </a:p>
          <a:p>
            <a:pPr lvl="1"/>
            <a:endParaRPr lang="en-US" sz="18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b="0" i="1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“I” Statements – a Bit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1198486"/>
            <a:ext cx="11178988" cy="556461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Alternatives</a:t>
            </a:r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b="0" i="1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a time to talk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1"/>
            <a:r>
              <a:rPr lang="en-US" sz="22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them</a:t>
            </a:r>
            <a:r>
              <a:rPr lang="en-US" sz="2200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want to have a conversation about __________ </a:t>
            </a:r>
          </a:p>
          <a:p>
            <a:pPr lvl="1"/>
            <a:r>
              <a:rPr lang="en-US" sz="22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 a mutually convenient time to talk</a:t>
            </a:r>
            <a:r>
              <a:rPr lang="en-US" sz="2200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</a:t>
            </a:r>
            <a:r>
              <a:rPr lang="en-US" sz="22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won’t be entirely caught off guard by your dissatisfaction. </a:t>
            </a:r>
            <a:endParaRPr lang="en-US" sz="220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br>
              <a:rPr lang="en-US" sz="20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“</a:t>
            </a:r>
            <a:r>
              <a:rPr lang="en-US" sz="22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really want to talk to you about what happened yesterday and why it made me so angry, but we have a really busy day today and I don’t want it to be a stressful conversation. Can we talk about it tomorrow night? I’ll bring ice cream.</a:t>
            </a:r>
            <a:r>
              <a:rPr lang="en-US" sz="22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sz="2200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2200" b="0" i="1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Gives them</a:t>
            </a:r>
            <a:r>
              <a:rPr lang="en-US" b="0" i="1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heads up, 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there’s no need to bring it up again until the scheduled time. Offering to talk over food or to go out afterwards communicates to a defensive partner that this will not be a relationship-ending conversation.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0160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“I” Statements – </a:t>
            </a:r>
            <a:r>
              <a:rPr lang="en-US" dirty="0" err="1">
                <a:latin typeface="Tahoma"/>
                <a:ea typeface="Tahoma"/>
                <a:cs typeface="Tahoma"/>
              </a:rPr>
              <a:t>S'More</a:t>
            </a:r>
            <a:r>
              <a:rPr lang="en-US" dirty="0">
                <a:latin typeface="Tahoma"/>
                <a:ea typeface="Tahoma"/>
                <a:cs typeface="Tahoma"/>
              </a:rPr>
              <a:t> 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600200"/>
            <a:ext cx="11286565" cy="516290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More Alternatives</a:t>
            </a:r>
            <a:endParaRPr lang="en-US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b="0" i="1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</a:t>
            </a:r>
            <a:r>
              <a:rPr lang="en-US" b="0" i="1" u="sng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b="0" i="1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voice message</a:t>
            </a:r>
            <a:endParaRPr lang="en-US" i="1" u="sng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written words come across differently than you </a:t>
            </a:r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(or you </a:t>
            </a:r>
            <a:b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difficulty saying what you mean) or 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face-to-face chats </a:t>
            </a:r>
            <a:b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in arguments, try this one</a:t>
            </a:r>
          </a:p>
          <a:p>
            <a:pPr algn="l"/>
            <a:endParaRPr lang="en-US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ake the time to think about what you need to say and record</a:t>
            </a: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voice message</a:t>
            </a: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send or give to the other person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l">
              <a:buNone/>
            </a:pPr>
            <a:endParaRPr lang="en-US" b="0" i="1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b="0" i="1" u="none" strike="noStrike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b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 get to “</a:t>
            </a:r>
            <a:r>
              <a:rPr lang="en-US" b="1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each other, but you both </a:t>
            </a:r>
          </a:p>
          <a:p>
            <a:pPr marL="0" indent="0" algn="l">
              <a:buNone/>
            </a:pP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</a:t>
            </a:r>
            <a:r>
              <a:rPr lang="en-US" b="0" i="1" u="none" strike="noStrike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en-US" b="0" i="1" u="none" strike="noStrike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process your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1026" name="Picture 2" descr="Olympus DM-420 Digital Voice Recorder (2GB) 140146 B&amp;H Photo">
            <a:extLst>
              <a:ext uri="{FF2B5EF4-FFF2-40B4-BE49-F238E27FC236}">
                <a16:creationId xmlns:a16="http://schemas.microsoft.com/office/drawing/2014/main" id="{7AB019DA-7840-633E-E2FE-89A79D2A5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30798"/>
          <a:stretch/>
        </p:blipFill>
        <p:spPr bwMode="auto">
          <a:xfrm>
            <a:off x="9802489" y="2511844"/>
            <a:ext cx="1433775" cy="36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0160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“I” Statements – Seriously?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0" y="1280160"/>
            <a:ext cx="10972800" cy="516290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Alternatives</a:t>
            </a:r>
            <a:endParaRPr lang="en-US" b="0" i="1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i="1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to talk for 5 minutes at a time</a:t>
            </a:r>
            <a:r>
              <a:rPr lang="en-US" i="1" u="sng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br>
              <a:rPr lang="en-US" i="1" u="sng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i="1" u="sng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longer.</a:t>
            </a:r>
            <a:r>
              <a:rPr lang="en-US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i="1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discussing deep-rooted problems</a:t>
            </a: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(that you think will end in a fight) agree </a:t>
            </a:r>
            <a:b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break the </a:t>
            </a:r>
            <a: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into smaller chunks </a:t>
            </a:r>
            <a:br>
              <a:rPr lang="en-US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address a one to 2 points of it each time</a:t>
            </a:r>
            <a:endParaRPr lang="en-US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that you will talk about uncomfortable subject, but remind</a:t>
            </a: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yourselves that 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be over in a few minutes</a:t>
            </a:r>
            <a:endParaRPr lang="en-US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helps to signify</a:t>
            </a:r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</a:t>
            </a:r>
            <a:r>
              <a:rPr lang="en-US" b="0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b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relationship-ending conversation</a:t>
            </a:r>
            <a:endParaRPr lang="en-US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u="none" strike="noStrike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 reaction is “</a:t>
            </a:r>
            <a:r>
              <a:rPr lang="en-US" b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understand</a:t>
            </a:r>
            <a:r>
              <a:rPr lang="en-US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consider it a win for now. Take baby steps and acknowledge the progress made in tackling the difficult issue together. Pick up where you left off the next day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2050" name="Picture 2" descr="How To Talk About Money With The People You Love | HuffPost">
            <a:extLst>
              <a:ext uri="{FF2B5EF4-FFF2-40B4-BE49-F238E27FC236}">
                <a16:creationId xmlns:a16="http://schemas.microsoft.com/office/drawing/2014/main" id="{E8A2C5AC-6FFF-0DE7-1A7E-68CE5CF50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5869" b="8742"/>
          <a:stretch/>
        </p:blipFill>
        <p:spPr bwMode="auto">
          <a:xfrm>
            <a:off x="6920753" y="1340219"/>
            <a:ext cx="4831977" cy="25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0160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“I” Statements – Please, No More!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293384"/>
            <a:ext cx="11304494" cy="50863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4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Regardless of the method you choose, </a:t>
            </a:r>
            <a:r>
              <a:rPr lang="en-US" sz="34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forget to:</a:t>
            </a:r>
          </a:p>
          <a:p>
            <a:r>
              <a:rPr lang="en-US" sz="31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3100" b="0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you feel</a:t>
            </a:r>
          </a:p>
          <a:p>
            <a:endParaRPr lang="en-US" sz="3100" b="0" u="sng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1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</a:t>
            </a:r>
            <a:r>
              <a:rPr lang="en-US" sz="3100" b="0" u="sng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you believe the other person is responsible</a:t>
            </a:r>
            <a:r>
              <a:rPr lang="en-US" sz="3100" b="0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 feeling this way (trigger) </a:t>
            </a:r>
            <a:endParaRPr lang="en-US" sz="310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100" b="0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9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what you need, as a question, or ask an open-ended question if you’re not sure what you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456158" cy="1280160"/>
          </a:xfrm>
        </p:spPr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“I” Statements – Last One, 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8635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9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Giving and receiving feedback is an integral part of ALL interpersonal relationships.</a:t>
            </a:r>
          </a:p>
          <a:p>
            <a:pPr marL="0" indent="0" algn="l">
              <a:buNone/>
            </a:pPr>
            <a:endParaRPr lang="en-US" sz="3000" b="0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US" sz="30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“I” statements themselves aren’t terrible, the lack of follow-up discussion and the avoidance of accountability absolutely is. I</a:t>
            </a:r>
            <a:r>
              <a:rPr lang="en-US" sz="300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is naturally </a:t>
            </a:r>
            <a:r>
              <a:rPr lang="en-US" sz="30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to </a:t>
            </a:r>
            <a:r>
              <a:rPr lang="en-US" sz="3000" b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someone out</a:t>
            </a:r>
            <a:r>
              <a:rPr lang="en-US" sz="3000" b="0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more difficult to be the one who is called out, but navigating through that discomfort is the only way to make sure both of you are heard.</a:t>
            </a:r>
          </a:p>
          <a:p>
            <a:pPr marL="0" indent="0" algn="l">
              <a:buNone/>
            </a:pPr>
            <a:endParaRPr lang="en-US" sz="3000" b="0" u="none" strike="noStrike" baseline="0" dirty="0">
              <a:solidFill>
                <a:srgbClr val="2929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0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all, there is a big difference between </a:t>
            </a:r>
          </a:p>
          <a:p>
            <a:pPr marL="0" indent="0" algn="ctr">
              <a:buNone/>
            </a:pPr>
            <a:r>
              <a:rPr lang="en-US" sz="30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partner is hurt</a:t>
            </a:r>
            <a:r>
              <a:rPr lang="en-US" sz="30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and “</a:t>
            </a:r>
            <a:r>
              <a:rPr lang="en-US" sz="3000" b="1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hurt my partner</a:t>
            </a:r>
            <a:r>
              <a:rPr lang="en-US" sz="3000" b="0" i="1" u="none" strike="noStrike" baseline="0" dirty="0">
                <a:solidFill>
                  <a:srgbClr val="2929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Done Already?! Err, Finally...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761"/>
            <a:ext cx="10972800" cy="5261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Styles of Communication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of them</a:t>
            </a:r>
          </a:p>
          <a:p>
            <a:pPr lvl="2"/>
            <a:r>
              <a:rPr lang="en-US" sz="2800" dirty="0">
                <a:latin typeface="Tahoma"/>
                <a:ea typeface="Tahoma"/>
                <a:cs typeface="Tahoma"/>
              </a:rPr>
              <a:t>What They Mean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Statements/Conflict Resolution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Next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Self-Esteem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1"/>
          </a:xfrm>
        </p:spPr>
        <p:txBody>
          <a:bodyPr/>
          <a:lstStyle/>
          <a:p>
            <a:r>
              <a:rPr lang="en-US" dirty="0"/>
              <a:t>Where To Today…??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Week Ago…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Types (maybe 6?)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Now…</a:t>
            </a:r>
          </a:p>
          <a:p>
            <a:pPr lvl="1"/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Styles of Communication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of them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they mean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 (Conflict Resolution)</a:t>
            </a:r>
          </a:p>
          <a:p>
            <a:pPr lvl="1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4" y="0"/>
            <a:ext cx="11870263" cy="1198485"/>
          </a:xfrm>
        </p:spPr>
        <p:txBody>
          <a:bodyPr/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293384"/>
            <a:ext cx="11331388" cy="5250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conflict; Put’s own stuff aside to support others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often share personal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Emotionally dishonest – fear of rejection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Self-Esteem (their needs are unmet)</a:t>
            </a:r>
          </a:p>
          <a:p>
            <a:r>
              <a:rPr lang="en-US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Neglected, resentment towards others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quietly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Words/Phrases:</a:t>
            </a:r>
          </a:p>
          <a:p>
            <a:pPr lv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“maybe”, “probably”, “I suppose”, “kind of” or “sort of”, “I don’t care” or “Whatever” to continue to avoid conflict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Over-Apologizes and unable to accept compliments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listeners, but difficulty giving honest feedback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6" name="Picture 2" descr="Passive Communication and Social Anxiety">
            <a:extLst>
              <a:ext uri="{FF2B5EF4-FFF2-40B4-BE49-F238E27FC236}">
                <a16:creationId xmlns:a16="http://schemas.microsoft.com/office/drawing/2014/main" id="{0D24C910-323D-3186-0B98-8434B3D65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1991" r="6679" b="15172"/>
          <a:stretch/>
        </p:blipFill>
        <p:spPr bwMode="auto">
          <a:xfrm>
            <a:off x="8310282" y="2500837"/>
            <a:ext cx="3512263" cy="22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6" y="1198485"/>
            <a:ext cx="11322424" cy="535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Aggressive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show concern for others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demand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their’s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met (usually by manipulation)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Self-Esteem, even though needs may be met</a:t>
            </a:r>
          </a:p>
          <a:p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guilt and/or shame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loudly or with an unfriendly tone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Words/Phrases: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“You” Statements to blame/coerce; “you should”, </a:t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“you’d better”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the negative (or faults) of others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 accept compliments, but don’t give them back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listeners, giving feedback as criticism/unwanted advice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89D1254-5B10-F611-6FE9-F439DDB4D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r="21403"/>
          <a:stretch/>
        </p:blipFill>
        <p:spPr bwMode="auto">
          <a:xfrm>
            <a:off x="8275782" y="2383747"/>
            <a:ext cx="3722254" cy="29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BE3E0A-1DAA-9B43-7B45-C43DD7EFF98C}"/>
              </a:ext>
            </a:extLst>
          </p:cNvPr>
          <p:cNvSpPr txBox="1">
            <a:spLocks/>
          </p:cNvSpPr>
          <p:nvPr/>
        </p:nvSpPr>
        <p:spPr>
          <a:xfrm>
            <a:off x="115554" y="0"/>
            <a:ext cx="11870263" cy="119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828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198486"/>
            <a:ext cx="11241741" cy="5421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Passive-Aggressive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 of </a:t>
            </a:r>
            <a:r>
              <a:rPr lang="en-US" sz="2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Aggressive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styles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their feelings, wants and needs are met </a:t>
            </a:r>
            <a:b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Aggressive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 concerned about others, but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act if it </a:t>
            </a:r>
            <a:b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their needs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tell others what they feel, want or need – expect </a:t>
            </a:r>
            <a:b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 to know 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conflict (</a:t>
            </a:r>
            <a:r>
              <a:rPr lang="en-US" sz="2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Self-Esteem; needs unmet/unacknowledged</a:t>
            </a:r>
          </a:p>
          <a:p>
            <a:r>
              <a:rPr lang="en-US" sz="2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shame and guilt 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may be calm when threatening; sarcastic, do not admitting being serious; tell others they’re “too serious”; say “yes” but don’t follow through with their words; give dishonest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103864"/>
            <a:ext cx="1125367" cy="1103586"/>
          </a:xfrm>
          <a:prstGeom prst="rect">
            <a:avLst/>
          </a:prstGeom>
        </p:spPr>
      </p:pic>
      <p:pic>
        <p:nvPicPr>
          <p:cNvPr id="6146" name="Picture 2" descr="Communication Styles: Passive Communication">
            <a:extLst>
              <a:ext uri="{FF2B5EF4-FFF2-40B4-BE49-F238E27FC236}">
                <a16:creationId xmlns:a16="http://schemas.microsoft.com/office/drawing/2014/main" id="{919AD96E-876D-D421-594F-2941519E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3854" r="10794" b="992"/>
          <a:stretch/>
        </p:blipFill>
        <p:spPr bwMode="auto">
          <a:xfrm>
            <a:off x="8448132" y="1468805"/>
            <a:ext cx="3403209" cy="29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ACF95B-E57E-9BBD-FF75-58F219C43136}"/>
              </a:ext>
            </a:extLst>
          </p:cNvPr>
          <p:cNvSpPr txBox="1">
            <a:spLocks/>
          </p:cNvSpPr>
          <p:nvPr/>
        </p:nvSpPr>
        <p:spPr>
          <a:xfrm>
            <a:off x="115554" y="0"/>
            <a:ext cx="11870263" cy="119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7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20" y="1219188"/>
            <a:ext cx="11241741" cy="523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Assertive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 the rights and those of others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Express feelings, wants and needs – openly and respectfully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to hearing other’s express their feelings and needs; willing to compromise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sense of Self-Esteem, Self-Respect and Self-Confidence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in their best interest and others, too (compromise)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“I” statements (sometimes      )</a:t>
            </a:r>
          </a:p>
          <a:p>
            <a:pPr lvl="1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feel afraid when…” and “I feel angry when…”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to admit mistakes (responsible) and successes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Gold Standard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905"/>
            <a:ext cx="1125367" cy="1103586"/>
          </a:xfrm>
          <a:prstGeom prst="rect">
            <a:avLst/>
          </a:prstGeom>
        </p:spPr>
      </p:pic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23569B8D-3256-4909-9CF6-9C9E26D9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6372" y="4254873"/>
            <a:ext cx="447675" cy="447675"/>
          </a:xfrm>
          <a:prstGeom prst="rect">
            <a:avLst/>
          </a:prstGeom>
        </p:spPr>
      </p:pic>
      <p:pic>
        <p:nvPicPr>
          <p:cNvPr id="3074" name="Picture 2" descr="Gold Bar PNG Image - PurePNG | Free transparent CC0 PNG Image Library">
            <a:extLst>
              <a:ext uri="{FF2B5EF4-FFF2-40B4-BE49-F238E27FC236}">
                <a16:creationId xmlns:a16="http://schemas.microsoft.com/office/drawing/2014/main" id="{B6A4F0A6-48C0-7EFA-2D36-54AB9406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4173071"/>
            <a:ext cx="2257425" cy="21336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B9CC28-1385-F610-F03D-DD3DB3D4D18E}"/>
              </a:ext>
            </a:extLst>
          </p:cNvPr>
          <p:cNvSpPr txBox="1">
            <a:spLocks/>
          </p:cNvSpPr>
          <p:nvPr/>
        </p:nvSpPr>
        <p:spPr>
          <a:xfrm>
            <a:off x="115554" y="0"/>
            <a:ext cx="11870263" cy="119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of Communication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027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105028"/>
            <a:ext cx="1125367" cy="1103586"/>
          </a:xfrm>
          <a:prstGeom prst="rect">
            <a:avLst/>
          </a:prstGeom>
        </p:spPr>
      </p:pic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23569B8D-3256-4909-9CF6-9C9E26D9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9509" y="355597"/>
            <a:ext cx="819150" cy="8191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C2DA06-27DD-9BEF-308D-65543885F39E}"/>
              </a:ext>
            </a:extLst>
          </p:cNvPr>
          <p:cNvSpPr txBox="1">
            <a:spLocks/>
          </p:cNvSpPr>
          <p:nvPr/>
        </p:nvSpPr>
        <p:spPr>
          <a:xfrm>
            <a:off x="115554" y="0"/>
            <a:ext cx="11870263" cy="119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Styles (Easy Version) </a:t>
            </a:r>
            <a:endParaRPr lang="en-US" sz="7200" dirty="0"/>
          </a:p>
        </p:txBody>
      </p:sp>
      <p:pic>
        <p:nvPicPr>
          <p:cNvPr id="34" name="Content Placeholder 33">
            <a:extLst>
              <a:ext uri="{FF2B5EF4-FFF2-40B4-BE49-F238E27FC236}">
                <a16:creationId xmlns:a16="http://schemas.microsoft.com/office/drawing/2014/main" id="{161D8A59-E030-F387-6FAD-585A038D8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8086" b="7729"/>
          <a:stretch/>
        </p:blipFill>
        <p:spPr>
          <a:xfrm rot="20603636">
            <a:off x="8830285" y="3387640"/>
            <a:ext cx="3078958" cy="2842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A56AC-EBD0-B1E4-2360-394EA87D4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5998">
            <a:off x="6034543" y="1495544"/>
            <a:ext cx="3016307" cy="301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830841E-E38B-7CE0-F17E-AC19665049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388"/>
          <a:stretch/>
        </p:blipFill>
        <p:spPr>
          <a:xfrm rot="21132558">
            <a:off x="2847855" y="3893282"/>
            <a:ext cx="3268530" cy="2668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C1E09E-394B-2B39-6743-6F879F0EAB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030"/>
          <a:stretch/>
        </p:blipFill>
        <p:spPr>
          <a:xfrm rot="184314">
            <a:off x="475932" y="1617870"/>
            <a:ext cx="3080649" cy="277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6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0160"/>
          </a:xfrm>
        </p:spPr>
        <p:txBody>
          <a:bodyPr/>
          <a:lstStyle/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“I”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8" y="1280160"/>
            <a:ext cx="11376212" cy="5223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Meant to be used to communicate (with honesty and openness) your thoughts, feelings and beliefs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BJICDA+TimesNewRoman,Bold"/>
              </a:rPr>
              <a:t> </a:t>
            </a:r>
            <a:br>
              <a:rPr lang="en-US" sz="2000" b="0" i="1" u="none" strike="noStrike" baseline="0" dirty="0">
                <a:solidFill>
                  <a:srgbClr val="000000"/>
                </a:solidFill>
                <a:latin typeface="BJICDA+TimesNewRoman,Bold"/>
              </a:rPr>
            </a:br>
            <a:endParaRPr lang="en-US" sz="2000" b="0" i="1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I-statements have four parts. Each part is stated in the following order:</a:t>
            </a:r>
            <a:br>
              <a:rPr lang="en-US" sz="2800" b="0" i="0" u="none" strike="noStrike" baseline="0" dirty="0">
                <a:latin typeface="Tahoma"/>
              </a:rPr>
            </a:b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   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1. "I"</a:t>
            </a:r>
            <a:endParaRPr lang="en-US" sz="28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Segoe UI"/>
              </a:rPr>
              <a:t>    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2. What you </a:t>
            </a:r>
            <a:r>
              <a:rPr lang="en-US" sz="2800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feel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or </a:t>
            </a:r>
            <a:r>
              <a:rPr lang="en-US" sz="2800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want</a:t>
            </a:r>
            <a:endParaRPr lang="en-US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Segoe UI"/>
              </a:rPr>
              <a:t>    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3. The </a:t>
            </a:r>
            <a:r>
              <a:rPr lang="en-US" sz="2800" b="0" i="0" u="sng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event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that evoked/caused</a:t>
            </a:r>
            <a:r>
              <a:rPr lang="en-US" sz="2800" b="0" i="0" u="none" strike="noStrike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your feeling(s) or desire (in</a:t>
            </a:r>
            <a:r>
              <a:rPr lang="en-US" sz="2800" b="0" i="0" u="none" strike="noStrike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a </a:t>
            </a:r>
            <a:br>
              <a:rPr lang="en-US" sz="2800" dirty="0">
                <a:latin typeface="Tahoma"/>
              </a:rPr>
            </a:b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Segoe UI"/>
              </a:rPr>
              <a:t>          </a:t>
            </a: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non-offensive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way to the receiver)</a:t>
            </a:r>
            <a:endParaRPr lang="en-US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Tahoma"/>
                <a:ea typeface="Tahoma"/>
                <a:cs typeface="Segoe UI"/>
              </a:rPr>
              <a:t>    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4. The effect that the event had/has on you</a:t>
            </a:r>
            <a:endParaRPr lang="en-US" sz="28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10F2C742-F4C0-487A-882C-35551C62B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0641" y="365760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D66057B2-F04C-49CD-88E2-8F336FBA7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480779" y="444986"/>
            <a:ext cx="914400" cy="914400"/>
          </a:xfrm>
          <a:prstGeom prst="rect">
            <a:avLst/>
          </a:prstGeom>
        </p:spPr>
      </p:pic>
      <p:pic>
        <p:nvPicPr>
          <p:cNvPr id="10" name="Graphic 9" descr="Neutral face with no fill">
            <a:extLst>
              <a:ext uri="{FF2B5EF4-FFF2-40B4-BE49-F238E27FC236}">
                <a16:creationId xmlns:a16="http://schemas.microsoft.com/office/drawing/2014/main" id="{9E9E4BE6-3C31-48ED-BF38-A8017BCDF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5152" y="354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0160"/>
          </a:xfrm>
        </p:spPr>
        <p:txBody>
          <a:bodyPr/>
          <a:lstStyle/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“I”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20" y="1274474"/>
            <a:ext cx="10966780" cy="52294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"(#1) I feel </a:t>
            </a:r>
            <a:r>
              <a:rPr lang="en-US" sz="2700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____ #2 ________</a:t>
            </a:r>
            <a:r>
              <a:rPr lang="en-US" sz="27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when </a:t>
            </a:r>
            <a:r>
              <a:rPr lang="en-US" sz="2700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_______ #3 ___________</a:t>
            </a:r>
            <a:r>
              <a:rPr lang="en-US" sz="27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 </a:t>
            </a:r>
            <a:endParaRPr lang="en-US" sz="2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because </a:t>
            </a:r>
            <a:r>
              <a:rPr lang="en-US" sz="2700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______ #4 ________</a:t>
            </a:r>
            <a:r>
              <a:rPr lang="en-US" sz="27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. </a:t>
            </a:r>
            <a:endParaRPr lang="en-US" sz="2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ctr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"(1) I feel (2) </a:t>
            </a:r>
            <a:r>
              <a:rPr lang="en-US" sz="27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rushed to leave work </a:t>
            </a: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</a:t>
            </a:r>
            <a:r>
              <a:rPr lang="en-US" sz="27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come in late</a:t>
            </a: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because </a:t>
            </a:r>
            <a:b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</a:t>
            </a:r>
            <a:r>
              <a:rPr lang="en-US" sz="27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to pay more when I am late picking up my child from daycare</a:t>
            </a:r>
            <a:r>
              <a:rPr lang="en-US" sz="27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.“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10F2C742-F4C0-487A-882C-35551C62B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0641" y="365760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D66057B2-F04C-49CD-88E2-8F336FBA7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480779" y="444986"/>
            <a:ext cx="914400" cy="914400"/>
          </a:xfrm>
          <a:prstGeom prst="rect">
            <a:avLst/>
          </a:prstGeom>
        </p:spPr>
      </p:pic>
      <p:pic>
        <p:nvPicPr>
          <p:cNvPr id="10" name="Graphic 9" descr="Neutral face with no fill">
            <a:extLst>
              <a:ext uri="{FF2B5EF4-FFF2-40B4-BE49-F238E27FC236}">
                <a16:creationId xmlns:a16="http://schemas.microsoft.com/office/drawing/2014/main" id="{9E9E4BE6-3C31-48ED-BF38-A8017BCDF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5152" y="354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72226</TotalTime>
  <Words>1305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Company background presentation</vt:lpstr>
      <vt:lpstr>Communication Skills – Week 2</vt:lpstr>
      <vt:lpstr>Where To Today…??</vt:lpstr>
      <vt:lpstr>4 Styles of Communication</vt:lpstr>
      <vt:lpstr>PowerPoint Presentation</vt:lpstr>
      <vt:lpstr>PowerPoint Presentation</vt:lpstr>
      <vt:lpstr>PowerPoint Presentation</vt:lpstr>
      <vt:lpstr>PowerPoint Presentation</vt:lpstr>
      <vt:lpstr>       “I” Statements </vt:lpstr>
      <vt:lpstr>       “I” Statements </vt:lpstr>
      <vt:lpstr>Any Problems?</vt:lpstr>
      <vt:lpstr>Let’s Fix “I” Statements</vt:lpstr>
      <vt:lpstr>“I” Statements – a Bit Better</vt:lpstr>
      <vt:lpstr>“I” Statements – S'More Fixes</vt:lpstr>
      <vt:lpstr>“I” Statements – Seriously?</vt:lpstr>
      <vt:lpstr>“I” Statements – Please, No More!</vt:lpstr>
      <vt:lpstr>“I” Statements – Last One, Promise</vt:lpstr>
      <vt:lpstr>Done Already?! Err, Finally...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Mchael Noll</cp:lastModifiedBy>
  <cp:revision>100</cp:revision>
  <dcterms:created xsi:type="dcterms:W3CDTF">2021-11-16T04:49:44Z</dcterms:created>
  <dcterms:modified xsi:type="dcterms:W3CDTF">2024-03-19T20:51:20Z</dcterms:modified>
</cp:coreProperties>
</file>