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handoutMasterIdLst>
    <p:handoutMasterId r:id="rId12"/>
  </p:handoutMasterIdLst>
  <p:sldIdLst>
    <p:sldId id="270" r:id="rId2"/>
    <p:sldId id="271" r:id="rId3"/>
    <p:sldId id="295" r:id="rId4"/>
    <p:sldId id="296" r:id="rId5"/>
    <p:sldId id="297" r:id="rId6"/>
    <p:sldId id="298" r:id="rId7"/>
    <p:sldId id="299" r:id="rId8"/>
    <p:sldId id="285" r:id="rId9"/>
    <p:sldId id="29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hael Noll" initials="MN" lastIdx="1" clrIdx="0">
    <p:extLst>
      <p:ext uri="{19B8F6BF-5375-455C-9EA6-DF929625EA0E}">
        <p15:presenceInfo xmlns:p15="http://schemas.microsoft.com/office/powerpoint/2012/main" userId="bef1d86447e0c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5" d="100"/>
          <a:sy n="85" d="100"/>
        </p:scale>
        <p:origin x="48" y="62"/>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10/10/2023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10/10/2023</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10/10/2023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10/10/2023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10/10/2023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10/10/2023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10/10/2023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10/10/2023</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10/10/2023</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10/10/2023</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10/10/2023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10/10/2023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10/10/2023</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creativecommons.org/licenses/by-nc/3.0/"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elrincondelosnumeros1.blogspot.com/2015/04/conocemos-los-atributos-ligero-y-pesado.html" TargetMode="External"/><Relationship Id="rId5" Type="http://schemas.openxmlformats.org/officeDocument/2006/relationships/image" Target="../media/image4.png"/><Relationship Id="rId4" Type="http://schemas.openxmlformats.org/officeDocument/2006/relationships/hyperlink" Target="https://svgsilh.com/pt/image/1734977.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Compliance%20Letters%20PDF.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1071"/>
            <a:ext cx="10363200" cy="3216675"/>
          </a:xfrm>
        </p:spPr>
        <p:txBody>
          <a:bodyPr anchor="t"/>
          <a:lstStyle/>
          <a:p>
            <a:pPr>
              <a:spcBef>
                <a:spcPts val="2400"/>
              </a:spcBef>
            </a:pPr>
            <a:r>
              <a:rPr lang="en-US" sz="8800" i="1" dirty="0"/>
              <a:t>#</a:t>
            </a:r>
            <a:r>
              <a:rPr lang="en-US" sz="8000" i="1" dirty="0"/>
              <a:t>Self-Esteem</a:t>
            </a:r>
            <a:br>
              <a:rPr lang="en-US" sz="8000" i="1" dirty="0"/>
            </a:br>
            <a:r>
              <a:rPr lang="en-US" sz="8000" i="1" dirty="0"/>
              <a:t>Week #3</a:t>
            </a:r>
            <a:endParaRPr lang="en-US" sz="8800" i="1" dirty="0"/>
          </a:p>
        </p:txBody>
      </p:sp>
      <p:sp>
        <p:nvSpPr>
          <p:cNvPr id="3" name="Content Placeholder 2"/>
          <p:cNvSpPr>
            <a:spLocks noGrp="1"/>
          </p:cNvSpPr>
          <p:nvPr>
            <p:ph type="subTitle" idx="1"/>
          </p:nvPr>
        </p:nvSpPr>
        <p:spPr>
          <a:xfrm>
            <a:off x="0" y="4438311"/>
            <a:ext cx="12191999" cy="2365899"/>
          </a:xfrm>
        </p:spPr>
        <p:txBody>
          <a:bodyPr>
            <a:normAutofit/>
          </a:bodyPr>
          <a:lstStyle/>
          <a:p>
            <a:r>
              <a:rPr lang="en-US" sz="3600" i="1" dirty="0">
                <a:latin typeface="Tahoma" panose="020B0604030504040204" pitchFamily="34" charset="0"/>
                <a:ea typeface="Tahoma" panose="020B0604030504040204" pitchFamily="34" charset="0"/>
                <a:cs typeface="Tahoma" panose="020B0604030504040204" pitchFamily="34" charset="0"/>
              </a:rPr>
              <a:t>Healthy Interactions Group (HIG)</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br>
              <a:rPr lang="en-US" sz="3200" dirty="0">
                <a:latin typeface="Trebuchet MS" panose="020B0603020202020204" pitchFamily="34" charset="0"/>
                <a:ea typeface="Microsoft JhengHei Light" panose="020B0304030504040204" pitchFamily="34" charset="-120"/>
              </a:rPr>
            </a:br>
            <a:r>
              <a:rPr lang="en-US" sz="3200" dirty="0">
                <a:latin typeface="Trebuchet MS" panose="020B0603020202020204" pitchFamily="34" charset="0"/>
                <a:ea typeface="Microsoft JhengHei Light" panose="020B0304030504040204" pitchFamily="34" charset="-120"/>
              </a:rPr>
              <a:t>Michael Noll           Counseling, LLC</a:t>
            </a:r>
          </a:p>
        </p:txBody>
      </p:sp>
      <p:pic>
        <p:nvPicPr>
          <p:cNvPr id="7" name="Picture 6">
            <a:extLst>
              <a:ext uri="{FF2B5EF4-FFF2-40B4-BE49-F238E27FC236}">
                <a16:creationId xmlns:a16="http://schemas.microsoft.com/office/drawing/2014/main" id="{D8D47E88-EDDF-4FAD-A919-FE69F1A88820}"/>
              </a:ext>
            </a:extLst>
          </p:cNvPr>
          <p:cNvPicPr>
            <a:picLocks noChangeAspect="1"/>
          </p:cNvPicPr>
          <p:nvPr/>
        </p:nvPicPr>
        <p:blipFill>
          <a:blip r:embed="rId2"/>
          <a:stretch>
            <a:fillRect/>
          </a:stretch>
        </p:blipFill>
        <p:spPr>
          <a:xfrm>
            <a:off x="5158064" y="5483443"/>
            <a:ext cx="1243263" cy="1219200"/>
          </a:xfrm>
          <a:prstGeom prst="rect">
            <a:avLst/>
          </a:prstGeom>
        </p:spPr>
      </p:pic>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Where we’re going today…</a:t>
            </a:r>
          </a:p>
        </p:txBody>
      </p:sp>
      <p:sp>
        <p:nvSpPr>
          <p:cNvPr id="3" name="Content Placeholder 2"/>
          <p:cNvSpPr>
            <a:spLocks noGrp="1"/>
          </p:cNvSpPr>
          <p:nvPr>
            <p:ph idx="1"/>
          </p:nvPr>
        </p:nvSpPr>
        <p:spPr>
          <a:xfrm>
            <a:off x="609600" y="1293384"/>
            <a:ext cx="10972800" cy="5349463"/>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Last Time</a:t>
            </a:r>
          </a:p>
          <a:p>
            <a:pPr lvl="1"/>
            <a:r>
              <a:rPr lang="en-US" sz="2800" dirty="0">
                <a:latin typeface="Tahoma" panose="020B0604030504040204" pitchFamily="34" charset="0"/>
                <a:ea typeface="Tahoma" panose="020B0604030504040204" pitchFamily="34" charset="0"/>
                <a:cs typeface="Tahoma" panose="020B0604030504040204" pitchFamily="34" charset="0"/>
              </a:rPr>
              <a:t>Review</a:t>
            </a:r>
          </a:p>
          <a:p>
            <a:pPr lvl="2"/>
            <a:r>
              <a:rPr lang="en-US" sz="2800" dirty="0">
                <a:latin typeface="Tahoma" panose="020B0604030504040204" pitchFamily="34" charset="0"/>
                <a:ea typeface="Tahoma" panose="020B0604030504040204" pitchFamily="34" charset="0"/>
                <a:cs typeface="Tahoma" panose="020B0604030504040204" pitchFamily="34" charset="0"/>
              </a:rPr>
              <a:t>How to Build Self-Esteem</a:t>
            </a:r>
          </a:p>
          <a:p>
            <a:pPr lvl="3"/>
            <a:r>
              <a:rPr lang="en-US" sz="2400" dirty="0">
                <a:latin typeface="Tahoma" panose="020B0604030504040204" pitchFamily="34" charset="0"/>
                <a:ea typeface="Tahoma" panose="020B0604030504040204" pitchFamily="34" charset="0"/>
                <a:cs typeface="Tahoma" panose="020B0604030504040204" pitchFamily="34" charset="0"/>
              </a:rPr>
              <a:t>Human Worth </a:t>
            </a:r>
          </a:p>
          <a:p>
            <a:pPr lvl="3"/>
            <a:r>
              <a:rPr lang="en-US" sz="2400" dirty="0">
                <a:latin typeface="Tahoma" panose="020B0604030504040204" pitchFamily="34" charset="0"/>
                <a:ea typeface="Tahoma" panose="020B0604030504040204" pitchFamily="34" charset="0"/>
                <a:cs typeface="Tahoma" panose="020B0604030504040204" pitchFamily="34" charset="0"/>
              </a:rPr>
              <a:t>Unconditional Love</a:t>
            </a:r>
          </a:p>
          <a:p>
            <a:pPr lvl="3"/>
            <a:r>
              <a:rPr lang="en-US" sz="2400" dirty="0">
                <a:latin typeface="Tahoma" panose="020B0604030504040204" pitchFamily="34" charset="0"/>
                <a:ea typeface="Tahoma" panose="020B0604030504040204" pitchFamily="34" charset="0"/>
                <a:cs typeface="Tahoma" panose="020B0604030504040204" pitchFamily="34" charset="0"/>
              </a:rPr>
              <a:t>Growing</a:t>
            </a:r>
          </a:p>
          <a:p>
            <a:r>
              <a:rPr lang="en-US" sz="3200" dirty="0">
                <a:latin typeface="Tahoma" panose="020B0604030504040204" pitchFamily="34" charset="0"/>
                <a:ea typeface="Tahoma" panose="020B0604030504040204" pitchFamily="34" charset="0"/>
                <a:cs typeface="Tahoma" panose="020B0604030504040204" pitchFamily="34" charset="0"/>
              </a:rPr>
              <a:t>This Time</a:t>
            </a:r>
          </a:p>
          <a:p>
            <a:pPr lvl="1"/>
            <a:r>
              <a:rPr lang="en-US" sz="2800" dirty="0">
                <a:latin typeface="Tahoma" panose="020B0604030504040204" pitchFamily="34" charset="0"/>
                <a:ea typeface="Tahoma" panose="020B0604030504040204" pitchFamily="34" charset="0"/>
                <a:cs typeface="Tahoma" panose="020B0604030504040204" pitchFamily="34" charset="0"/>
              </a:rPr>
              <a:t>Positive Side of Neutral</a:t>
            </a:r>
          </a:p>
          <a:p>
            <a:pPr lvl="1"/>
            <a:r>
              <a:rPr lang="en-US" sz="2800" dirty="0">
                <a:latin typeface="Tahoma" panose="020B0604030504040204" pitchFamily="34" charset="0"/>
                <a:ea typeface="Tahoma" panose="020B0604030504040204" pitchFamily="34" charset="0"/>
                <a:cs typeface="Tahoma" panose="020B0604030504040204" pitchFamily="34" charset="0"/>
              </a:rPr>
              <a:t>Cognitive Distortions (</a:t>
            </a:r>
            <a:r>
              <a:rPr lang="en-US" sz="2800" i="1" dirty="0">
                <a:latin typeface="Tahoma" panose="020B0604030504040204" pitchFamily="34" charset="0"/>
                <a:ea typeface="Tahoma" panose="020B0604030504040204" pitchFamily="34" charset="0"/>
                <a:cs typeface="Tahoma" panose="020B0604030504040204" pitchFamily="34" charset="0"/>
              </a:rPr>
              <a:t>a.k.a. Thinking Errors or </a:t>
            </a:r>
            <a:r>
              <a:rPr lang="en-US" sz="2800" i="1" dirty="0" err="1">
                <a:latin typeface="Tahoma" panose="020B0604030504040204" pitchFamily="34" charset="0"/>
                <a:ea typeface="Tahoma" panose="020B0604030504040204" pitchFamily="34" charset="0"/>
                <a:cs typeface="Tahoma" panose="020B0604030504040204" pitchFamily="34" charset="0"/>
              </a:rPr>
              <a:t>Stinkin</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i="1" dirty="0" err="1">
                <a:latin typeface="Tahoma" panose="020B0604030504040204" pitchFamily="34" charset="0"/>
                <a:ea typeface="Tahoma" panose="020B0604030504040204" pitchFamily="34" charset="0"/>
                <a:cs typeface="Tahoma" panose="020B0604030504040204" pitchFamily="34" charset="0"/>
              </a:rPr>
              <a:t>Thinkin</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2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So…I know it all now, right?!</a:t>
            </a:r>
          </a:p>
        </p:txBody>
      </p:sp>
      <p:sp>
        <p:nvSpPr>
          <p:cNvPr id="3" name="Content Placeholder 2"/>
          <p:cNvSpPr>
            <a:spLocks noGrp="1"/>
          </p:cNvSpPr>
          <p:nvPr>
            <p:ph idx="1"/>
          </p:nvPr>
        </p:nvSpPr>
        <p:spPr>
          <a:xfrm>
            <a:off x="609600" y="1312076"/>
            <a:ext cx="10972800" cy="4525963"/>
          </a:xfrm>
        </p:spPr>
        <p:txBody>
          <a:bodyPr>
            <a:normAutofit/>
          </a:bodyPr>
          <a:lstStyle/>
          <a:p>
            <a:pPr marL="0" indent="0">
              <a:buNone/>
            </a:pPr>
            <a:r>
              <a:rPr lang="en-US" sz="2800" b="1" i="1" dirty="0">
                <a:latin typeface="+mj-lt"/>
                <a:ea typeface="Tahoma" panose="020B0604030504040204" pitchFamily="34" charset="0"/>
                <a:cs typeface="Tahoma" panose="020B0604030504040204" pitchFamily="34" charset="0"/>
              </a:rPr>
              <a:t>The Positive Side of Neutral</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19" name="TextBox 18">
            <a:extLst>
              <a:ext uri="{FF2B5EF4-FFF2-40B4-BE49-F238E27FC236}">
                <a16:creationId xmlns:a16="http://schemas.microsoft.com/office/drawing/2014/main" id="{F67C2139-33CA-43DC-B659-1C1BC296A177}"/>
              </a:ext>
            </a:extLst>
          </p:cNvPr>
          <p:cNvSpPr txBox="1"/>
          <p:nvPr/>
        </p:nvSpPr>
        <p:spPr>
          <a:xfrm>
            <a:off x="1253222" y="2079176"/>
            <a:ext cx="2175941" cy="861774"/>
          </a:xfrm>
          <a:prstGeom prst="rect">
            <a:avLst/>
          </a:prstGeom>
          <a:noFill/>
        </p:spPr>
        <p:txBody>
          <a:bodyPr wrap="square" rtlCol="0">
            <a:spAutoFit/>
          </a:bodyPr>
          <a:lstStyle/>
          <a:p>
            <a:r>
              <a:rPr lang="en-US" b="1" dirty="0"/>
              <a:t>Fear of Judgement</a:t>
            </a:r>
            <a:r>
              <a:rPr lang="en-US" dirty="0"/>
              <a:t> </a:t>
            </a:r>
          </a:p>
          <a:p>
            <a:pPr marL="285750" indent="-285750">
              <a:buFont typeface="Arial" panose="020B0604020202020204" pitchFamily="34" charset="0"/>
              <a:buChar char="•"/>
            </a:pPr>
            <a:r>
              <a:rPr lang="en-US" sz="1600" dirty="0"/>
              <a:t>Recognize Irrationality</a:t>
            </a:r>
          </a:p>
        </p:txBody>
      </p:sp>
      <p:sp>
        <p:nvSpPr>
          <p:cNvPr id="20" name="TextBox 19">
            <a:extLst>
              <a:ext uri="{FF2B5EF4-FFF2-40B4-BE49-F238E27FC236}">
                <a16:creationId xmlns:a16="http://schemas.microsoft.com/office/drawing/2014/main" id="{8FDECB3C-30D1-4888-828A-A4B7679936D1}"/>
              </a:ext>
            </a:extLst>
          </p:cNvPr>
          <p:cNvSpPr txBox="1"/>
          <p:nvPr/>
        </p:nvSpPr>
        <p:spPr>
          <a:xfrm>
            <a:off x="1337971" y="5807407"/>
            <a:ext cx="1988598" cy="646331"/>
          </a:xfrm>
          <a:prstGeom prst="rect">
            <a:avLst/>
          </a:prstGeom>
          <a:noFill/>
        </p:spPr>
        <p:txBody>
          <a:bodyPr wrap="square" rtlCol="0">
            <a:spAutoFit/>
          </a:bodyPr>
          <a:lstStyle/>
          <a:p>
            <a:pPr marL="285750" indent="-285750">
              <a:buFont typeface="Arial" panose="020B0604020202020204" pitchFamily="34" charset="0"/>
              <a:buChar char="•"/>
            </a:pPr>
            <a:r>
              <a:rPr lang="en-US" dirty="0"/>
              <a:t>Feel Judged</a:t>
            </a:r>
          </a:p>
          <a:p>
            <a:pPr marL="285750" indent="-285750">
              <a:buFont typeface="Arial" panose="020B0604020202020204" pitchFamily="34" charset="0"/>
              <a:buChar char="•"/>
            </a:pPr>
            <a:r>
              <a:rPr lang="en-US" dirty="0"/>
              <a:t>Feel Rejected</a:t>
            </a:r>
          </a:p>
        </p:txBody>
      </p:sp>
      <p:sp>
        <p:nvSpPr>
          <p:cNvPr id="22" name="TextBox 21">
            <a:extLst>
              <a:ext uri="{FF2B5EF4-FFF2-40B4-BE49-F238E27FC236}">
                <a16:creationId xmlns:a16="http://schemas.microsoft.com/office/drawing/2014/main" id="{BEA59BFB-F7B8-4DC9-AD29-FA3F0CB72890}"/>
              </a:ext>
            </a:extLst>
          </p:cNvPr>
          <p:cNvSpPr txBox="1"/>
          <p:nvPr/>
        </p:nvSpPr>
        <p:spPr>
          <a:xfrm>
            <a:off x="3285008" y="2079177"/>
            <a:ext cx="2050742" cy="892552"/>
          </a:xfrm>
          <a:prstGeom prst="rect">
            <a:avLst/>
          </a:prstGeom>
          <a:noFill/>
        </p:spPr>
        <p:txBody>
          <a:bodyPr wrap="square" rtlCol="0">
            <a:spAutoFit/>
          </a:bodyPr>
          <a:lstStyle/>
          <a:p>
            <a:r>
              <a:rPr lang="en-US" b="1" dirty="0"/>
              <a:t>Treatment of Self</a:t>
            </a:r>
          </a:p>
          <a:p>
            <a:pPr marL="285750" indent="-285750">
              <a:buFont typeface="Arial" panose="020B0604020202020204" pitchFamily="34" charset="0"/>
              <a:buChar char="•"/>
            </a:pPr>
            <a:r>
              <a:rPr lang="en-US" sz="1600" dirty="0"/>
              <a:t>Give you a break</a:t>
            </a:r>
          </a:p>
          <a:p>
            <a:pPr marL="285750" indent="-285750">
              <a:buFont typeface="Arial" panose="020B0604020202020204" pitchFamily="34" charset="0"/>
              <a:buChar char="•"/>
            </a:pPr>
            <a:r>
              <a:rPr lang="en-US" sz="1600" dirty="0"/>
              <a:t>I’m human</a:t>
            </a:r>
          </a:p>
        </p:txBody>
      </p:sp>
      <p:sp>
        <p:nvSpPr>
          <p:cNvPr id="23" name="TextBox 22">
            <a:extLst>
              <a:ext uri="{FF2B5EF4-FFF2-40B4-BE49-F238E27FC236}">
                <a16:creationId xmlns:a16="http://schemas.microsoft.com/office/drawing/2014/main" id="{4C4A57FE-C15B-4CC1-A445-EA9C531411A7}"/>
              </a:ext>
            </a:extLst>
          </p:cNvPr>
          <p:cNvSpPr txBox="1"/>
          <p:nvPr/>
        </p:nvSpPr>
        <p:spPr>
          <a:xfrm>
            <a:off x="3276993" y="5838112"/>
            <a:ext cx="2050742" cy="615553"/>
          </a:xfrm>
          <a:prstGeom prst="rect">
            <a:avLst/>
          </a:prstGeom>
          <a:noFill/>
        </p:spPr>
        <p:txBody>
          <a:bodyPr wrap="square" rtlCol="0">
            <a:spAutoFit/>
          </a:bodyPr>
          <a:lstStyle/>
          <a:p>
            <a:r>
              <a:rPr lang="en-US" dirty="0"/>
              <a:t>Hard on Myself</a:t>
            </a:r>
          </a:p>
          <a:p>
            <a:pPr marL="285750" indent="-285750">
              <a:buFont typeface="Arial" panose="020B0604020202020204" pitchFamily="34" charset="0"/>
              <a:buChar char="•"/>
            </a:pPr>
            <a:r>
              <a:rPr lang="en-US" sz="1600" dirty="0"/>
              <a:t>Should be Perfect</a:t>
            </a:r>
          </a:p>
        </p:txBody>
      </p:sp>
      <p:sp>
        <p:nvSpPr>
          <p:cNvPr id="25" name="TextBox 24">
            <a:extLst>
              <a:ext uri="{FF2B5EF4-FFF2-40B4-BE49-F238E27FC236}">
                <a16:creationId xmlns:a16="http://schemas.microsoft.com/office/drawing/2014/main" id="{B0804401-30C7-49BE-B1AB-CC104C7037D8}"/>
              </a:ext>
            </a:extLst>
          </p:cNvPr>
          <p:cNvSpPr txBox="1"/>
          <p:nvPr/>
        </p:nvSpPr>
        <p:spPr>
          <a:xfrm>
            <a:off x="5173720" y="2308547"/>
            <a:ext cx="2694074" cy="615553"/>
          </a:xfrm>
          <a:prstGeom prst="rect">
            <a:avLst/>
          </a:prstGeom>
          <a:noFill/>
        </p:spPr>
        <p:txBody>
          <a:bodyPr wrap="square" rtlCol="0">
            <a:spAutoFit/>
          </a:bodyPr>
          <a:lstStyle/>
          <a:p>
            <a:r>
              <a:rPr lang="en-US" b="1" dirty="0"/>
              <a:t>Perception of the World </a:t>
            </a:r>
          </a:p>
          <a:p>
            <a:pPr marL="285750" indent="-285750">
              <a:buFont typeface="Arial" panose="020B0604020202020204" pitchFamily="34" charset="0"/>
              <a:buChar char="•"/>
            </a:pPr>
            <a:r>
              <a:rPr lang="en-US" sz="1600" dirty="0"/>
              <a:t>Positive Side of Neutral</a:t>
            </a:r>
            <a:endParaRPr lang="en-US" dirty="0"/>
          </a:p>
        </p:txBody>
      </p:sp>
      <p:sp>
        <p:nvSpPr>
          <p:cNvPr id="26" name="TextBox 25">
            <a:extLst>
              <a:ext uri="{FF2B5EF4-FFF2-40B4-BE49-F238E27FC236}">
                <a16:creationId xmlns:a16="http://schemas.microsoft.com/office/drawing/2014/main" id="{F20170C5-9C88-40AA-896E-6F7A20B1B3AF}"/>
              </a:ext>
            </a:extLst>
          </p:cNvPr>
          <p:cNvSpPr txBox="1"/>
          <p:nvPr/>
        </p:nvSpPr>
        <p:spPr>
          <a:xfrm>
            <a:off x="5346250" y="5846955"/>
            <a:ext cx="2356831"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Negative Perspective and Focus</a:t>
            </a:r>
          </a:p>
        </p:txBody>
      </p:sp>
      <p:sp>
        <p:nvSpPr>
          <p:cNvPr id="27" name="TextBox 26">
            <a:extLst>
              <a:ext uri="{FF2B5EF4-FFF2-40B4-BE49-F238E27FC236}">
                <a16:creationId xmlns:a16="http://schemas.microsoft.com/office/drawing/2014/main" id="{1B8D935A-8803-43A3-A724-27DDC9581A26}"/>
              </a:ext>
            </a:extLst>
          </p:cNvPr>
          <p:cNvSpPr txBox="1"/>
          <p:nvPr/>
        </p:nvSpPr>
        <p:spPr>
          <a:xfrm>
            <a:off x="7851613" y="2087242"/>
            <a:ext cx="1917572" cy="892552"/>
          </a:xfrm>
          <a:prstGeom prst="rect">
            <a:avLst/>
          </a:prstGeom>
          <a:noFill/>
        </p:spPr>
        <p:txBody>
          <a:bodyPr wrap="square" rtlCol="0">
            <a:spAutoFit/>
          </a:bodyPr>
          <a:lstStyle/>
          <a:p>
            <a:r>
              <a:rPr lang="en-US" b="1" dirty="0"/>
              <a:t>View of the Past </a:t>
            </a:r>
          </a:p>
          <a:p>
            <a:pPr marL="285750" indent="-285750">
              <a:buFont typeface="Arial" panose="020B0604020202020204" pitchFamily="34" charset="0"/>
              <a:buChar char="•"/>
            </a:pPr>
            <a:r>
              <a:rPr lang="en-US" sz="1600" dirty="0"/>
              <a:t>Internal</a:t>
            </a:r>
          </a:p>
          <a:p>
            <a:pPr marL="285750" indent="-285750">
              <a:buFont typeface="Arial" panose="020B0604020202020204" pitchFamily="34" charset="0"/>
              <a:buChar char="•"/>
            </a:pPr>
            <a:r>
              <a:rPr lang="en-US" sz="1600" dirty="0"/>
              <a:t>External</a:t>
            </a:r>
            <a:endParaRPr lang="en-US" dirty="0"/>
          </a:p>
        </p:txBody>
      </p:sp>
      <p:sp>
        <p:nvSpPr>
          <p:cNvPr id="29" name="TextBox 28">
            <a:extLst>
              <a:ext uri="{FF2B5EF4-FFF2-40B4-BE49-F238E27FC236}">
                <a16:creationId xmlns:a16="http://schemas.microsoft.com/office/drawing/2014/main" id="{0901F285-271C-48D1-AC3E-EA545273A9DF}"/>
              </a:ext>
            </a:extLst>
          </p:cNvPr>
          <p:cNvSpPr txBox="1"/>
          <p:nvPr/>
        </p:nvSpPr>
        <p:spPr>
          <a:xfrm>
            <a:off x="7660785" y="5845222"/>
            <a:ext cx="2356831"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t>Regret Choices</a:t>
            </a:r>
          </a:p>
          <a:p>
            <a:pPr marL="285750" indent="-285750">
              <a:buFont typeface="Arial" panose="020B0604020202020204" pitchFamily="34" charset="0"/>
              <a:buChar char="•"/>
            </a:pPr>
            <a:r>
              <a:rPr lang="en-US" sz="1600" dirty="0"/>
              <a:t>Angry about things done to me</a:t>
            </a:r>
          </a:p>
        </p:txBody>
      </p:sp>
      <p:sp>
        <p:nvSpPr>
          <p:cNvPr id="30" name="TextBox 29">
            <a:extLst>
              <a:ext uri="{FF2B5EF4-FFF2-40B4-BE49-F238E27FC236}">
                <a16:creationId xmlns:a16="http://schemas.microsoft.com/office/drawing/2014/main" id="{1BD42A04-3E4D-4538-8716-016BE2285994}"/>
              </a:ext>
            </a:extLst>
          </p:cNvPr>
          <p:cNvSpPr txBox="1"/>
          <p:nvPr/>
        </p:nvSpPr>
        <p:spPr>
          <a:xfrm>
            <a:off x="9719614" y="2017030"/>
            <a:ext cx="2356831" cy="861774"/>
          </a:xfrm>
          <a:prstGeom prst="rect">
            <a:avLst/>
          </a:prstGeom>
          <a:noFill/>
        </p:spPr>
        <p:txBody>
          <a:bodyPr wrap="square" rtlCol="0">
            <a:spAutoFit/>
          </a:bodyPr>
          <a:lstStyle/>
          <a:p>
            <a:r>
              <a:rPr lang="en-US" b="1" dirty="0"/>
              <a:t>Success/Failure</a:t>
            </a:r>
          </a:p>
          <a:p>
            <a:pPr marL="285750" indent="-285750">
              <a:buFont typeface="Arial" panose="020B0604020202020204" pitchFamily="34" charset="0"/>
              <a:buChar char="•"/>
            </a:pPr>
            <a:r>
              <a:rPr lang="en-US" sz="1600" dirty="0"/>
              <a:t>See Successes</a:t>
            </a:r>
          </a:p>
          <a:p>
            <a:pPr marL="742950" lvl="1" indent="-285750">
              <a:buFont typeface="Courier New" panose="02070309020205020404" pitchFamily="49" charset="0"/>
              <a:buChar char="o"/>
            </a:pPr>
            <a:r>
              <a:rPr lang="en-US" sz="1600" dirty="0"/>
              <a:t>Accept</a:t>
            </a:r>
            <a:endParaRPr lang="en-US" dirty="0"/>
          </a:p>
        </p:txBody>
      </p:sp>
      <p:sp>
        <p:nvSpPr>
          <p:cNvPr id="32" name="TextBox 31">
            <a:extLst>
              <a:ext uri="{FF2B5EF4-FFF2-40B4-BE49-F238E27FC236}">
                <a16:creationId xmlns:a16="http://schemas.microsoft.com/office/drawing/2014/main" id="{1C60CA38-B70D-40AC-8056-09B62357D192}"/>
              </a:ext>
            </a:extLst>
          </p:cNvPr>
          <p:cNvSpPr txBox="1"/>
          <p:nvPr/>
        </p:nvSpPr>
        <p:spPr>
          <a:xfrm>
            <a:off x="9805755" y="5828191"/>
            <a:ext cx="2247287"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Feel Like a Failure</a:t>
            </a:r>
          </a:p>
          <a:p>
            <a:pPr marL="285750" indent="-285750">
              <a:buFont typeface="Arial" panose="020B0604020202020204" pitchFamily="34" charset="0"/>
              <a:buChar char="•"/>
            </a:pPr>
            <a:r>
              <a:rPr lang="en-US" sz="1600" dirty="0"/>
              <a:t>Not Special</a:t>
            </a:r>
          </a:p>
        </p:txBody>
      </p:sp>
      <p:grpSp>
        <p:nvGrpSpPr>
          <p:cNvPr id="12" name="Group 11">
            <a:extLst>
              <a:ext uri="{FF2B5EF4-FFF2-40B4-BE49-F238E27FC236}">
                <a16:creationId xmlns:a16="http://schemas.microsoft.com/office/drawing/2014/main" id="{FE197A75-57CF-8801-FA51-7F46352EB066}"/>
              </a:ext>
            </a:extLst>
          </p:cNvPr>
          <p:cNvGrpSpPr/>
          <p:nvPr/>
        </p:nvGrpSpPr>
        <p:grpSpPr>
          <a:xfrm>
            <a:off x="2034992" y="3056961"/>
            <a:ext cx="107575" cy="2528340"/>
            <a:chOff x="2653553" y="3164541"/>
            <a:chExt cx="107575" cy="2528340"/>
          </a:xfrm>
        </p:grpSpPr>
        <p:sp>
          <p:nvSpPr>
            <p:cNvPr id="10" name="Arrow: Up 9">
              <a:extLst>
                <a:ext uri="{FF2B5EF4-FFF2-40B4-BE49-F238E27FC236}">
                  <a16:creationId xmlns:a16="http://schemas.microsoft.com/office/drawing/2014/main" id="{1302B982-FE14-2949-E420-3F0963ECE5CC}"/>
                </a:ext>
              </a:extLst>
            </p:cNvPr>
            <p:cNvSpPr/>
            <p:nvPr/>
          </p:nvSpPr>
          <p:spPr>
            <a:xfrm>
              <a:off x="2653554" y="3164541"/>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11" name="Arrow: Up 10">
              <a:extLst>
                <a:ext uri="{FF2B5EF4-FFF2-40B4-BE49-F238E27FC236}">
                  <a16:creationId xmlns:a16="http://schemas.microsoft.com/office/drawing/2014/main" id="{E261C45D-A5C0-DE02-0CE9-08F8BD120F54}"/>
                </a:ext>
              </a:extLst>
            </p:cNvPr>
            <p:cNvSpPr/>
            <p:nvPr/>
          </p:nvSpPr>
          <p:spPr>
            <a:xfrm rot="10800000">
              <a:off x="2653553" y="3527234"/>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grpSp>
      <p:grpSp>
        <p:nvGrpSpPr>
          <p:cNvPr id="13" name="Group 12">
            <a:extLst>
              <a:ext uri="{FF2B5EF4-FFF2-40B4-BE49-F238E27FC236}">
                <a16:creationId xmlns:a16="http://schemas.microsoft.com/office/drawing/2014/main" id="{08DAC8FB-8A37-058D-4B09-E01CC8E4E059}"/>
              </a:ext>
            </a:extLst>
          </p:cNvPr>
          <p:cNvGrpSpPr/>
          <p:nvPr/>
        </p:nvGrpSpPr>
        <p:grpSpPr>
          <a:xfrm>
            <a:off x="4239600" y="3054083"/>
            <a:ext cx="107575" cy="2528340"/>
            <a:chOff x="2653553" y="3164541"/>
            <a:chExt cx="107575" cy="2528340"/>
          </a:xfrm>
        </p:grpSpPr>
        <p:sp>
          <p:nvSpPr>
            <p:cNvPr id="14" name="Arrow: Up 13">
              <a:extLst>
                <a:ext uri="{FF2B5EF4-FFF2-40B4-BE49-F238E27FC236}">
                  <a16:creationId xmlns:a16="http://schemas.microsoft.com/office/drawing/2014/main" id="{4092EA55-4DC3-BA6D-42AD-63C878847392}"/>
                </a:ext>
              </a:extLst>
            </p:cNvPr>
            <p:cNvSpPr/>
            <p:nvPr/>
          </p:nvSpPr>
          <p:spPr>
            <a:xfrm>
              <a:off x="2653554" y="3164541"/>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15" name="Arrow: Up 14">
              <a:extLst>
                <a:ext uri="{FF2B5EF4-FFF2-40B4-BE49-F238E27FC236}">
                  <a16:creationId xmlns:a16="http://schemas.microsoft.com/office/drawing/2014/main" id="{61B59E80-241E-A9D0-60CF-0AE7881CFA65}"/>
                </a:ext>
              </a:extLst>
            </p:cNvPr>
            <p:cNvSpPr/>
            <p:nvPr/>
          </p:nvSpPr>
          <p:spPr>
            <a:xfrm rot="10800000">
              <a:off x="2653553" y="3527234"/>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grpSp>
      <p:grpSp>
        <p:nvGrpSpPr>
          <p:cNvPr id="16" name="Group 15">
            <a:extLst>
              <a:ext uri="{FF2B5EF4-FFF2-40B4-BE49-F238E27FC236}">
                <a16:creationId xmlns:a16="http://schemas.microsoft.com/office/drawing/2014/main" id="{5E01D9F9-E9BA-A168-A78F-3D9E62D2FC43}"/>
              </a:ext>
            </a:extLst>
          </p:cNvPr>
          <p:cNvGrpSpPr/>
          <p:nvPr/>
        </p:nvGrpSpPr>
        <p:grpSpPr>
          <a:xfrm>
            <a:off x="6431469" y="3054084"/>
            <a:ext cx="107575" cy="2528340"/>
            <a:chOff x="2653553" y="3164541"/>
            <a:chExt cx="107575" cy="2528340"/>
          </a:xfrm>
        </p:grpSpPr>
        <p:sp>
          <p:nvSpPr>
            <p:cNvPr id="17" name="Arrow: Up 16">
              <a:extLst>
                <a:ext uri="{FF2B5EF4-FFF2-40B4-BE49-F238E27FC236}">
                  <a16:creationId xmlns:a16="http://schemas.microsoft.com/office/drawing/2014/main" id="{3F7B6F91-6437-3343-A201-2570C434D4CB}"/>
                </a:ext>
              </a:extLst>
            </p:cNvPr>
            <p:cNvSpPr/>
            <p:nvPr/>
          </p:nvSpPr>
          <p:spPr>
            <a:xfrm>
              <a:off x="2653554" y="3164541"/>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33" name="Arrow: Up 32">
              <a:extLst>
                <a:ext uri="{FF2B5EF4-FFF2-40B4-BE49-F238E27FC236}">
                  <a16:creationId xmlns:a16="http://schemas.microsoft.com/office/drawing/2014/main" id="{A2CEE9D1-4DEE-67AF-4E03-DAC79F218BDC}"/>
                </a:ext>
              </a:extLst>
            </p:cNvPr>
            <p:cNvSpPr/>
            <p:nvPr/>
          </p:nvSpPr>
          <p:spPr>
            <a:xfrm rot="10800000">
              <a:off x="2653553" y="3527234"/>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grpSp>
      <p:grpSp>
        <p:nvGrpSpPr>
          <p:cNvPr id="34" name="Group 33">
            <a:extLst>
              <a:ext uri="{FF2B5EF4-FFF2-40B4-BE49-F238E27FC236}">
                <a16:creationId xmlns:a16="http://schemas.microsoft.com/office/drawing/2014/main" id="{605EDA10-6FCF-3841-8EEB-94884097A13E}"/>
              </a:ext>
            </a:extLst>
          </p:cNvPr>
          <p:cNvGrpSpPr/>
          <p:nvPr/>
        </p:nvGrpSpPr>
        <p:grpSpPr>
          <a:xfrm>
            <a:off x="8633016" y="3056961"/>
            <a:ext cx="107575" cy="2528340"/>
            <a:chOff x="2653553" y="3164541"/>
            <a:chExt cx="107575" cy="2528340"/>
          </a:xfrm>
        </p:grpSpPr>
        <p:sp>
          <p:nvSpPr>
            <p:cNvPr id="35" name="Arrow: Up 34">
              <a:extLst>
                <a:ext uri="{FF2B5EF4-FFF2-40B4-BE49-F238E27FC236}">
                  <a16:creationId xmlns:a16="http://schemas.microsoft.com/office/drawing/2014/main" id="{72A57767-06B7-7F1E-84D5-57EDAB2A29EA}"/>
                </a:ext>
              </a:extLst>
            </p:cNvPr>
            <p:cNvSpPr/>
            <p:nvPr/>
          </p:nvSpPr>
          <p:spPr>
            <a:xfrm>
              <a:off x="2653554" y="3164541"/>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36" name="Arrow: Up 35">
              <a:extLst>
                <a:ext uri="{FF2B5EF4-FFF2-40B4-BE49-F238E27FC236}">
                  <a16:creationId xmlns:a16="http://schemas.microsoft.com/office/drawing/2014/main" id="{C60E71FE-0FE5-C8EE-4108-37A70B5C0690}"/>
                </a:ext>
              </a:extLst>
            </p:cNvPr>
            <p:cNvSpPr/>
            <p:nvPr/>
          </p:nvSpPr>
          <p:spPr>
            <a:xfrm rot="10800000">
              <a:off x="2653553" y="3527234"/>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grpSp>
      <p:grpSp>
        <p:nvGrpSpPr>
          <p:cNvPr id="37" name="Group 36">
            <a:extLst>
              <a:ext uri="{FF2B5EF4-FFF2-40B4-BE49-F238E27FC236}">
                <a16:creationId xmlns:a16="http://schemas.microsoft.com/office/drawing/2014/main" id="{B63A126B-CFD3-5644-2680-EA0DA09F9FC6}"/>
              </a:ext>
            </a:extLst>
          </p:cNvPr>
          <p:cNvGrpSpPr/>
          <p:nvPr/>
        </p:nvGrpSpPr>
        <p:grpSpPr>
          <a:xfrm>
            <a:off x="10597698" y="3054083"/>
            <a:ext cx="107575" cy="2528340"/>
            <a:chOff x="2653553" y="3164541"/>
            <a:chExt cx="107575" cy="2528340"/>
          </a:xfrm>
        </p:grpSpPr>
        <p:sp>
          <p:nvSpPr>
            <p:cNvPr id="38" name="Arrow: Up 37">
              <a:extLst>
                <a:ext uri="{FF2B5EF4-FFF2-40B4-BE49-F238E27FC236}">
                  <a16:creationId xmlns:a16="http://schemas.microsoft.com/office/drawing/2014/main" id="{1D38CA69-0787-6B1B-5890-4EB5C7157068}"/>
                </a:ext>
              </a:extLst>
            </p:cNvPr>
            <p:cNvSpPr/>
            <p:nvPr/>
          </p:nvSpPr>
          <p:spPr>
            <a:xfrm>
              <a:off x="2653554" y="3164541"/>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39" name="Arrow: Up 38">
              <a:extLst>
                <a:ext uri="{FF2B5EF4-FFF2-40B4-BE49-F238E27FC236}">
                  <a16:creationId xmlns:a16="http://schemas.microsoft.com/office/drawing/2014/main" id="{131FAF09-23C3-31E8-FE47-79CC64BFEB63}"/>
                </a:ext>
              </a:extLst>
            </p:cNvPr>
            <p:cNvSpPr/>
            <p:nvPr/>
          </p:nvSpPr>
          <p:spPr>
            <a:xfrm rot="10800000">
              <a:off x="2653553" y="3527234"/>
              <a:ext cx="107574" cy="2165647"/>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grpSp>
      <p:pic>
        <p:nvPicPr>
          <p:cNvPr id="41" name="Picture 40">
            <a:extLst>
              <a:ext uri="{FF2B5EF4-FFF2-40B4-BE49-F238E27FC236}">
                <a16:creationId xmlns:a16="http://schemas.microsoft.com/office/drawing/2014/main" id="{2F973818-6B9C-86F6-F5DB-61EB6E4133D8}"/>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7574" y="2079176"/>
            <a:ext cx="960639" cy="1297750"/>
          </a:xfrm>
          <a:prstGeom prst="rect">
            <a:avLst/>
          </a:prstGeom>
        </p:spPr>
      </p:pic>
      <p:pic>
        <p:nvPicPr>
          <p:cNvPr id="43" name="Picture 42">
            <a:extLst>
              <a:ext uri="{FF2B5EF4-FFF2-40B4-BE49-F238E27FC236}">
                <a16:creationId xmlns:a16="http://schemas.microsoft.com/office/drawing/2014/main" id="{D5058BB8-7EE7-1197-8F3C-2A082E4D3F1E}"/>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117382" y="5278678"/>
            <a:ext cx="986691" cy="1057457"/>
          </a:xfrm>
          <a:prstGeom prst="rect">
            <a:avLst/>
          </a:prstGeom>
        </p:spPr>
      </p:pic>
      <p:sp>
        <p:nvSpPr>
          <p:cNvPr id="44" name="TextBox 43">
            <a:extLst>
              <a:ext uri="{FF2B5EF4-FFF2-40B4-BE49-F238E27FC236}">
                <a16:creationId xmlns:a16="http://schemas.microsoft.com/office/drawing/2014/main" id="{64E0B5F2-0BAA-34BF-ACF7-2F71BB53DD50}"/>
              </a:ext>
            </a:extLst>
          </p:cNvPr>
          <p:cNvSpPr txBox="1"/>
          <p:nvPr/>
        </p:nvSpPr>
        <p:spPr>
          <a:xfrm>
            <a:off x="663496" y="6821982"/>
            <a:ext cx="1010431" cy="784830"/>
          </a:xfrm>
          <a:prstGeom prst="rect">
            <a:avLst/>
          </a:prstGeom>
          <a:noFill/>
        </p:spPr>
        <p:txBody>
          <a:bodyPr wrap="square" rtlCol="0">
            <a:spAutoFit/>
          </a:bodyPr>
          <a:lstStyle/>
          <a:p>
            <a:r>
              <a:rPr lang="en-US" sz="900">
                <a:hlinkClick r:id="rId6" tooltip="https://elrincondelosnumeros1.blogspot.com/2015/04/conocemos-los-atributos-ligero-y-pesado.html"/>
              </a:rPr>
              <a:t>This Photo</a:t>
            </a:r>
            <a:r>
              <a:rPr lang="en-US" sz="900"/>
              <a:t> by Unknown Author is licensed under </a:t>
            </a:r>
            <a:r>
              <a:rPr lang="en-US" sz="900">
                <a:hlinkClick r:id="rId7" tooltip="https://creativecommons.org/licenses/by-nc/3.0/"/>
              </a:rPr>
              <a:t>CC BY-NC</a:t>
            </a:r>
            <a:endParaRPr lang="en-US" sz="900"/>
          </a:p>
        </p:txBody>
      </p:sp>
    </p:spTree>
    <p:extLst>
      <p:ext uri="{BB962C8B-B14F-4D97-AF65-F5344CB8AC3E}">
        <p14:creationId xmlns:p14="http://schemas.microsoft.com/office/powerpoint/2010/main" val="20391534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circle(in)">
                                      <p:cBhvr>
                                        <p:cTn id="13" dur="20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1"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circle(in)">
                                      <p:cBhvr>
                                        <p:cTn id="28" dur="20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500"/>
                                        <p:tgtEl>
                                          <p:spTgt spid="2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5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5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additive="base">
                                        <p:cTn id="70" dur="500" fill="hold"/>
                                        <p:tgtEl>
                                          <p:spTgt spid="27"/>
                                        </p:tgtEl>
                                        <p:attrNameLst>
                                          <p:attrName>ppt_x</p:attrName>
                                        </p:attrNameLst>
                                      </p:cBhvr>
                                      <p:tavLst>
                                        <p:tav tm="0">
                                          <p:val>
                                            <p:strVal val="#ppt_x"/>
                                          </p:val>
                                        </p:tav>
                                        <p:tav tm="100000">
                                          <p:val>
                                            <p:strVal val="#ppt_x"/>
                                          </p:val>
                                        </p:tav>
                                      </p:tavLst>
                                    </p:anim>
                                    <p:anim calcmode="lin" valueType="num">
                                      <p:cBhvr additive="base">
                                        <p:cTn id="7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500"/>
                                        <p:tgtEl>
                                          <p:spTgt spid="34"/>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500"/>
                                        <p:tgtEl>
                                          <p:spTgt spid="29"/>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500"/>
                                        <p:tgtEl>
                                          <p:spTgt spid="30"/>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fade">
                                      <p:cBhvr>
                                        <p:cTn id="91" dur="500"/>
                                        <p:tgtEl>
                                          <p:spTgt spid="3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fade">
                                      <p:cBhvr>
                                        <p:cTn id="9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p:bldP spid="20" grpId="0"/>
      <p:bldP spid="22" grpId="0"/>
      <p:bldP spid="23" grpId="0"/>
      <p:bldP spid="25" grpId="0"/>
      <p:bldP spid="26" grpId="0"/>
      <p:bldP spid="27" grpId="0"/>
      <p:bldP spid="29" grpId="0"/>
      <p:bldP spid="30"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31643"/>
          </a:xfrm>
        </p:spPr>
        <p:txBody>
          <a:bodyPr/>
          <a:lstStyle/>
          <a:p>
            <a:r>
              <a:rPr lang="en-US" dirty="0"/>
              <a:t>Anything else?</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2" name="Content Placeholder 2">
            <a:extLst>
              <a:ext uri="{FF2B5EF4-FFF2-40B4-BE49-F238E27FC236}">
                <a16:creationId xmlns:a16="http://schemas.microsoft.com/office/drawing/2014/main" id="{8DBC2C14-7A58-4078-B9C6-44C633120E04}"/>
              </a:ext>
            </a:extLst>
          </p:cNvPr>
          <p:cNvSpPr>
            <a:spLocks noGrp="1"/>
          </p:cNvSpPr>
          <p:nvPr>
            <p:ph idx="1"/>
          </p:nvPr>
        </p:nvSpPr>
        <p:spPr>
          <a:xfrm>
            <a:off x="609600" y="1326542"/>
            <a:ext cx="10972800" cy="5436559"/>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Dumb question, right?!  Of course there’s more!</a:t>
            </a:r>
          </a:p>
          <a:p>
            <a:r>
              <a:rPr lang="en-US" sz="2800" dirty="0">
                <a:latin typeface="Tahoma" panose="020B0604030504040204" pitchFamily="34" charset="0"/>
                <a:ea typeface="Tahoma" panose="020B0604030504040204" pitchFamily="34" charset="0"/>
                <a:cs typeface="Tahoma" panose="020B0604030504040204" pitchFamily="34" charset="0"/>
              </a:rPr>
              <a:t>Cognitive Distortions, also called Thinking Errors or </a:t>
            </a:r>
            <a:r>
              <a:rPr lang="en-US" sz="2800" dirty="0" err="1">
                <a:latin typeface="Tahoma" panose="020B0604030504040204" pitchFamily="34" charset="0"/>
                <a:ea typeface="Tahoma" panose="020B0604030504040204" pitchFamily="34" charset="0"/>
                <a:cs typeface="Tahoma" panose="020B0604030504040204" pitchFamily="34" charset="0"/>
              </a:rPr>
              <a:t>Stinkin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Thinkin</a:t>
            </a:r>
            <a:r>
              <a:rPr lang="en-US" sz="2800" dirty="0">
                <a:latin typeface="Tahoma" panose="020B0604030504040204" pitchFamily="34" charset="0"/>
                <a:ea typeface="Tahoma" panose="020B0604030504040204" pitchFamily="34" charset="0"/>
                <a:cs typeface="Tahoma" panose="020B0604030504040204" pitchFamily="34" charset="0"/>
              </a:rPr>
              <a:t>’ </a:t>
            </a:r>
          </a:p>
          <a:p>
            <a:pPr lvl="1"/>
            <a:r>
              <a:rPr lang="en-US" sz="2400" dirty="0">
                <a:latin typeface="Tahoma" panose="020B0604030504040204" pitchFamily="34" charset="0"/>
                <a:ea typeface="Tahoma" panose="020B0604030504040204" pitchFamily="34" charset="0"/>
                <a:cs typeface="Tahoma" panose="020B0604030504040204" pitchFamily="34" charset="0"/>
              </a:rPr>
              <a:t>Unhelpful Thinking Styles</a:t>
            </a:r>
          </a:p>
          <a:p>
            <a:pPr lvl="1"/>
            <a:r>
              <a:rPr lang="en-US" sz="2400" dirty="0">
                <a:latin typeface="Tahoma" panose="020B0604030504040204" pitchFamily="34" charset="0"/>
                <a:ea typeface="Tahoma" panose="020B0604030504040204" pitchFamily="34" charset="0"/>
                <a:cs typeface="Tahoma" panose="020B0604030504040204" pitchFamily="34" charset="0"/>
              </a:rPr>
              <a:t>Ways our thoughts become biased </a:t>
            </a:r>
          </a:p>
          <a:p>
            <a:pPr lvl="1"/>
            <a:r>
              <a:rPr lang="en-US" sz="2400" dirty="0">
                <a:latin typeface="Tahoma" panose="020B0604030504040204" pitchFamily="34" charset="0"/>
                <a:ea typeface="Tahoma" panose="020B0604030504040204" pitchFamily="34" charset="0"/>
                <a:cs typeface="Tahoma" panose="020B0604030504040204" pitchFamily="34" charset="0"/>
              </a:rPr>
              <a:t>Ways we try to “make sense” of the world around us</a:t>
            </a:r>
          </a:p>
          <a:p>
            <a:pPr lvl="1"/>
            <a:r>
              <a:rPr lang="en-US" sz="2400" dirty="0">
                <a:latin typeface="Tahoma" panose="020B0604030504040204" pitchFamily="34" charset="0"/>
                <a:ea typeface="Tahoma" panose="020B0604030504040204" pitchFamily="34" charset="0"/>
                <a:cs typeface="Tahoma" panose="020B0604030504040204" pitchFamily="34" charset="0"/>
              </a:rPr>
              <a:t>Short Cuts</a:t>
            </a:r>
          </a:p>
          <a:p>
            <a:pPr marL="457200" lvl="1" indent="0">
              <a:buNone/>
            </a:pPr>
            <a:endParaRPr lang="en-US" sz="1800"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F72CF804-D5BC-481C-903B-C68925F562F1}"/>
              </a:ext>
            </a:extLst>
          </p:cNvPr>
          <p:cNvPicPr>
            <a:picLocks noChangeAspect="1"/>
          </p:cNvPicPr>
          <p:nvPr/>
        </p:nvPicPr>
        <p:blipFill rotWithShape="1">
          <a:blip r:embed="rId3"/>
          <a:srcRect l="33672" t="12695" r="50386" b="71447"/>
          <a:stretch/>
        </p:blipFill>
        <p:spPr>
          <a:xfrm>
            <a:off x="783768" y="4606179"/>
            <a:ext cx="3340363" cy="1692533"/>
          </a:xfrm>
          <a:prstGeom prst="roundRect">
            <a:avLst/>
          </a:prstGeom>
        </p:spPr>
      </p:pic>
      <p:sp>
        <p:nvSpPr>
          <p:cNvPr id="6" name="TextBox 5">
            <a:extLst>
              <a:ext uri="{FF2B5EF4-FFF2-40B4-BE49-F238E27FC236}">
                <a16:creationId xmlns:a16="http://schemas.microsoft.com/office/drawing/2014/main" id="{7B7420C8-B935-43D7-B8E7-F3980B838B4F}"/>
              </a:ext>
            </a:extLst>
          </p:cNvPr>
          <p:cNvSpPr txBox="1"/>
          <p:nvPr/>
        </p:nvSpPr>
        <p:spPr>
          <a:xfrm>
            <a:off x="4181754" y="4301375"/>
            <a:ext cx="7284101" cy="2123658"/>
          </a:xfrm>
          <a:prstGeom prst="rect">
            <a:avLst/>
          </a:prstGeom>
          <a:noFill/>
        </p:spPr>
        <p:txBody>
          <a:bodyPr wrap="square" rtlCol="0">
            <a:spAutoFit/>
          </a:bodyPr>
          <a:lstStyle/>
          <a:p>
            <a:r>
              <a:rPr lang="en-US" sz="2200" b="1" dirty="0">
                <a:latin typeface="Tahoma" panose="020B0604030504040204" pitchFamily="34" charset="0"/>
                <a:ea typeface="Tahoma" panose="020B0604030504040204" pitchFamily="34" charset="0"/>
                <a:cs typeface="Tahoma" panose="020B0604030504040204" pitchFamily="34" charset="0"/>
              </a:rPr>
              <a:t>All or Nothing, Black and White, or Polarized Thinking:</a:t>
            </a:r>
          </a:p>
          <a:p>
            <a:r>
              <a:rPr lang="en-US" sz="2200" dirty="0">
                <a:effectLst/>
                <a:latin typeface="Tahoma" panose="020B0604030504040204" pitchFamily="34" charset="0"/>
                <a:ea typeface="Tahoma" panose="020B0604030504040204" pitchFamily="34" charset="0"/>
                <a:cs typeface="Tahoma" panose="020B0604030504040204" pitchFamily="34" charset="0"/>
              </a:rPr>
              <a:t>John recently applied for a promotion in his firm. The job went to another employee with more experience. John wanted this job badly and now feels that he will never be promoted. He feels that he is a total failure in his career. </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00184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anim calcmode="lin" valueType="num">
                                      <p:cBhvr additive="base">
                                        <p:cTn id="7"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2">
                                            <p:txEl>
                                              <p:pRg st="1" end="1"/>
                                            </p:txEl>
                                          </p:spTgt>
                                        </p:tgtEl>
                                        <p:attrNameLst>
                                          <p:attrName>style.visibility</p:attrName>
                                        </p:attrNameLst>
                                      </p:cBhvr>
                                      <p:to>
                                        <p:strVal val="visible"/>
                                      </p:to>
                                    </p:set>
                                    <p:anim calcmode="lin" valueType="num">
                                      <p:cBhvr additive="base">
                                        <p:cTn id="13" dur="500" fill="hold"/>
                                        <p:tgtEl>
                                          <p:spTgt spid="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2">
                                            <p:txEl>
                                              <p:pRg st="2" end="2"/>
                                            </p:txEl>
                                          </p:spTgt>
                                        </p:tgtEl>
                                        <p:attrNameLst>
                                          <p:attrName>style.visibility</p:attrName>
                                        </p:attrNameLst>
                                      </p:cBhvr>
                                      <p:to>
                                        <p:strVal val="visible"/>
                                      </p:to>
                                    </p:set>
                                    <p:anim calcmode="lin" valueType="num">
                                      <p:cBhvr additive="base">
                                        <p:cTn id="19" dur="500" fill="hold"/>
                                        <p:tgtEl>
                                          <p:spTgt spid="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2">
                                            <p:txEl>
                                              <p:pRg st="3" end="3"/>
                                            </p:txEl>
                                          </p:spTgt>
                                        </p:tgtEl>
                                        <p:attrNameLst>
                                          <p:attrName>style.visibility</p:attrName>
                                        </p:attrNameLst>
                                      </p:cBhvr>
                                      <p:to>
                                        <p:strVal val="visible"/>
                                      </p:to>
                                    </p:set>
                                    <p:anim calcmode="lin" valueType="num">
                                      <p:cBhvr additive="base">
                                        <p:cTn id="25" dur="500" fill="hold"/>
                                        <p:tgtEl>
                                          <p:spTgt spid="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2">
                                            <p:txEl>
                                              <p:pRg st="4" end="4"/>
                                            </p:txEl>
                                          </p:spTgt>
                                        </p:tgtEl>
                                        <p:attrNameLst>
                                          <p:attrName>style.visibility</p:attrName>
                                        </p:attrNameLst>
                                      </p:cBhvr>
                                      <p:to>
                                        <p:strVal val="visible"/>
                                      </p:to>
                                    </p:set>
                                    <p:anim calcmode="lin" valueType="num">
                                      <p:cBhvr additive="base">
                                        <p:cTn id="31" dur="500" fill="hold"/>
                                        <p:tgtEl>
                                          <p:spTgt spid="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2">
                                            <p:txEl>
                                              <p:pRg st="5" end="5"/>
                                            </p:txEl>
                                          </p:spTgt>
                                        </p:tgtEl>
                                        <p:attrNameLst>
                                          <p:attrName>style.visibility</p:attrName>
                                        </p:attrNameLst>
                                      </p:cBhvr>
                                      <p:to>
                                        <p:strVal val="visible"/>
                                      </p:to>
                                    </p:set>
                                    <p:anim calcmode="lin" valueType="num">
                                      <p:cBhvr additive="base">
                                        <p:cTn id="37" dur="500" fill="hold"/>
                                        <p:tgtEl>
                                          <p:spTgt spid="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down)">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More? Yes, Please. </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2" name="Content Placeholder 2">
            <a:extLst>
              <a:ext uri="{FF2B5EF4-FFF2-40B4-BE49-F238E27FC236}">
                <a16:creationId xmlns:a16="http://schemas.microsoft.com/office/drawing/2014/main" id="{8DBC2C14-7A58-4078-B9C6-44C633120E04}"/>
              </a:ext>
            </a:extLst>
          </p:cNvPr>
          <p:cNvSpPr>
            <a:spLocks noGrp="1"/>
          </p:cNvSpPr>
          <p:nvPr>
            <p:ph idx="1"/>
          </p:nvPr>
        </p:nvSpPr>
        <p:spPr>
          <a:xfrm>
            <a:off x="609600" y="1600200"/>
            <a:ext cx="10972800" cy="4525963"/>
          </a:xfrm>
        </p:spPr>
        <p:txBody>
          <a:bodyPr/>
          <a:lstStyle/>
          <a:p>
            <a:pPr marL="457200" lvl="1" indent="0">
              <a:buNone/>
            </a:pPr>
            <a:endParaRPr lang="en-US" dirty="0"/>
          </a:p>
          <a:p>
            <a:pPr marL="57150" indent="0">
              <a:buNone/>
            </a:pPr>
            <a:endParaRPr lang="en-US" dirty="0"/>
          </a:p>
        </p:txBody>
      </p:sp>
      <p:pic>
        <p:nvPicPr>
          <p:cNvPr id="4" name="Picture 3">
            <a:extLst>
              <a:ext uri="{FF2B5EF4-FFF2-40B4-BE49-F238E27FC236}">
                <a16:creationId xmlns:a16="http://schemas.microsoft.com/office/drawing/2014/main" id="{F72CF804-D5BC-481C-903B-C68925F562F1}"/>
              </a:ext>
            </a:extLst>
          </p:cNvPr>
          <p:cNvPicPr>
            <a:picLocks noChangeAspect="1"/>
          </p:cNvPicPr>
          <p:nvPr/>
        </p:nvPicPr>
        <p:blipFill rotWithShape="1">
          <a:blip r:embed="rId3"/>
          <a:srcRect l="50395" t="12728" r="33663" b="71414"/>
          <a:stretch/>
        </p:blipFill>
        <p:spPr>
          <a:xfrm>
            <a:off x="609600" y="1642851"/>
            <a:ext cx="3340363" cy="1692533"/>
          </a:xfrm>
          <a:prstGeom prst="roundRect">
            <a:avLst/>
          </a:prstGeom>
        </p:spPr>
      </p:pic>
      <p:sp>
        <p:nvSpPr>
          <p:cNvPr id="6" name="TextBox 5">
            <a:extLst>
              <a:ext uri="{FF2B5EF4-FFF2-40B4-BE49-F238E27FC236}">
                <a16:creationId xmlns:a16="http://schemas.microsoft.com/office/drawing/2014/main" id="{7B7420C8-B935-43D7-B8E7-F3980B838B4F}"/>
              </a:ext>
            </a:extLst>
          </p:cNvPr>
          <p:cNvSpPr txBox="1"/>
          <p:nvPr/>
        </p:nvSpPr>
        <p:spPr>
          <a:xfrm>
            <a:off x="4018600" y="1642904"/>
            <a:ext cx="6711823" cy="1477328"/>
          </a:xfrm>
          <a:prstGeom prst="rect">
            <a:avLst/>
          </a:prstGeom>
          <a:noFill/>
        </p:spPr>
        <p:txBody>
          <a:bodyPr wrap="square" rtlCol="0">
            <a:spAutoFit/>
          </a:bodyPr>
          <a:lstStyle/>
          <a:p>
            <a:r>
              <a:rPr lang="en-US" sz="1800" b="1" dirty="0">
                <a:effectLst/>
                <a:latin typeface="Tahoma" panose="020B0604030504040204" pitchFamily="34" charset="0"/>
                <a:ea typeface="Times New Roman" panose="02020603050405020304" pitchFamily="18" charset="0"/>
              </a:rPr>
              <a:t>Overgeneralizing:</a:t>
            </a:r>
            <a:r>
              <a:rPr lang="en-US" sz="1800" dirty="0">
                <a:effectLst/>
                <a:latin typeface="Tahoma" panose="020B0604030504040204" pitchFamily="34" charset="0"/>
                <a:ea typeface="Times New Roman" panose="02020603050405020304" pitchFamily="18" charset="0"/>
              </a:rPr>
              <a:t> Linda is lonely and often spends most of her time at home. Her friends sometimes ask her to come out for dinner and meet new people. Linda feels that that is it useless to try to meet people. No one really could like her. People are all mean and superficial anyway.</a:t>
            </a:r>
            <a:endParaRPr lang="en-US" b="1" dirty="0"/>
          </a:p>
        </p:txBody>
      </p:sp>
      <p:pic>
        <p:nvPicPr>
          <p:cNvPr id="7" name="Picture 6">
            <a:extLst>
              <a:ext uri="{FF2B5EF4-FFF2-40B4-BE49-F238E27FC236}">
                <a16:creationId xmlns:a16="http://schemas.microsoft.com/office/drawing/2014/main" id="{45128AD6-6B96-46F3-9A0F-2EA6F2D1D193}"/>
              </a:ext>
            </a:extLst>
          </p:cNvPr>
          <p:cNvPicPr>
            <a:picLocks noChangeAspect="1"/>
          </p:cNvPicPr>
          <p:nvPr/>
        </p:nvPicPr>
        <p:blipFill rotWithShape="1">
          <a:blip r:embed="rId3"/>
          <a:srcRect l="33730" t="28719" r="50328" b="55423"/>
          <a:stretch/>
        </p:blipFill>
        <p:spPr>
          <a:xfrm>
            <a:off x="7390060" y="3276791"/>
            <a:ext cx="3340363" cy="1692533"/>
          </a:xfrm>
          <a:prstGeom prst="roundRect">
            <a:avLst/>
          </a:prstGeom>
        </p:spPr>
      </p:pic>
      <p:sp>
        <p:nvSpPr>
          <p:cNvPr id="8" name="TextBox 7">
            <a:extLst>
              <a:ext uri="{FF2B5EF4-FFF2-40B4-BE49-F238E27FC236}">
                <a16:creationId xmlns:a16="http://schemas.microsoft.com/office/drawing/2014/main" id="{1291DBA8-45B0-41E1-89D9-63EC61D28255}"/>
              </a:ext>
            </a:extLst>
          </p:cNvPr>
          <p:cNvSpPr txBox="1"/>
          <p:nvPr/>
        </p:nvSpPr>
        <p:spPr>
          <a:xfrm>
            <a:off x="609600" y="3491996"/>
            <a:ext cx="6711823" cy="1477328"/>
          </a:xfrm>
          <a:prstGeom prst="rect">
            <a:avLst/>
          </a:prstGeom>
          <a:noFill/>
        </p:spPr>
        <p:txBody>
          <a:bodyPr wrap="square" rtlCol="0">
            <a:spAutoFit/>
          </a:bodyPr>
          <a:lstStyle/>
          <a:p>
            <a:r>
              <a:rPr lang="en-US" b="1" dirty="0">
                <a:latin typeface="Tahoma" panose="020B0604030504040204" pitchFamily="34" charset="0"/>
                <a:ea typeface="Tahoma" panose="020B0604030504040204" pitchFamily="34" charset="0"/>
                <a:cs typeface="Tahoma" panose="020B0604030504040204" pitchFamily="34" charset="0"/>
              </a:rPr>
              <a:t>Mental Filter:  </a:t>
            </a:r>
            <a:r>
              <a:rPr lang="en-US" sz="1800" dirty="0">
                <a:effectLst/>
                <a:latin typeface="Tahoma" panose="020B0604030504040204" pitchFamily="34" charset="0"/>
                <a:ea typeface="Tahoma" panose="020B0604030504040204" pitchFamily="34" charset="0"/>
                <a:cs typeface="Tahoma" panose="020B0604030504040204" pitchFamily="34" charset="0"/>
              </a:rPr>
              <a:t>Mary is having a bad day. As she drives home, a kind gentleman waves her to go ahead of him as she merges into traffic. Later in her trip, another driver cuts her off. She grumbles to herself that there are nothing but rude and insensitive people in her city.</a:t>
            </a:r>
            <a:endParaRPr lang="en-US" b="1" dirty="0">
              <a:latin typeface="Tahoma" panose="020B0604030504040204" pitchFamily="34" charset="0"/>
              <a:ea typeface="Tahoma" panose="020B0604030504040204" pitchFamily="34" charset="0"/>
              <a:cs typeface="Tahoma" panose="020B0604030504040204" pitchFamily="34" charset="0"/>
            </a:endParaRPr>
          </a:p>
        </p:txBody>
      </p:sp>
      <p:pic>
        <p:nvPicPr>
          <p:cNvPr id="9" name="Picture 8">
            <a:extLst>
              <a:ext uri="{FF2B5EF4-FFF2-40B4-BE49-F238E27FC236}">
                <a16:creationId xmlns:a16="http://schemas.microsoft.com/office/drawing/2014/main" id="{91531EA4-7560-4DC6-8FCB-68B878AA8467}"/>
              </a:ext>
            </a:extLst>
          </p:cNvPr>
          <p:cNvPicPr>
            <a:picLocks noChangeAspect="1"/>
          </p:cNvPicPr>
          <p:nvPr/>
        </p:nvPicPr>
        <p:blipFill rotWithShape="1">
          <a:blip r:embed="rId3"/>
          <a:srcRect l="50401" t="28751" r="33657" b="55391"/>
          <a:stretch/>
        </p:blipFill>
        <p:spPr>
          <a:xfrm>
            <a:off x="609600" y="5070568"/>
            <a:ext cx="3340363" cy="1692533"/>
          </a:xfrm>
          <a:prstGeom prst="roundRect">
            <a:avLst/>
          </a:prstGeom>
        </p:spPr>
      </p:pic>
      <p:sp>
        <p:nvSpPr>
          <p:cNvPr id="10" name="TextBox 9">
            <a:extLst>
              <a:ext uri="{FF2B5EF4-FFF2-40B4-BE49-F238E27FC236}">
                <a16:creationId xmlns:a16="http://schemas.microsoft.com/office/drawing/2014/main" id="{6B0E9C54-F58F-4685-A6DE-4B0B957CF708}"/>
              </a:ext>
            </a:extLst>
          </p:cNvPr>
          <p:cNvSpPr txBox="1"/>
          <p:nvPr/>
        </p:nvSpPr>
        <p:spPr>
          <a:xfrm>
            <a:off x="4018600" y="5088543"/>
            <a:ext cx="6711823" cy="1477328"/>
          </a:xfrm>
          <a:prstGeom prst="rect">
            <a:avLst/>
          </a:prstGeom>
          <a:noFill/>
        </p:spPr>
        <p:txBody>
          <a:bodyPr wrap="square" rtlCol="0">
            <a:spAutoFit/>
          </a:bodyPr>
          <a:lstStyle/>
          <a:p>
            <a:r>
              <a:rPr lang="en-US" b="1" dirty="0">
                <a:latin typeface="Tahoma" panose="020B0604030504040204" pitchFamily="34" charset="0"/>
                <a:ea typeface="Tahoma" panose="020B0604030504040204" pitchFamily="34" charset="0"/>
                <a:cs typeface="Tahoma" panose="020B0604030504040204" pitchFamily="34" charset="0"/>
              </a:rPr>
              <a:t>Disqualifying the Positive: </a:t>
            </a:r>
            <a:r>
              <a:rPr lang="en-US" sz="1800" dirty="0">
                <a:effectLst/>
                <a:latin typeface="Tahoma" panose="020B0604030504040204" pitchFamily="34" charset="0"/>
                <a:ea typeface="Tahoma" panose="020B0604030504040204" pitchFamily="34" charset="0"/>
                <a:cs typeface="Tahoma" panose="020B0604030504040204" pitchFamily="34" charset="0"/>
              </a:rPr>
              <a:t>Rhonda just had her portrait made. Her friend tells her how beautiful she looks. Rhonda brushes aside the compliment by saying that the photographer must have touched up the picture. She never looks that good in real life, she thinks. </a:t>
            </a:r>
            <a:endParaRPr lang="en-US"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37581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Even More? </a:t>
            </a:r>
            <a:r>
              <a:rPr lang="en-US" dirty="0" err="1"/>
              <a:t>F’Real</a:t>
            </a:r>
            <a:r>
              <a:rPr lang="en-US" dirty="0"/>
              <a:t>?</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2" name="Content Placeholder 2">
            <a:extLst>
              <a:ext uri="{FF2B5EF4-FFF2-40B4-BE49-F238E27FC236}">
                <a16:creationId xmlns:a16="http://schemas.microsoft.com/office/drawing/2014/main" id="{8DBC2C14-7A58-4078-B9C6-44C633120E04}"/>
              </a:ext>
            </a:extLst>
          </p:cNvPr>
          <p:cNvSpPr>
            <a:spLocks noGrp="1"/>
          </p:cNvSpPr>
          <p:nvPr>
            <p:ph idx="1"/>
          </p:nvPr>
        </p:nvSpPr>
        <p:spPr>
          <a:xfrm>
            <a:off x="609600" y="1600200"/>
            <a:ext cx="10972800" cy="4525963"/>
          </a:xfrm>
        </p:spPr>
        <p:txBody>
          <a:bodyPr/>
          <a:lstStyle/>
          <a:p>
            <a:pPr marL="457200" lvl="1" indent="0">
              <a:buNone/>
            </a:pPr>
            <a:endParaRPr lang="en-US" dirty="0"/>
          </a:p>
          <a:p>
            <a:pPr marL="57150" indent="0">
              <a:buNone/>
            </a:pPr>
            <a:endParaRPr lang="en-US" dirty="0"/>
          </a:p>
        </p:txBody>
      </p:sp>
      <p:pic>
        <p:nvPicPr>
          <p:cNvPr id="4" name="Picture 3">
            <a:extLst>
              <a:ext uri="{FF2B5EF4-FFF2-40B4-BE49-F238E27FC236}">
                <a16:creationId xmlns:a16="http://schemas.microsoft.com/office/drawing/2014/main" id="{F72CF804-D5BC-481C-903B-C68925F562F1}"/>
              </a:ext>
            </a:extLst>
          </p:cNvPr>
          <p:cNvPicPr>
            <a:picLocks noChangeAspect="1"/>
          </p:cNvPicPr>
          <p:nvPr/>
        </p:nvPicPr>
        <p:blipFill rotWithShape="1">
          <a:blip r:embed="rId3"/>
          <a:srcRect l="33730" t="44776" r="50328" b="39366"/>
          <a:stretch/>
        </p:blipFill>
        <p:spPr>
          <a:xfrm>
            <a:off x="7467600" y="1633907"/>
            <a:ext cx="3340363" cy="1692533"/>
          </a:xfrm>
          <a:prstGeom prst="roundRect">
            <a:avLst/>
          </a:prstGeom>
        </p:spPr>
      </p:pic>
      <p:sp>
        <p:nvSpPr>
          <p:cNvPr id="6" name="TextBox 5">
            <a:extLst>
              <a:ext uri="{FF2B5EF4-FFF2-40B4-BE49-F238E27FC236}">
                <a16:creationId xmlns:a16="http://schemas.microsoft.com/office/drawing/2014/main" id="{7B7420C8-B935-43D7-B8E7-F3980B838B4F}"/>
              </a:ext>
            </a:extLst>
          </p:cNvPr>
          <p:cNvSpPr txBox="1"/>
          <p:nvPr/>
        </p:nvSpPr>
        <p:spPr>
          <a:xfrm>
            <a:off x="609600" y="1729886"/>
            <a:ext cx="6711823" cy="1477328"/>
          </a:xfrm>
          <a:prstGeom prst="rect">
            <a:avLst/>
          </a:prstGeom>
          <a:noFill/>
        </p:spPr>
        <p:txBody>
          <a:bodyPr wrap="square" rtlCol="0">
            <a:spAutoFit/>
          </a:bodyPr>
          <a:lstStyle/>
          <a:p>
            <a:r>
              <a:rPr lang="en-US" sz="1800" b="1" dirty="0">
                <a:effectLst/>
                <a:latin typeface="Tahoma" panose="020B0604030504040204" pitchFamily="34" charset="0"/>
                <a:ea typeface="Times New Roman" panose="02020603050405020304" pitchFamily="18" charset="0"/>
              </a:rPr>
              <a:t>Jumping to Conclusions: </a:t>
            </a:r>
            <a:r>
              <a:rPr lang="en-US" sz="1800" dirty="0">
                <a:effectLst/>
                <a:latin typeface="Tahoma" panose="020B0604030504040204" pitchFamily="34" charset="0"/>
                <a:ea typeface="Times New Roman" panose="02020603050405020304" pitchFamily="18" charset="0"/>
              </a:rPr>
              <a:t>Chuck is waiting for his date at a restaurant. She's now 20 minutes late. Chuck laments to himself that he must have done something wrong and now she has stood him up. Meanwhile, across town, his date is stuck in traffic. </a:t>
            </a:r>
            <a:endParaRPr lang="en-US" b="1" dirty="0"/>
          </a:p>
        </p:txBody>
      </p:sp>
      <p:pic>
        <p:nvPicPr>
          <p:cNvPr id="7" name="Picture 6">
            <a:extLst>
              <a:ext uri="{FF2B5EF4-FFF2-40B4-BE49-F238E27FC236}">
                <a16:creationId xmlns:a16="http://schemas.microsoft.com/office/drawing/2014/main" id="{45128AD6-6B96-46F3-9A0F-2EA6F2D1D193}"/>
              </a:ext>
            </a:extLst>
          </p:cNvPr>
          <p:cNvPicPr>
            <a:picLocks noChangeAspect="1"/>
          </p:cNvPicPr>
          <p:nvPr/>
        </p:nvPicPr>
        <p:blipFill rotWithShape="1">
          <a:blip r:embed="rId3"/>
          <a:srcRect l="50400" t="44569" r="33658" b="39573"/>
          <a:stretch/>
        </p:blipFill>
        <p:spPr>
          <a:xfrm>
            <a:off x="609600" y="3348523"/>
            <a:ext cx="3340363" cy="1692533"/>
          </a:xfrm>
          <a:prstGeom prst="roundRect">
            <a:avLst/>
          </a:prstGeom>
        </p:spPr>
      </p:pic>
      <p:sp>
        <p:nvSpPr>
          <p:cNvPr id="8" name="TextBox 7">
            <a:extLst>
              <a:ext uri="{FF2B5EF4-FFF2-40B4-BE49-F238E27FC236}">
                <a16:creationId xmlns:a16="http://schemas.microsoft.com/office/drawing/2014/main" id="{1291DBA8-45B0-41E1-89D9-63EC61D28255}"/>
              </a:ext>
            </a:extLst>
          </p:cNvPr>
          <p:cNvSpPr txBox="1"/>
          <p:nvPr/>
        </p:nvSpPr>
        <p:spPr>
          <a:xfrm>
            <a:off x="4018599" y="3360147"/>
            <a:ext cx="6711823" cy="1663532"/>
          </a:xfrm>
          <a:prstGeom prst="rect">
            <a:avLst/>
          </a:prstGeom>
          <a:noFill/>
        </p:spPr>
        <p:txBody>
          <a:bodyPr wrap="square" rtlCol="0">
            <a:spAutoFit/>
          </a:bodyPr>
          <a:lstStyle/>
          <a:p>
            <a:pPr marR="0" lvl="0">
              <a:lnSpc>
                <a:spcPct val="115000"/>
              </a:lnSpc>
              <a:spcBef>
                <a:spcPts val="0"/>
              </a:spcBef>
              <a:spcAft>
                <a:spcPts val="1000"/>
              </a:spcAft>
              <a:buSzPts val="1000"/>
              <a:tabLst>
                <a:tab pos="457200" algn="l"/>
              </a:tabLst>
            </a:pPr>
            <a:r>
              <a:rPr lang="en-US" b="1" i="1" dirty="0">
                <a:effectLst/>
                <a:latin typeface="Tahoma" panose="020B0604030504040204" pitchFamily="34" charset="0"/>
                <a:ea typeface="Times New Roman" panose="02020603050405020304" pitchFamily="18" charset="0"/>
                <a:cs typeface="Times New Roman" panose="02020603050405020304" pitchFamily="18" charset="0"/>
              </a:rPr>
              <a:t>Magnification and Minimization</a:t>
            </a:r>
            <a:r>
              <a:rPr lang="en-US" i="1" dirty="0">
                <a:effectLst/>
                <a:latin typeface="Tahoma" panose="020B0604030504040204" pitchFamily="34" charset="0"/>
                <a:ea typeface="Times New Roman" panose="02020603050405020304" pitchFamily="18" charset="0"/>
                <a:cs typeface="Times New Roman" panose="02020603050405020304" pitchFamily="18" charset="0"/>
              </a:rPr>
              <a:t>: </a:t>
            </a:r>
            <a:r>
              <a:rPr lang="en-US" dirty="0">
                <a:effectLst/>
                <a:latin typeface="Tahoma" panose="020B0604030504040204" pitchFamily="34" charset="0"/>
                <a:ea typeface="Times New Roman" panose="02020603050405020304" pitchFamily="18" charset="0"/>
                <a:cs typeface="Times New Roman" panose="02020603050405020304" pitchFamily="18" charset="0"/>
              </a:rPr>
              <a:t>Scott is playing football. He bungles a play that he's been practicing for weeks. He later scores the winning touchdown. His teammates compliment him. He tells them he should have played better; the touchdown was just dumb luck.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91531EA4-7560-4DC6-8FCB-68B878AA8467}"/>
              </a:ext>
            </a:extLst>
          </p:cNvPr>
          <p:cNvPicPr>
            <a:picLocks noChangeAspect="1"/>
          </p:cNvPicPr>
          <p:nvPr/>
        </p:nvPicPr>
        <p:blipFill rotWithShape="1">
          <a:blip r:embed="rId3"/>
          <a:srcRect l="33418" t="60664" r="50640" b="23478"/>
          <a:stretch/>
        </p:blipFill>
        <p:spPr>
          <a:xfrm>
            <a:off x="7467600" y="4987225"/>
            <a:ext cx="3340363" cy="1692533"/>
          </a:xfrm>
          <a:prstGeom prst="roundRect">
            <a:avLst/>
          </a:prstGeom>
        </p:spPr>
      </p:pic>
      <p:sp>
        <p:nvSpPr>
          <p:cNvPr id="10" name="TextBox 9">
            <a:extLst>
              <a:ext uri="{FF2B5EF4-FFF2-40B4-BE49-F238E27FC236}">
                <a16:creationId xmlns:a16="http://schemas.microsoft.com/office/drawing/2014/main" id="{6B0E9C54-F58F-4685-A6DE-4B0B957CF708}"/>
              </a:ext>
            </a:extLst>
          </p:cNvPr>
          <p:cNvSpPr txBox="1"/>
          <p:nvPr/>
        </p:nvSpPr>
        <p:spPr>
          <a:xfrm>
            <a:off x="609600" y="5176612"/>
            <a:ext cx="6711823" cy="923330"/>
          </a:xfrm>
          <a:prstGeom prst="rect">
            <a:avLst/>
          </a:prstGeom>
          <a:noFill/>
        </p:spPr>
        <p:txBody>
          <a:bodyPr wrap="square" rtlCol="0">
            <a:spAutoFit/>
          </a:bodyPr>
          <a:lstStyle/>
          <a:p>
            <a:r>
              <a:rPr lang="en-US" sz="1800" b="1" i="1" dirty="0">
                <a:effectLst/>
                <a:latin typeface="Tahoma" panose="020B0604030504040204" pitchFamily="34" charset="0"/>
                <a:ea typeface="Times New Roman" panose="02020603050405020304" pitchFamily="18" charset="0"/>
                <a:cs typeface="Times New Roman" panose="02020603050405020304" pitchFamily="18" charset="0"/>
              </a:rPr>
              <a:t>Emotional Reasoning</a:t>
            </a:r>
            <a:r>
              <a:rPr lang="en-US" sz="1800" i="1" dirty="0">
                <a:effectLst/>
                <a:latin typeface="Tahoma" panose="020B0604030504040204" pitchFamily="34" charset="0"/>
                <a:ea typeface="Times New Roman" panose="02020603050405020304" pitchFamily="18" charset="0"/>
                <a:cs typeface="Times New Roman" panose="02020603050405020304" pitchFamily="18" charset="0"/>
              </a:rPr>
              <a:t>: </a:t>
            </a:r>
            <a:r>
              <a:rPr lang="en-US" sz="1800" dirty="0">
                <a:effectLst/>
                <a:latin typeface="Tahoma" panose="020B0604030504040204" pitchFamily="34" charset="0"/>
                <a:ea typeface="Times New Roman" panose="02020603050405020304" pitchFamily="18" charset="0"/>
                <a:cs typeface="Times New Roman" panose="02020603050405020304" pitchFamily="18" charset="0"/>
              </a:rPr>
              <a:t>Laura looks around her untidy house and feels overwhelmed by the prospect of cleaning. She feels that it's hopeless to even try to clean.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1393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Seriously?</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
        <p:nvSpPr>
          <p:cNvPr id="42" name="Content Placeholder 2">
            <a:extLst>
              <a:ext uri="{FF2B5EF4-FFF2-40B4-BE49-F238E27FC236}">
                <a16:creationId xmlns:a16="http://schemas.microsoft.com/office/drawing/2014/main" id="{8DBC2C14-7A58-4078-B9C6-44C633120E04}"/>
              </a:ext>
            </a:extLst>
          </p:cNvPr>
          <p:cNvSpPr>
            <a:spLocks noGrp="1"/>
          </p:cNvSpPr>
          <p:nvPr>
            <p:ph idx="1"/>
          </p:nvPr>
        </p:nvSpPr>
        <p:spPr>
          <a:xfrm>
            <a:off x="609600" y="1600200"/>
            <a:ext cx="10972800" cy="4525963"/>
          </a:xfrm>
        </p:spPr>
        <p:txBody>
          <a:bodyPr/>
          <a:lstStyle/>
          <a:p>
            <a:pPr marL="457200" lvl="1" indent="0">
              <a:buNone/>
            </a:pPr>
            <a:endParaRPr lang="en-US" dirty="0"/>
          </a:p>
          <a:p>
            <a:pPr marL="57150" indent="0">
              <a:buNone/>
            </a:pPr>
            <a:endParaRPr lang="en-US" dirty="0"/>
          </a:p>
        </p:txBody>
      </p:sp>
      <p:pic>
        <p:nvPicPr>
          <p:cNvPr id="4" name="Picture 3">
            <a:extLst>
              <a:ext uri="{FF2B5EF4-FFF2-40B4-BE49-F238E27FC236}">
                <a16:creationId xmlns:a16="http://schemas.microsoft.com/office/drawing/2014/main" id="{F72CF804-D5BC-481C-903B-C68925F562F1}"/>
              </a:ext>
            </a:extLst>
          </p:cNvPr>
          <p:cNvPicPr>
            <a:picLocks noChangeAspect="1"/>
          </p:cNvPicPr>
          <p:nvPr/>
        </p:nvPicPr>
        <p:blipFill rotWithShape="1">
          <a:blip r:embed="rId3"/>
          <a:srcRect l="50328" t="60679" r="33730" b="23463"/>
          <a:stretch/>
        </p:blipFill>
        <p:spPr>
          <a:xfrm>
            <a:off x="609600" y="1642851"/>
            <a:ext cx="3340363" cy="1692533"/>
          </a:xfrm>
          <a:prstGeom prst="roundRect">
            <a:avLst/>
          </a:prstGeom>
        </p:spPr>
      </p:pic>
      <p:sp>
        <p:nvSpPr>
          <p:cNvPr id="6" name="TextBox 5">
            <a:extLst>
              <a:ext uri="{FF2B5EF4-FFF2-40B4-BE49-F238E27FC236}">
                <a16:creationId xmlns:a16="http://schemas.microsoft.com/office/drawing/2014/main" id="{7B7420C8-B935-43D7-B8E7-F3980B838B4F}"/>
              </a:ext>
            </a:extLst>
          </p:cNvPr>
          <p:cNvSpPr txBox="1"/>
          <p:nvPr/>
        </p:nvSpPr>
        <p:spPr>
          <a:xfrm>
            <a:off x="4018600" y="1651866"/>
            <a:ext cx="6711823" cy="1477328"/>
          </a:xfrm>
          <a:prstGeom prst="rect">
            <a:avLst/>
          </a:prstGeom>
          <a:noFill/>
        </p:spPr>
        <p:txBody>
          <a:bodyPr wrap="square" rtlCol="0">
            <a:spAutoFit/>
          </a:bodyPr>
          <a:lstStyle/>
          <a:p>
            <a:r>
              <a:rPr lang="en-US" sz="1800" b="1" i="1" dirty="0">
                <a:effectLst/>
                <a:latin typeface="Tahoma" panose="020B0604030504040204" pitchFamily="34" charset="0"/>
                <a:ea typeface="Times New Roman" panose="02020603050405020304" pitchFamily="18" charset="0"/>
                <a:cs typeface="Times New Roman" panose="02020603050405020304" pitchFamily="18" charset="0"/>
              </a:rPr>
              <a:t>Should Statements</a:t>
            </a:r>
            <a:r>
              <a:rPr lang="en-US" sz="1800" i="1" dirty="0">
                <a:effectLst/>
                <a:latin typeface="Tahoma" panose="020B0604030504040204" pitchFamily="34" charset="0"/>
                <a:ea typeface="Times New Roman" panose="02020603050405020304" pitchFamily="18" charset="0"/>
                <a:cs typeface="Times New Roman" panose="02020603050405020304" pitchFamily="18" charset="0"/>
              </a:rPr>
              <a:t>: </a:t>
            </a:r>
            <a:r>
              <a:rPr lang="en-US" sz="1800" dirty="0">
                <a:effectLst/>
                <a:latin typeface="Tahoma" panose="020B0604030504040204" pitchFamily="34" charset="0"/>
                <a:ea typeface="Times New Roman" panose="02020603050405020304" pitchFamily="18" charset="0"/>
                <a:cs typeface="Times New Roman" panose="02020603050405020304" pitchFamily="18" charset="0"/>
              </a:rPr>
              <a:t>David is sitting in his doctor's waiting room. His doctor is running late. David sits stewing, thinking, "With how much I'm paying him, he should be on time. He ought to have more consideration." He ends up feeling bitter and resentful.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45128AD6-6B96-46F3-9A0F-2EA6F2D1D193}"/>
              </a:ext>
            </a:extLst>
          </p:cNvPr>
          <p:cNvPicPr>
            <a:picLocks noChangeAspect="1"/>
          </p:cNvPicPr>
          <p:nvPr/>
        </p:nvPicPr>
        <p:blipFill rotWithShape="1">
          <a:blip r:embed="rId3"/>
          <a:srcRect l="33730" t="76659" r="50328" b="7483"/>
          <a:stretch/>
        </p:blipFill>
        <p:spPr>
          <a:xfrm>
            <a:off x="7390059" y="3335384"/>
            <a:ext cx="3340363" cy="1692533"/>
          </a:xfrm>
          <a:prstGeom prst="roundRect">
            <a:avLst/>
          </a:prstGeom>
        </p:spPr>
      </p:pic>
      <p:sp>
        <p:nvSpPr>
          <p:cNvPr id="8" name="TextBox 7">
            <a:extLst>
              <a:ext uri="{FF2B5EF4-FFF2-40B4-BE49-F238E27FC236}">
                <a16:creationId xmlns:a16="http://schemas.microsoft.com/office/drawing/2014/main" id="{1291DBA8-45B0-41E1-89D9-63EC61D28255}"/>
              </a:ext>
            </a:extLst>
          </p:cNvPr>
          <p:cNvSpPr txBox="1"/>
          <p:nvPr/>
        </p:nvSpPr>
        <p:spPr>
          <a:xfrm>
            <a:off x="609600" y="3724273"/>
            <a:ext cx="6711823" cy="707886"/>
          </a:xfrm>
          <a:prstGeom prst="rect">
            <a:avLst/>
          </a:prstGeom>
          <a:noFill/>
        </p:spPr>
        <p:txBody>
          <a:bodyPr wrap="square" rtlCol="0">
            <a:spAutoFit/>
          </a:bodyPr>
          <a:lstStyle/>
          <a:p>
            <a:pPr marR="0" lvl="0">
              <a:lnSpc>
                <a:spcPct val="115000"/>
              </a:lnSpc>
              <a:spcBef>
                <a:spcPts val="0"/>
              </a:spcBef>
              <a:spcAft>
                <a:spcPts val="1000"/>
              </a:spcAft>
              <a:buSzPts val="1000"/>
              <a:tabLst>
                <a:tab pos="457200" algn="l"/>
              </a:tabLst>
            </a:pPr>
            <a:r>
              <a:rPr lang="en-US" sz="1800" b="1" i="1" dirty="0">
                <a:effectLst/>
                <a:latin typeface="Tahoma" panose="020B0604030504040204" pitchFamily="34" charset="0"/>
                <a:ea typeface="Times New Roman" panose="02020603050405020304" pitchFamily="18" charset="0"/>
              </a:rPr>
              <a:t>Labeling and Mislabeling</a:t>
            </a:r>
            <a:r>
              <a:rPr lang="en-US" sz="1800" i="1" dirty="0">
                <a:effectLst/>
                <a:latin typeface="Tahoma" panose="020B0604030504040204" pitchFamily="34" charset="0"/>
                <a:ea typeface="Times New Roman" panose="02020603050405020304" pitchFamily="18" charset="0"/>
              </a:rPr>
              <a:t>: </a:t>
            </a:r>
            <a:r>
              <a:rPr lang="en-US" sz="1800" dirty="0">
                <a:effectLst/>
                <a:latin typeface="Tahoma" panose="020B0604030504040204" pitchFamily="34" charset="0"/>
                <a:ea typeface="Times New Roman" panose="02020603050405020304" pitchFamily="18" charset="0"/>
              </a:rPr>
              <a:t>Donna just cheated on her diet. </a:t>
            </a:r>
            <a:r>
              <a:rPr lang="en-US" sz="1800" i="1" dirty="0">
                <a:effectLst/>
                <a:latin typeface="Tahoma" panose="020B0604030504040204" pitchFamily="34" charset="0"/>
                <a:ea typeface="Times New Roman" panose="02020603050405020304" pitchFamily="18" charset="0"/>
              </a:rPr>
              <a:t>I'm a fat, lazy pig</a:t>
            </a:r>
            <a:r>
              <a:rPr lang="en-US" sz="1800" dirty="0">
                <a:effectLst/>
                <a:latin typeface="Tahoma" panose="020B0604030504040204" pitchFamily="34" charset="0"/>
                <a:ea typeface="Times New Roman" panose="02020603050405020304" pitchFamily="18" charset="0"/>
              </a:rPr>
              <a:t>, she thinks.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91531EA4-7560-4DC6-8FCB-68B878AA8467}"/>
              </a:ext>
            </a:extLst>
          </p:cNvPr>
          <p:cNvPicPr>
            <a:picLocks noChangeAspect="1"/>
          </p:cNvPicPr>
          <p:nvPr/>
        </p:nvPicPr>
        <p:blipFill rotWithShape="1">
          <a:blip r:embed="rId3"/>
          <a:srcRect l="50251" t="76722" r="33807" b="7420"/>
          <a:stretch/>
        </p:blipFill>
        <p:spPr>
          <a:xfrm>
            <a:off x="609600" y="5070568"/>
            <a:ext cx="3340363" cy="1692533"/>
          </a:xfrm>
          <a:prstGeom prst="roundRect">
            <a:avLst/>
          </a:prstGeom>
        </p:spPr>
      </p:pic>
      <p:sp>
        <p:nvSpPr>
          <p:cNvPr id="10" name="TextBox 9">
            <a:extLst>
              <a:ext uri="{FF2B5EF4-FFF2-40B4-BE49-F238E27FC236}">
                <a16:creationId xmlns:a16="http://schemas.microsoft.com/office/drawing/2014/main" id="{6B0E9C54-F58F-4685-A6DE-4B0B957CF708}"/>
              </a:ext>
            </a:extLst>
          </p:cNvPr>
          <p:cNvSpPr txBox="1"/>
          <p:nvPr/>
        </p:nvSpPr>
        <p:spPr>
          <a:xfrm>
            <a:off x="4018599" y="5100171"/>
            <a:ext cx="6711823" cy="1026435"/>
          </a:xfrm>
          <a:prstGeom prst="rect">
            <a:avLst/>
          </a:prstGeom>
          <a:noFill/>
        </p:spPr>
        <p:txBody>
          <a:bodyPr wrap="square" rtlCol="0">
            <a:spAutoFit/>
          </a:bodyPr>
          <a:lstStyle/>
          <a:p>
            <a:pPr marR="0" lvl="0">
              <a:lnSpc>
                <a:spcPct val="115000"/>
              </a:lnSpc>
              <a:spcBef>
                <a:spcPts val="0"/>
              </a:spcBef>
              <a:spcAft>
                <a:spcPts val="1000"/>
              </a:spcAft>
              <a:buSzPts val="1000"/>
              <a:tabLst>
                <a:tab pos="457200" algn="l"/>
              </a:tabLst>
            </a:pPr>
            <a:r>
              <a:rPr lang="en-US" sz="1800" b="1" i="1" dirty="0">
                <a:effectLst/>
                <a:latin typeface="Tahoma" panose="020B0604030504040204" pitchFamily="34" charset="0"/>
                <a:ea typeface="Times New Roman" panose="02020603050405020304" pitchFamily="18" charset="0"/>
                <a:cs typeface="Times New Roman" panose="02020603050405020304" pitchFamily="18" charset="0"/>
              </a:rPr>
              <a:t>Personalization</a:t>
            </a:r>
            <a:r>
              <a:rPr lang="en-US" sz="1800" i="1" dirty="0">
                <a:effectLst/>
                <a:latin typeface="Tahoma" panose="020B0604030504040204" pitchFamily="34" charset="0"/>
                <a:ea typeface="Times New Roman" panose="02020603050405020304" pitchFamily="18" charset="0"/>
                <a:cs typeface="Times New Roman" panose="02020603050405020304" pitchFamily="18" charset="0"/>
              </a:rPr>
              <a:t>: </a:t>
            </a:r>
            <a:r>
              <a:rPr lang="en-US" sz="1800" dirty="0">
                <a:effectLst/>
                <a:latin typeface="Tahoma" panose="020B0604030504040204" pitchFamily="34" charset="0"/>
                <a:ea typeface="Times New Roman" panose="02020603050405020304" pitchFamily="18" charset="0"/>
                <a:cs typeface="Times New Roman" panose="02020603050405020304" pitchFamily="18" charset="0"/>
              </a:rPr>
              <a:t>Jean's son is doing poorly in school. She feels that she must be a bad mother. She feels that it's all her fault that he isn't studying.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9831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26E7-DDAB-45DF-8DCB-D9E61F9110E3}"/>
              </a:ext>
            </a:extLst>
          </p:cNvPr>
          <p:cNvSpPr>
            <a:spLocks noGrp="1"/>
          </p:cNvSpPr>
          <p:nvPr>
            <p:ph type="title"/>
          </p:nvPr>
        </p:nvSpPr>
        <p:spPr>
          <a:xfrm>
            <a:off x="609600" y="0"/>
            <a:ext cx="10972800" cy="1198485"/>
          </a:xfrm>
        </p:spPr>
        <p:txBody>
          <a:bodyPr/>
          <a:lstStyle/>
          <a:p>
            <a:r>
              <a:rPr lang="en-US" dirty="0"/>
              <a:t>Questions???</a:t>
            </a:r>
          </a:p>
        </p:txBody>
      </p:sp>
      <p:pic>
        <p:nvPicPr>
          <p:cNvPr id="4" name="Picture 3">
            <a:extLst>
              <a:ext uri="{FF2B5EF4-FFF2-40B4-BE49-F238E27FC236}">
                <a16:creationId xmlns:a16="http://schemas.microsoft.com/office/drawing/2014/main" id="{04D6A0A2-2E99-4387-8F71-C16A378C385E}"/>
              </a:ext>
            </a:extLst>
          </p:cNvPr>
          <p:cNvPicPr>
            <a:picLocks noChangeAspect="1"/>
          </p:cNvPicPr>
          <p:nvPr/>
        </p:nvPicPr>
        <p:blipFill>
          <a:blip r:embed="rId2"/>
          <a:stretch>
            <a:fillRect/>
          </a:stretch>
        </p:blipFill>
        <p:spPr>
          <a:xfrm>
            <a:off x="115554" y="94899"/>
            <a:ext cx="1125367" cy="1103586"/>
          </a:xfrm>
          <a:prstGeom prst="rect">
            <a:avLst/>
          </a:prstGeom>
        </p:spPr>
      </p:pic>
      <p:sp>
        <p:nvSpPr>
          <p:cNvPr id="8" name="Content Placeholder 7">
            <a:extLst>
              <a:ext uri="{FF2B5EF4-FFF2-40B4-BE49-F238E27FC236}">
                <a16:creationId xmlns:a16="http://schemas.microsoft.com/office/drawing/2014/main" id="{6B2836D3-83FE-4B27-A9B2-D83E10313846}"/>
              </a:ext>
            </a:extLst>
          </p:cNvPr>
          <p:cNvSpPr>
            <a:spLocks noGrp="1"/>
          </p:cNvSpPr>
          <p:nvPr>
            <p:ph idx="1"/>
          </p:nvPr>
        </p:nvSpPr>
        <p:spPr/>
        <p:txBody>
          <a:bodyPr>
            <a:normAutofit/>
          </a:bodyPr>
          <a:lstStyle/>
          <a:p>
            <a:r>
              <a:rPr lang="en-US" sz="2600" dirty="0">
                <a:latin typeface="Tahoma" panose="020B0604030504040204" pitchFamily="34" charset="0"/>
                <a:ea typeface="Tahoma" panose="020B0604030504040204" pitchFamily="34" charset="0"/>
                <a:cs typeface="Tahoma" panose="020B0604030504040204" pitchFamily="34" charset="0"/>
              </a:rPr>
              <a:t>What doesn’t make Sense yet?</a:t>
            </a:r>
          </a:p>
          <a:p>
            <a:endParaRPr lang="en-US" sz="2600" dirty="0">
              <a:latin typeface="Tahoma" panose="020B0604030504040204" pitchFamily="34" charset="0"/>
              <a:ea typeface="Tahoma" panose="020B0604030504040204" pitchFamily="34" charset="0"/>
              <a:cs typeface="Tahoma" panose="020B0604030504040204" pitchFamily="34" charset="0"/>
            </a:endParaRPr>
          </a:p>
          <a:p>
            <a:endParaRPr lang="en-US" sz="2600" dirty="0">
              <a:latin typeface="Tahoma" panose="020B0604030504040204" pitchFamily="34" charset="0"/>
              <a:ea typeface="Tahoma" panose="020B0604030504040204" pitchFamily="34" charset="0"/>
              <a:cs typeface="Tahoma" panose="020B0604030504040204" pitchFamily="34" charset="0"/>
            </a:endParaRPr>
          </a:p>
          <a:p>
            <a:r>
              <a:rPr lang="en-US" sz="2600" dirty="0">
                <a:latin typeface="Tahoma" panose="020B0604030504040204" pitchFamily="34" charset="0"/>
                <a:ea typeface="Tahoma" panose="020B0604030504040204" pitchFamily="34" charset="0"/>
                <a:cs typeface="Tahoma" panose="020B0604030504040204" pitchFamily="34" charset="0"/>
              </a:rPr>
              <a:t>Do you feel as though you have an understanding of the steps to increasing “Self Esteem”? Why or Why Not?</a:t>
            </a:r>
          </a:p>
          <a:p>
            <a:endParaRPr lang="en-US" sz="2600" dirty="0">
              <a:latin typeface="Tahoma" panose="020B0604030504040204" pitchFamily="34" charset="0"/>
              <a:ea typeface="Tahoma" panose="020B0604030504040204" pitchFamily="34" charset="0"/>
              <a:cs typeface="Tahoma" panose="020B0604030504040204" pitchFamily="34" charset="0"/>
            </a:endParaRPr>
          </a:p>
          <a:p>
            <a:endParaRPr lang="en-US" sz="2600" dirty="0">
              <a:latin typeface="Tahoma" panose="020B0604030504040204" pitchFamily="34" charset="0"/>
              <a:ea typeface="Tahoma" panose="020B0604030504040204" pitchFamily="34" charset="0"/>
              <a:cs typeface="Tahoma" panose="020B0604030504040204" pitchFamily="34" charset="0"/>
            </a:endParaRPr>
          </a:p>
          <a:p>
            <a:r>
              <a:rPr lang="en-US" sz="2600" dirty="0">
                <a:latin typeface="Tahoma" panose="020B0604030504040204" pitchFamily="34" charset="0"/>
                <a:ea typeface="Tahoma" panose="020B0604030504040204" pitchFamily="34" charset="0"/>
                <a:cs typeface="Tahoma" panose="020B0604030504040204" pitchFamily="34" charset="0"/>
              </a:rPr>
              <a:t>What would your first step in increasing your self esteem need to be?</a:t>
            </a:r>
          </a:p>
        </p:txBody>
      </p:sp>
    </p:spTree>
    <p:extLst>
      <p:ext uri="{BB962C8B-B14F-4D97-AF65-F5344CB8AC3E}">
        <p14:creationId xmlns:p14="http://schemas.microsoft.com/office/powerpoint/2010/main" val="174419199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26E7-DDAB-45DF-8DCB-D9E61F9110E3}"/>
              </a:ext>
            </a:extLst>
          </p:cNvPr>
          <p:cNvSpPr>
            <a:spLocks noGrp="1"/>
          </p:cNvSpPr>
          <p:nvPr>
            <p:ph type="title"/>
          </p:nvPr>
        </p:nvSpPr>
        <p:spPr>
          <a:xfrm>
            <a:off x="609600" y="0"/>
            <a:ext cx="10972800" cy="1198485"/>
          </a:xfrm>
        </p:spPr>
        <p:txBody>
          <a:bodyPr/>
          <a:lstStyle/>
          <a:p>
            <a:r>
              <a:rPr lang="en-US" dirty="0"/>
              <a:t>Next Week?</a:t>
            </a:r>
          </a:p>
        </p:txBody>
      </p:sp>
      <p:pic>
        <p:nvPicPr>
          <p:cNvPr id="4" name="Picture 3">
            <a:extLst>
              <a:ext uri="{FF2B5EF4-FFF2-40B4-BE49-F238E27FC236}">
                <a16:creationId xmlns:a16="http://schemas.microsoft.com/office/drawing/2014/main" id="{04D6A0A2-2E99-4387-8F71-C16A378C385E}"/>
              </a:ext>
            </a:extLst>
          </p:cNvPr>
          <p:cNvPicPr>
            <a:picLocks noChangeAspect="1"/>
          </p:cNvPicPr>
          <p:nvPr/>
        </p:nvPicPr>
        <p:blipFill>
          <a:blip r:embed="rId2"/>
          <a:stretch>
            <a:fillRect/>
          </a:stretch>
        </p:blipFill>
        <p:spPr>
          <a:xfrm>
            <a:off x="115554" y="94899"/>
            <a:ext cx="1125367" cy="1103586"/>
          </a:xfrm>
          <a:prstGeom prst="rect">
            <a:avLst/>
          </a:prstGeom>
        </p:spPr>
      </p:pic>
      <p:sp>
        <p:nvSpPr>
          <p:cNvPr id="8" name="Content Placeholder 7">
            <a:extLst>
              <a:ext uri="{FF2B5EF4-FFF2-40B4-BE49-F238E27FC236}">
                <a16:creationId xmlns:a16="http://schemas.microsoft.com/office/drawing/2014/main" id="{6B2836D3-83FE-4B27-A9B2-D83E10313846}"/>
              </a:ext>
            </a:extLst>
          </p:cNvPr>
          <p:cNvSpPr>
            <a:spLocks noGrp="1"/>
          </p:cNvSpPr>
          <p:nvPr>
            <p:ph idx="1"/>
          </p:nvPr>
        </p:nvSpPr>
        <p:spPr>
          <a:xfrm>
            <a:off x="609600" y="1600200"/>
            <a:ext cx="10972800" cy="4525963"/>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Next time: </a:t>
            </a:r>
          </a:p>
          <a:p>
            <a:pPr lvl="1"/>
            <a:r>
              <a:rPr lang="en-US" sz="2400" dirty="0">
                <a:latin typeface="Tahoma" panose="020B0604030504040204" pitchFamily="34" charset="0"/>
                <a:ea typeface="Tahoma" panose="020B0604030504040204" pitchFamily="34" charset="0"/>
                <a:cs typeface="Tahoma" panose="020B0604030504040204" pitchFamily="34" charset="0"/>
              </a:rPr>
              <a:t>CoDependency</a:t>
            </a:r>
          </a:p>
          <a:p>
            <a:pPr lvl="2"/>
            <a:r>
              <a:rPr lang="en-US" sz="2400" dirty="0">
                <a:latin typeface="Tahoma" panose="020B0604030504040204" pitchFamily="34" charset="0"/>
                <a:ea typeface="Tahoma" panose="020B0604030504040204" pitchFamily="34" charset="0"/>
                <a:cs typeface="Tahoma" panose="020B0604030504040204" pitchFamily="34" charset="0"/>
              </a:rPr>
              <a:t>May Not be what you think it is. ;) </a:t>
            </a:r>
          </a:p>
          <a:p>
            <a:pPr lvl="1"/>
            <a:endParaRPr lang="en-US" sz="2400" dirty="0">
              <a:latin typeface="Tahoma" panose="020B0604030504040204" pitchFamily="34" charset="0"/>
              <a:ea typeface="Tahoma" panose="020B0604030504040204" pitchFamily="34" charset="0"/>
              <a:cs typeface="Tahoma" panose="020B0604030504040204" pitchFamily="34" charset="0"/>
            </a:endParaRPr>
          </a:p>
          <a:p>
            <a:pPr lvl="1"/>
            <a:r>
              <a:rPr lang="en-US" sz="2400" dirty="0">
                <a:latin typeface="Tahoma" panose="020B0604030504040204" pitchFamily="34" charset="0"/>
                <a:ea typeface="Tahoma" panose="020B0604030504040204" pitchFamily="34" charset="0"/>
                <a:cs typeface="Tahoma" panose="020B0604030504040204" pitchFamily="34" charset="0"/>
                <a:hlinkClick r:id="rId3" action="ppaction://hlinkfile"/>
              </a:rPr>
              <a:t>Compliance Letters </a:t>
            </a:r>
            <a:r>
              <a:rPr lang="en-US" sz="2400" dirty="0">
                <a:latin typeface="Tahoma" panose="020B0604030504040204" pitchFamily="34" charset="0"/>
                <a:ea typeface="Tahoma" panose="020B0604030504040204" pitchFamily="34" charset="0"/>
                <a:cs typeface="Tahoma" panose="020B0604030504040204" pitchFamily="34" charset="0"/>
              </a:rPr>
              <a:t>due by </a:t>
            </a:r>
            <a:r>
              <a:rPr lang="en-US" sz="2400" dirty="0" err="1">
                <a:latin typeface="Tahoma" panose="020B0604030504040204" pitchFamily="34" charset="0"/>
                <a:ea typeface="Tahoma" panose="020B0604030504040204" pitchFamily="34" charset="0"/>
                <a:cs typeface="Tahoma" panose="020B0604030504040204" pitchFamily="34" charset="0"/>
              </a:rPr>
              <a:t>Midnite</a:t>
            </a:r>
            <a:r>
              <a:rPr lang="en-US" sz="2400" dirty="0">
                <a:latin typeface="Tahoma" panose="020B0604030504040204" pitchFamily="34" charset="0"/>
                <a:ea typeface="Tahoma" panose="020B0604030504040204" pitchFamily="34" charset="0"/>
                <a:cs typeface="Tahoma" panose="020B0604030504040204" pitchFamily="34" charset="0"/>
              </a:rPr>
              <a:t>!</a:t>
            </a:r>
          </a:p>
          <a:p>
            <a:pPr lvl="1"/>
            <a:endParaRPr lang="en-US"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77495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29544</TotalTime>
  <Words>733</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Gothic</vt:lpstr>
      <vt:lpstr>Courier New</vt:lpstr>
      <vt:lpstr>Palatino Linotype</vt:lpstr>
      <vt:lpstr>Tahoma</vt:lpstr>
      <vt:lpstr>Trebuchet MS</vt:lpstr>
      <vt:lpstr>Company background presentation</vt:lpstr>
      <vt:lpstr>#Self-Esteem Week #3</vt:lpstr>
      <vt:lpstr>Where we’re going today…</vt:lpstr>
      <vt:lpstr>So…I know it all now, right?!</vt:lpstr>
      <vt:lpstr>Anything else?</vt:lpstr>
      <vt:lpstr>More? Yes, Please. </vt:lpstr>
      <vt:lpstr>Even More? F’Real?</vt:lpstr>
      <vt:lpstr>Seriously?</vt:lpstr>
      <vt:lpstr>Questions???</vt:lpstr>
      <vt:lpstr>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#Codependency  (Self Love Deficit Disorder): Week 2</dc:title>
  <dc:creator>Mchael Noll</dc:creator>
  <cp:lastModifiedBy>Mchael Noll</cp:lastModifiedBy>
  <cp:revision>21</cp:revision>
  <dcterms:created xsi:type="dcterms:W3CDTF">2021-11-16T04:49:44Z</dcterms:created>
  <dcterms:modified xsi:type="dcterms:W3CDTF">2023-10-10T15:42:35Z</dcterms:modified>
</cp:coreProperties>
</file>