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0" r:id="rId2"/>
    <p:sldId id="271" r:id="rId3"/>
    <p:sldId id="289" r:id="rId4"/>
    <p:sldId id="272" r:id="rId5"/>
    <p:sldId id="290" r:id="rId6"/>
    <p:sldId id="291" r:id="rId7"/>
    <p:sldId id="283" r:id="rId8"/>
    <p:sldId id="293" r:id="rId9"/>
    <p:sldId id="285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1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17D65A-490A-4C57-B570-D9277D897ED0}" v="3" dt="2023-10-03T18:47:24.931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oll" clId="Web-{B317D65A-490A-4C57-B570-D9277D897ED0}"/>
    <pc:docChg chg="modSld">
      <pc:chgData name="michael noll" userId="" providerId="" clId="Web-{B317D65A-490A-4C57-B570-D9277D897ED0}" dt="2023-10-03T18:47:24.931" v="2" actId="20577"/>
      <pc:docMkLst>
        <pc:docMk/>
      </pc:docMkLst>
      <pc:sldChg chg="modSp">
        <pc:chgData name="michael noll" userId="" providerId="" clId="Web-{B317D65A-490A-4C57-B570-D9277D897ED0}" dt="2023-10-03T18:47:24.931" v="2" actId="20577"/>
        <pc:sldMkLst>
          <pc:docMk/>
          <pc:sldMk cId="2057674307" sldId="272"/>
        </pc:sldMkLst>
        <pc:spChg chg="mod">
          <ac:chgData name="michael noll" userId="" providerId="" clId="Web-{B317D65A-490A-4C57-B570-D9277D897ED0}" dt="2023-10-03T18:47:24.931" v="2" actId="20577"/>
          <ac:spMkLst>
            <pc:docMk/>
            <pc:sldMk cId="2057674307" sldId="27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47566"/>
            <a:ext cx="10363200" cy="3216675"/>
          </a:xfrm>
        </p:spPr>
        <p:txBody>
          <a:bodyPr anchor="t"/>
          <a:lstStyle/>
          <a:p>
            <a:pPr>
              <a:spcBef>
                <a:spcPts val="2400"/>
              </a:spcBef>
            </a:pPr>
            <a:r>
              <a:rPr lang="en-US" sz="8800" dirty="0"/>
              <a:t>#</a:t>
            </a:r>
            <a:r>
              <a:rPr lang="en-US" sz="8000" dirty="0"/>
              <a:t>SelfEsteem</a:t>
            </a:r>
            <a:br>
              <a:rPr lang="en-US" sz="8000" dirty="0"/>
            </a:br>
            <a:r>
              <a:rPr lang="en-US" sz="8000" dirty="0"/>
              <a:t>Week 2</a:t>
            </a:r>
            <a:endParaRPr lang="en-US" sz="8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4492101"/>
            <a:ext cx="12191999" cy="2365899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Counseling,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47E88-EDDF-4FAD-A919-FE69F1A8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64" y="5223465"/>
            <a:ext cx="124326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26E7-DDAB-45DF-8DCB-D9E61F91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369"/>
            <a:ext cx="10972800" cy="990600"/>
          </a:xfrm>
        </p:spPr>
        <p:txBody>
          <a:bodyPr/>
          <a:lstStyle/>
          <a:p>
            <a:r>
              <a:rPr lang="en-US" dirty="0"/>
              <a:t>Done Already?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6A0A2-2E99-4387-8F71-C16A378C3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2836D3-83FE-4B27-A9B2-D83E1031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8439"/>
            <a:ext cx="10972800" cy="5343726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800" b="1" dirty="0">
                <a:latin typeface="Tahoma"/>
                <a:ea typeface="Tahoma"/>
                <a:cs typeface="Tahoma"/>
                <a:sym typeface="Tahoma"/>
              </a:rPr>
              <a:t>Recap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Self-Esteem 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Concepts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How to Build Self-Esteem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Human Worth 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Unconditional Love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Growing</a:t>
            </a:r>
          </a:p>
          <a:p>
            <a:r>
              <a:rPr lang="en-US" sz="2800" b="1" dirty="0">
                <a:latin typeface="Tahoma"/>
                <a:ea typeface="Tahoma"/>
                <a:cs typeface="Tahoma"/>
                <a:sym typeface="Tahoma"/>
              </a:rPr>
              <a:t>Next Time</a:t>
            </a:r>
            <a:endParaRPr lang="en-US" sz="28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More Self-Esteem </a:t>
            </a:r>
          </a:p>
          <a:p>
            <a:pPr marL="1200150" lvl="2" indent="-285750">
              <a:spcBef>
                <a:spcPts val="400"/>
              </a:spcBef>
              <a:buSzPts val="2000"/>
              <a:buChar char="o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Side of Neutral</a:t>
            </a:r>
          </a:p>
          <a:p>
            <a:pPr marL="1200150" lvl="2" indent="-285750">
              <a:spcBef>
                <a:spcPts val="400"/>
              </a:spcBef>
              <a:buSzPts val="2000"/>
              <a:buChar char="o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Cognitive Distortions (a.k.a. Thinking Errors or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Stinkin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’)</a:t>
            </a:r>
          </a:p>
          <a:p>
            <a:pPr marL="914400" lvl="2" indent="0">
              <a:spcBef>
                <a:spcPts val="400"/>
              </a:spcBef>
              <a:buSzPts val="2000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514350" lvl="1" indent="0">
              <a:spcBef>
                <a:spcPts val="400"/>
              </a:spcBef>
              <a:buSzPts val="2000"/>
              <a:buNone/>
            </a:pPr>
            <a:r>
              <a:rPr lang="en-US" sz="3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Compliance Letters Due by Next Tuesday, Oct 10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67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Where we’re going 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3384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Esteem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of Concepts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Build: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Self-Esteem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Worth (Unconditional)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Unconditional Love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</a:t>
            </a:r>
          </a:p>
          <a:p>
            <a:pPr marL="0" indent="0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B71A-6A4C-44DA-B82D-5DD51EDC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50314"/>
          </a:xfrm>
        </p:spPr>
        <p:txBody>
          <a:bodyPr/>
          <a:lstStyle/>
          <a:p>
            <a:r>
              <a:rPr lang="en-US" dirty="0"/>
              <a:t>So…How Do I Build Self-Esteem?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34863C-046D-4F22-AF37-0DFF7B7ED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205" y="1765972"/>
            <a:ext cx="7278129" cy="37370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83C7B0-97EC-458F-AC80-8973C73ECB08}"/>
              </a:ext>
            </a:extLst>
          </p:cNvPr>
          <p:cNvSpPr txBox="1"/>
          <p:nvPr/>
        </p:nvSpPr>
        <p:spPr>
          <a:xfrm>
            <a:off x="8176333" y="2099034"/>
            <a:ext cx="34711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Self-esteem is based first on </a:t>
            </a:r>
            <a:r>
              <a:rPr lang="en-US" sz="2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unconditional worth</a:t>
            </a:r>
            <a:r>
              <a:rPr lang="en-US" sz="24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then </a:t>
            </a:r>
            <a:r>
              <a:rPr lang="en-US" sz="2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sz="24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finally</a:t>
            </a:r>
            <a:r>
              <a:rPr lang="en-US" sz="24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</a:t>
            </a:r>
            <a:r>
              <a:rPr lang="en-US" sz="24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A9E5B-7466-4DCB-9963-FED653F3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85B29D-35F9-4E4D-BEC3-D3C5B8F0C0E9}"/>
              </a:ext>
            </a:extLst>
          </p:cNvPr>
          <p:cNvSpPr txBox="1"/>
          <p:nvPr/>
        </p:nvSpPr>
        <p:spPr>
          <a:xfrm>
            <a:off x="8245055" y="4001756"/>
            <a:ext cx="30487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A</a:t>
            </a:r>
            <a:r>
              <a:rPr lang="en-US" sz="2400" i="1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 three factors are essential in building self-esteem, but the sequence is crucial.</a:t>
            </a:r>
          </a:p>
        </p:txBody>
      </p:sp>
    </p:spTree>
    <p:extLst>
      <p:ext uri="{BB962C8B-B14F-4D97-AF65-F5344CB8AC3E}">
        <p14:creationId xmlns:p14="http://schemas.microsoft.com/office/powerpoint/2010/main" val="113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Unconditional Human Worth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8485"/>
            <a:ext cx="10972800" cy="54264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Unconditional</a:t>
            </a:r>
          </a:p>
          <a:p>
            <a:pPr lvl="1"/>
            <a:r>
              <a:rPr lang="en-US" sz="2400" b="1" dirty="0">
                <a:solidFill>
                  <a:srgbClr val="08080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en-US" sz="2400" dirty="0">
                <a:solidFill>
                  <a:srgbClr val="08080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conditions or limits</a:t>
            </a:r>
          </a:p>
          <a:p>
            <a:r>
              <a:rPr lang="en-US" sz="3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</a:t>
            </a:r>
          </a:p>
          <a:p>
            <a:pPr lvl="1"/>
            <a:r>
              <a:rPr lang="en-US" sz="2400" dirty="0">
                <a:solidFill>
                  <a:srgbClr val="08080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Monetary value ($$$)</a:t>
            </a:r>
          </a:p>
          <a:p>
            <a:pPr lvl="1"/>
            <a:r>
              <a:rPr lang="en-US" sz="24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Measured by quality or value</a:t>
            </a:r>
            <a:endParaRPr lang="en-US" sz="2400" i="1" spc="20" dirty="0">
              <a:solidFill>
                <a:srgbClr val="080808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spc="20" dirty="0">
                <a:solidFill>
                  <a:srgbClr val="08080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Worth</a:t>
            </a:r>
          </a:p>
          <a:p>
            <a:pPr lvl="1"/>
            <a:r>
              <a:rPr lang="en-US" sz="24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important and valuable as a person</a:t>
            </a:r>
          </a:p>
          <a:p>
            <a:pPr lvl="1"/>
            <a:r>
              <a:rPr lang="en-US" sz="24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essential, core self, is unique, precious, of infinite – eternal - unchanging value, and good (at the core)</a:t>
            </a:r>
          </a:p>
          <a:p>
            <a:pPr lvl="1"/>
            <a:r>
              <a:rPr lang="en-US" sz="24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Unconditional human worth implies that you are as precious as any other person </a:t>
            </a:r>
          </a:p>
          <a:p>
            <a:pPr lvl="2"/>
            <a:r>
              <a:rPr lang="en-US" sz="2400" i="1" dirty="0">
                <a:solidFill>
                  <a:srgbClr val="080808"/>
                </a:solidFill>
                <a:latin typeface="Tahoma"/>
                <a:ea typeface="Tahoma"/>
                <a:cs typeface="Tahoma"/>
              </a:rPr>
              <a:t>no one is better or worse than anyone, no matter what they have done (or haven’t) in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C27E9-2CC9-4372-99C6-81A383374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Unconditional Human Worth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978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Separating Worth from Externals</a:t>
            </a:r>
          </a:p>
          <a:p>
            <a:endParaRPr lang="en-US" sz="28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br>
              <a:rPr lang="en-US" sz="28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</a:t>
            </a:r>
          </a:p>
          <a:p>
            <a:endParaRPr lang="en-US" sz="28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difficult to have a positive view of yourself with TV/Social Media, </a:t>
            </a:r>
            <a:r>
              <a:rPr lang="en-US" sz="2800" i="1" dirty="0" err="1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2800" i="1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that tells you -- you’re not worth much unless you’re beautiful, young and wealthy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C27E9-2CC9-4372-99C6-81A383374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E80D6-5148-409A-992B-28BC033EB7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93" t="32876" r="29781" b="17831"/>
          <a:stretch/>
        </p:blipFill>
        <p:spPr>
          <a:xfrm>
            <a:off x="4735726" y="2135144"/>
            <a:ext cx="6287957" cy="28218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278248-B1E5-4CFC-92D6-E9D7FDF0F4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36" t="20583" r="39425" b="10940"/>
          <a:stretch/>
        </p:blipFill>
        <p:spPr>
          <a:xfrm>
            <a:off x="1073020" y="2135144"/>
            <a:ext cx="2537927" cy="28218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D654F160-6717-4D55-B923-DFF4EFA332B0}"/>
              </a:ext>
            </a:extLst>
          </p:cNvPr>
          <p:cNvSpPr/>
          <p:nvPr/>
        </p:nvSpPr>
        <p:spPr>
          <a:xfrm>
            <a:off x="3610947" y="3267075"/>
            <a:ext cx="1124779" cy="742950"/>
          </a:xfrm>
          <a:prstGeom prst="notched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2320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0712"/>
          </a:xfrm>
        </p:spPr>
        <p:txBody>
          <a:bodyPr/>
          <a:lstStyle/>
          <a:p>
            <a:r>
              <a:rPr lang="en-US" dirty="0"/>
              <a:t> Unconditional Human Worth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0712"/>
            <a:ext cx="10972800" cy="5552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Ways to look at this: </a:t>
            </a:r>
          </a:p>
          <a:p>
            <a:pPr lvl="1"/>
            <a:r>
              <a:rPr lang="en-US" sz="24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 equals externals </a:t>
            </a:r>
          </a:p>
          <a:p>
            <a:pPr lvl="1"/>
            <a:endParaRPr lang="en-US" sz="24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4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4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4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 is separate from externals</a:t>
            </a:r>
          </a:p>
          <a:p>
            <a:pPr lvl="1"/>
            <a:endParaRPr lang="en-US" sz="24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solidFill>
                <a:srgbClr val="08080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C27E9-2CC9-4372-99C6-81A383374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ADDC1-669C-4DA0-8704-E47F32A03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6" t="28801" r="32786" b="44319"/>
          <a:stretch/>
        </p:blipFill>
        <p:spPr>
          <a:xfrm>
            <a:off x="1136341" y="2299794"/>
            <a:ext cx="6633711" cy="16934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B514D6-6CE9-422E-A280-7C7AC5F887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0" t="42088" r="27212" b="28225"/>
          <a:stretch/>
        </p:blipFill>
        <p:spPr>
          <a:xfrm>
            <a:off x="1240921" y="4938772"/>
            <a:ext cx="6597725" cy="16934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818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1AB1-F08C-4065-8C1D-B6E907B3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Unconditional Love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1A8F8-3057-4594-B8BA-AAB9BB4C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B0A6FD-0B5D-44E9-80FF-750ECA7ED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7106"/>
            <a:ext cx="10972800" cy="51367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wholesome feeling, an attitude of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wanting what’s best for you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and making the choice daily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Psychological health and growth depend on love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is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learned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acquired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cultivated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daily practice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cultivating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of self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it is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– dependable, even if there is no love from others</a:t>
            </a:r>
          </a:p>
        </p:txBody>
      </p:sp>
    </p:spTree>
    <p:extLst>
      <p:ext uri="{BB962C8B-B14F-4D97-AF65-F5344CB8AC3E}">
        <p14:creationId xmlns:p14="http://schemas.microsoft.com/office/powerpoint/2010/main" val="12111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1AB1-F08C-4065-8C1D-B6E907B3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Growing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1A8F8-3057-4594-B8BA-AAB9BB4C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B0A6FD-0B5D-44E9-80FF-750ECA7ED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3385"/>
            <a:ext cx="10972800" cy="546971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calm feeling of being even more of what you are at the core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where we are developing the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traits we are born with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Short Answer: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we are developing our capabilities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potentials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Ascending, moving toward excellence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Elevating humanity, both others and self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BF2F31E-059B-47C5-BF49-CEEBA3DD8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02" t="28832" r="29000" b="1509"/>
          <a:stretch/>
        </p:blipFill>
        <p:spPr>
          <a:xfrm>
            <a:off x="7204863" y="2144708"/>
            <a:ext cx="3838575" cy="3152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23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26E7-DDAB-45DF-8DCB-D9E61F91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Questions???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6A0A2-2E99-4387-8F71-C16A378C3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2836D3-83FE-4B27-A9B2-D83E1031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8485"/>
            <a:ext cx="10972800" cy="49171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it all make sense? 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you left wondering?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feel your Self-Esteem is today?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(compared with your understanding from before we started talking through it all)</a:t>
            </a:r>
          </a:p>
        </p:txBody>
      </p:sp>
    </p:spTree>
    <p:extLst>
      <p:ext uri="{BB962C8B-B14F-4D97-AF65-F5344CB8AC3E}">
        <p14:creationId xmlns:p14="http://schemas.microsoft.com/office/powerpoint/2010/main" val="17441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mpany meeting presentation.potx" id="{77F2D8A2-507B-4878-B2FF-8D528D9C7FD9}" vid="{1CC704D5-A0BA-4179-BDE4-EF17843D99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21818</TotalTime>
  <Words>427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Company background presentation</vt:lpstr>
      <vt:lpstr>#SelfEsteem Week 2</vt:lpstr>
      <vt:lpstr>Where we’re going today…</vt:lpstr>
      <vt:lpstr>So…How Do I Build Self-Esteem?</vt:lpstr>
      <vt:lpstr>Unconditional Human Worth</vt:lpstr>
      <vt:lpstr>Unconditional Human Worth</vt:lpstr>
      <vt:lpstr> Unconditional Human Worth</vt:lpstr>
      <vt:lpstr>Unconditional Love</vt:lpstr>
      <vt:lpstr>Growing</vt:lpstr>
      <vt:lpstr>Questions???</vt:lpstr>
      <vt:lpstr>Done Already?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Mchael Noll</cp:lastModifiedBy>
  <cp:revision>18</cp:revision>
  <dcterms:created xsi:type="dcterms:W3CDTF">2021-11-16T04:49:44Z</dcterms:created>
  <dcterms:modified xsi:type="dcterms:W3CDTF">2023-10-03T18:47:25Z</dcterms:modified>
</cp:coreProperties>
</file>