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handoutMasterIdLst>
    <p:handoutMasterId r:id="rId15"/>
  </p:handoutMasterIdLst>
  <p:sldIdLst>
    <p:sldId id="270" r:id="rId2"/>
    <p:sldId id="271" r:id="rId3"/>
    <p:sldId id="272" r:id="rId4"/>
    <p:sldId id="283" r:id="rId5"/>
    <p:sldId id="284" r:id="rId6"/>
    <p:sldId id="285" r:id="rId7"/>
    <p:sldId id="287" r:id="rId8"/>
    <p:sldId id="286" r:id="rId9"/>
    <p:sldId id="289" r:id="rId10"/>
    <p:sldId id="288" r:id="rId11"/>
    <p:sldId id="290" r:id="rId12"/>
    <p:sldId id="28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A8ADF8-F317-47F3-9D92-ABF83556C6DF}" v="3" dt="2023-10-17T21:11:12.540"/>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01"/>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noll" clId="Web-{24A8ADF8-F317-47F3-9D92-ABF83556C6DF}"/>
    <pc:docChg chg="modSld">
      <pc:chgData name="michael noll" userId="" providerId="" clId="Web-{24A8ADF8-F317-47F3-9D92-ABF83556C6DF}" dt="2023-10-17T21:11:12.540" v="2" actId="20577"/>
      <pc:docMkLst>
        <pc:docMk/>
      </pc:docMkLst>
      <pc:sldChg chg="modSp">
        <pc:chgData name="michael noll" userId="" providerId="" clId="Web-{24A8ADF8-F317-47F3-9D92-ABF83556C6DF}" dt="2023-10-17T21:11:12.540" v="2" actId="20577"/>
        <pc:sldMkLst>
          <pc:docMk/>
          <pc:sldMk cId="1174012386" sldId="285"/>
        </pc:sldMkLst>
        <pc:spChg chg="mod">
          <ac:chgData name="michael noll" userId="" providerId="" clId="Web-{24A8ADF8-F317-47F3-9D92-ABF83556C6DF}" dt="2023-10-17T21:11:12.540" v="2" actId="20577"/>
          <ac:spMkLst>
            <pc:docMk/>
            <pc:sldMk cId="1174012386" sldId="28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10/17/2023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10/17/2023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10/17/2023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10/17/2023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10/17/2023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10/17/2023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10/17/2023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10/17/2023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10/17/2023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sychcentral.com/depress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sychcentral.com/anxie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47566"/>
            <a:ext cx="10363200" cy="3216675"/>
          </a:xfrm>
        </p:spPr>
        <p:txBody>
          <a:bodyPr anchor="t"/>
          <a:lstStyle/>
          <a:p>
            <a:pPr>
              <a:spcBef>
                <a:spcPts val="2400"/>
              </a:spcBef>
            </a:pPr>
            <a:r>
              <a:rPr lang="en-US" dirty="0"/>
              <a:t>#Codependency </a:t>
            </a:r>
            <a:br>
              <a:rPr lang="en-US" dirty="0"/>
            </a:br>
            <a:r>
              <a:rPr lang="en-US" sz="6000" dirty="0"/>
              <a:t>(Self Love Deficit Disorder):</a:t>
            </a:r>
            <a:br>
              <a:rPr lang="en-US" dirty="0"/>
            </a:br>
            <a:r>
              <a:rPr lang="en-US" i="1" dirty="0"/>
              <a:t>Week 1</a:t>
            </a:r>
          </a:p>
        </p:txBody>
      </p:sp>
      <p:sp>
        <p:nvSpPr>
          <p:cNvPr id="3" name="Content Placeholder 2"/>
          <p:cNvSpPr>
            <a:spLocks noGrp="1"/>
          </p:cNvSpPr>
          <p:nvPr>
            <p:ph type="subTitle" idx="1"/>
          </p:nvPr>
        </p:nvSpPr>
        <p:spPr>
          <a:xfrm>
            <a:off x="0" y="4492101"/>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483443"/>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a:normAutofit fontScale="92500" lnSpcReduction="10000"/>
          </a:bodyPr>
          <a:lstStyle/>
          <a:p>
            <a:pPr lvl="0" fontAlgn="base"/>
            <a:r>
              <a:rPr lang="en-US" sz="2200" b="1" dirty="0">
                <a:latin typeface="Tahoma" panose="020B0604030504040204" pitchFamily="34" charset="0"/>
                <a:ea typeface="Tahoma" panose="020B0604030504040204" pitchFamily="34" charset="0"/>
                <a:cs typeface="Tahoma" panose="020B0604030504040204" pitchFamily="34" charset="0"/>
              </a:rPr>
              <a:t>Dependency.</a:t>
            </a:r>
            <a:r>
              <a:rPr lang="en-US" sz="2200" dirty="0">
                <a:latin typeface="Tahoma" panose="020B0604030504040204" pitchFamily="34" charset="0"/>
                <a:ea typeface="Tahoma" panose="020B0604030504040204" pitchFamily="34" charset="0"/>
                <a:cs typeface="Tahoma" panose="020B0604030504040204" pitchFamily="34" charset="0"/>
              </a:rPr>
              <a:t> Codependents need other people to like them to feel okay about themselves. </a:t>
            </a:r>
          </a:p>
          <a:p>
            <a:pPr lvl="1" fontAlgn="base"/>
            <a:r>
              <a:rPr lang="en-US" sz="2200" dirty="0">
                <a:latin typeface="Tahoma" panose="020B0604030504040204" pitchFamily="34" charset="0"/>
                <a:ea typeface="Tahoma" panose="020B0604030504040204" pitchFamily="34" charset="0"/>
                <a:cs typeface="Tahoma" panose="020B0604030504040204" pitchFamily="34" charset="0"/>
              </a:rPr>
              <a:t>They’re afraid of being rejected or abandoned, even if they can function on their own. </a:t>
            </a:r>
          </a:p>
          <a:p>
            <a:pPr lvl="1" fontAlgn="base"/>
            <a:r>
              <a:rPr lang="en-US" sz="2200" dirty="0">
                <a:latin typeface="Tahoma" panose="020B0604030504040204" pitchFamily="34" charset="0"/>
                <a:ea typeface="Tahoma" panose="020B0604030504040204" pitchFamily="34" charset="0"/>
                <a:cs typeface="Tahoma" panose="020B0604030504040204" pitchFamily="34" charset="0"/>
              </a:rPr>
              <a:t>Others need always to be in a relationship, because they feel depressed or lonely when they’re by themselves for too long. </a:t>
            </a:r>
          </a:p>
          <a:p>
            <a:pPr lvl="1" fontAlgn="base"/>
            <a:r>
              <a:rPr lang="en-US" sz="2200" dirty="0">
                <a:latin typeface="Tahoma" panose="020B0604030504040204" pitchFamily="34" charset="0"/>
                <a:ea typeface="Tahoma" panose="020B0604030504040204" pitchFamily="34" charset="0"/>
                <a:cs typeface="Tahoma" panose="020B0604030504040204" pitchFamily="34" charset="0"/>
              </a:rPr>
              <a:t>This trait makes it hard for them to end a relationship, even when the relationship is painful or abusive. They end up feeling trapped. </a:t>
            </a:r>
          </a:p>
          <a:p>
            <a:pPr lvl="0" fontAlgn="base"/>
            <a:r>
              <a:rPr lang="en-US" sz="2200" b="1" dirty="0">
                <a:latin typeface="Tahoma" panose="020B0604030504040204" pitchFamily="34" charset="0"/>
                <a:ea typeface="Tahoma" panose="020B0604030504040204" pitchFamily="34" charset="0"/>
                <a:cs typeface="Tahoma" panose="020B0604030504040204" pitchFamily="34" charset="0"/>
              </a:rPr>
              <a:t>Denial. </a:t>
            </a:r>
            <a:r>
              <a:rPr lang="en-US" sz="2200" dirty="0">
                <a:latin typeface="Tahoma" panose="020B0604030504040204" pitchFamily="34" charset="0"/>
                <a:ea typeface="Tahoma" panose="020B0604030504040204" pitchFamily="34" charset="0"/>
                <a:cs typeface="Tahoma" panose="020B0604030504040204" pitchFamily="34" charset="0"/>
              </a:rPr>
              <a:t>One of the problems people face in getting help for codependency is that they’re in denial about it, meaning that they don’t face their problem. </a:t>
            </a:r>
          </a:p>
          <a:p>
            <a:pPr lvl="1" fontAlgn="base"/>
            <a:r>
              <a:rPr lang="en-US" dirty="0">
                <a:latin typeface="Tahoma" panose="020B0604030504040204" pitchFamily="34" charset="0"/>
                <a:ea typeface="Tahoma" panose="020B0604030504040204" pitchFamily="34" charset="0"/>
                <a:cs typeface="Tahoma" panose="020B0604030504040204" pitchFamily="34" charset="0"/>
              </a:rPr>
              <a:t>Usually they think the problem is someone else or the situation.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They either keep complaining or trying to fix the other person, or go from one relationship or job to another and never own up the fact that they have a problem. </a:t>
            </a:r>
          </a:p>
          <a:p>
            <a:pPr lvl="1" fontAlgn="base"/>
            <a:r>
              <a:rPr lang="en-US" dirty="0">
                <a:latin typeface="Tahoma" panose="020B0604030504040204" pitchFamily="34" charset="0"/>
                <a:ea typeface="Tahoma" panose="020B0604030504040204" pitchFamily="34" charset="0"/>
                <a:cs typeface="Tahoma" panose="020B0604030504040204" pitchFamily="34" charset="0"/>
              </a:rPr>
              <a:t>Codependents also deny their feelings and needs. </a:t>
            </a:r>
          </a:p>
          <a:p>
            <a:pPr lvl="1" fontAlgn="base"/>
            <a:r>
              <a:rPr lang="en-US" dirty="0">
                <a:latin typeface="Tahoma" panose="020B0604030504040204" pitchFamily="34" charset="0"/>
                <a:ea typeface="Tahoma" panose="020B0604030504040204" pitchFamily="34" charset="0"/>
                <a:cs typeface="Tahoma" panose="020B0604030504040204" pitchFamily="34" charset="0"/>
              </a:rPr>
              <a:t>Often, they don’t know what they’re feeling and are instead focused on what others are feeling – same with their needs</a:t>
            </a:r>
          </a:p>
          <a:p>
            <a:pPr lvl="1" fontAlgn="base"/>
            <a:r>
              <a:rPr lang="en-US" dirty="0">
                <a:latin typeface="Tahoma" panose="020B0604030504040204" pitchFamily="34" charset="0"/>
                <a:ea typeface="Tahoma" panose="020B0604030504040204" pitchFamily="34" charset="0"/>
                <a:cs typeface="Tahoma" panose="020B0604030504040204" pitchFamily="34" charset="0"/>
              </a:rPr>
              <a:t>They pay attention to other people’s needs and not their own.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They might be in denial of their need for space and autonomy. </a:t>
            </a:r>
          </a:p>
          <a:p>
            <a:pPr lvl="1" fontAlgn="base"/>
            <a:r>
              <a:rPr lang="en-US" dirty="0">
                <a:latin typeface="Tahoma" panose="020B0604030504040204" pitchFamily="34" charset="0"/>
                <a:ea typeface="Tahoma" panose="020B0604030504040204" pitchFamily="34" charset="0"/>
                <a:cs typeface="Tahoma" panose="020B0604030504040204" pitchFamily="34" charset="0"/>
              </a:rPr>
              <a:t>Although some codependents seem needy, others act like they’re self-sufficient when it comes to needing help.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They won’t reach out and have trouble receiving. </a:t>
            </a:r>
          </a:p>
          <a:p>
            <a:pPr lvl="1" fontAlgn="base"/>
            <a:r>
              <a:rPr lang="en-US" dirty="0">
                <a:latin typeface="Tahoma" panose="020B0604030504040204" pitchFamily="34" charset="0"/>
                <a:ea typeface="Tahoma" panose="020B0604030504040204" pitchFamily="34" charset="0"/>
                <a:cs typeface="Tahoma" panose="020B0604030504040204" pitchFamily="34" charset="0"/>
              </a:rPr>
              <a:t>They are in denial of their vulnerability and need for love and intimacy.</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85735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down)">
                                      <p:cBhvr>
                                        <p:cTn id="39" dur="500"/>
                                        <p:tgtEl>
                                          <p:spTgt spid="3">
                                            <p:txEl>
                                              <p:pRg st="10" end="10"/>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down)">
                                      <p:cBhvr>
                                        <p:cTn id="42" dur="500"/>
                                        <p:tgtEl>
                                          <p:spTgt spid="3">
                                            <p:txEl>
                                              <p:pRg st="11" end="11"/>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wipe(down)">
                                      <p:cBhvr>
                                        <p:cTn id="45" dur="500"/>
                                        <p:tgtEl>
                                          <p:spTgt spid="3">
                                            <p:txEl>
                                              <p:pRg st="12" end="12"/>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wipe(down)">
                                      <p:cBhvr>
                                        <p:cTn id="4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a:normAutofit lnSpcReduction="10000"/>
          </a:bodyPr>
          <a:lstStyle/>
          <a:p>
            <a:pPr lvl="0" fontAlgn="base"/>
            <a:r>
              <a:rPr lang="en-US" b="1" dirty="0">
                <a:latin typeface="Tahoma" panose="020B0604030504040204" pitchFamily="34" charset="0"/>
                <a:ea typeface="Tahoma" panose="020B0604030504040204" pitchFamily="34" charset="0"/>
                <a:cs typeface="Tahoma" panose="020B0604030504040204" pitchFamily="34" charset="0"/>
              </a:rPr>
              <a:t>Problems with intimacy.</a:t>
            </a:r>
            <a:r>
              <a:rPr lang="en-US" dirty="0">
                <a:latin typeface="Tahoma" panose="020B0604030504040204" pitchFamily="34" charset="0"/>
                <a:ea typeface="Tahoma" panose="020B0604030504040204" pitchFamily="34" charset="0"/>
                <a:cs typeface="Tahoma" panose="020B0604030504040204" pitchFamily="34" charset="0"/>
              </a:rPr>
              <a:t> By this I’m not referring to sex, although sexual dysfunction often is a reflection of an intimacy problem. I’m talking about being open and close with someone in an intimate relationship. Because of the shame and weak boundaries, you might fear that you’ll be judged, rejected, or left. On the other hand, you may fear being smothered in a relationship and losing your autonomy. You might deny your need for closeness and feel that your partner wants too much of your time; your partner complains that you’re unavailable, but he or she is denying his or her need for separateness. </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Painful emotions.</a:t>
            </a:r>
            <a:r>
              <a:rPr lang="en-US" dirty="0">
                <a:latin typeface="Tahoma" panose="020B0604030504040204" pitchFamily="34" charset="0"/>
                <a:ea typeface="Tahoma" panose="020B0604030504040204" pitchFamily="34" charset="0"/>
                <a:cs typeface="Tahoma" panose="020B0604030504040204" pitchFamily="34" charset="0"/>
              </a:rPr>
              <a:t> Codependency creates stress and leads to painful emotions. Shame and low self-esteem create anxiety and fear about being judged, rejected or abandoned; making mistakes; being a failure; feeling trapped by being close or being alone. The other symptoms lead to feelings of anger and resentment, </a:t>
            </a:r>
            <a:r>
              <a:rPr lang="en-US" dirty="0">
                <a:latin typeface="Tahoma" panose="020B0604030504040204" pitchFamily="34" charset="0"/>
                <a:ea typeface="Tahoma" panose="020B0604030504040204" pitchFamily="34" charset="0"/>
                <a:cs typeface="Tahoma" panose="020B0604030504040204" pitchFamily="34" charset="0"/>
                <a:hlinkClick r:id="rId2"/>
              </a:rPr>
              <a:t>depression</a:t>
            </a:r>
            <a:r>
              <a:rPr lang="en-US" dirty="0">
                <a:latin typeface="Tahoma" panose="020B0604030504040204" pitchFamily="34" charset="0"/>
                <a:ea typeface="Tahoma" panose="020B0604030504040204" pitchFamily="34" charset="0"/>
                <a:cs typeface="Tahoma" panose="020B0604030504040204" pitchFamily="34" charset="0"/>
              </a:rPr>
              <a:t>, hopelessness, and despair. When the feelings are too much, you can feel numb.</a:t>
            </a:r>
          </a:p>
          <a:p>
            <a:pPr lvl="0" fontAlgn="base"/>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3"/>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41970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Terms</a:t>
            </a:r>
          </a:p>
          <a:p>
            <a:pPr lvl="1"/>
            <a:r>
              <a:rPr lang="en-US" sz="2400" dirty="0">
                <a:latin typeface="Tahoma" panose="020B0604030504040204" pitchFamily="34" charset="0"/>
                <a:ea typeface="Tahoma" panose="020B0604030504040204" pitchFamily="34" charset="0"/>
                <a:cs typeface="Tahoma" panose="020B0604030504040204" pitchFamily="34" charset="0"/>
              </a:rPr>
              <a:t>Codependent (Self Love Deficit Disorder) is a person who lets another’s behavior affect them and who is obsessed with controlling them (Beattie, “</a:t>
            </a:r>
            <a:r>
              <a:rPr lang="en-US" sz="2400" dirty="0" err="1">
                <a:latin typeface="Tahoma" panose="020B0604030504040204" pitchFamily="34" charset="0"/>
                <a:ea typeface="Tahoma" panose="020B0604030504040204" pitchFamily="34" charset="0"/>
                <a:cs typeface="Tahoma" panose="020B0604030504040204" pitchFamily="34" charset="0"/>
              </a:rPr>
              <a:t>CoDependent</a:t>
            </a:r>
            <a:r>
              <a:rPr lang="en-US" sz="2400" dirty="0">
                <a:latin typeface="Tahoma" panose="020B0604030504040204" pitchFamily="34" charset="0"/>
                <a:ea typeface="Tahoma" panose="020B0604030504040204" pitchFamily="34" charset="0"/>
                <a:cs typeface="Tahoma" panose="020B0604030504040204" pitchFamily="34" charset="0"/>
              </a:rPr>
              <a:t> No More”) </a:t>
            </a:r>
          </a:p>
          <a:p>
            <a:pPr lvl="2"/>
            <a:r>
              <a:rPr lang="en-US" sz="2400" dirty="0">
                <a:latin typeface="Tahoma" panose="020B0604030504040204" pitchFamily="34" charset="0"/>
                <a:ea typeface="Tahoma" panose="020B0604030504040204" pitchFamily="34" charset="0"/>
                <a:cs typeface="Tahoma" panose="020B0604030504040204" pitchFamily="34" charset="0"/>
              </a:rPr>
              <a:t>They are addicts themselves, although they are addicted to Self-oriented partners.  </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sz="3200" dirty="0">
                <a:latin typeface="Tahoma" panose="020B0604030504040204" pitchFamily="34" charset="0"/>
                <a:ea typeface="Tahoma" panose="020B0604030504040204" pitchFamily="34" charset="0"/>
                <a:cs typeface="Tahoma" panose="020B0604030504040204" pitchFamily="34" charset="0"/>
              </a:rPr>
              <a:t>Next Week:</a:t>
            </a:r>
          </a:p>
          <a:p>
            <a:pPr lvl="1"/>
            <a:r>
              <a:rPr lang="en-US" sz="2400" dirty="0">
                <a:latin typeface="Tahoma" panose="020B0604030504040204" pitchFamily="34" charset="0"/>
                <a:ea typeface="Tahoma" panose="020B0604030504040204" pitchFamily="34" charset="0"/>
                <a:cs typeface="Tahoma" panose="020B0604030504040204" pitchFamily="34" charset="0"/>
              </a:rPr>
              <a:t>CoDependency Part 2</a:t>
            </a:r>
          </a:p>
          <a:p>
            <a:pPr lvl="2"/>
            <a:r>
              <a:rPr lang="en-US" sz="2400" dirty="0">
                <a:latin typeface="Tahoma" panose="020B0604030504040204" pitchFamily="34" charset="0"/>
                <a:ea typeface="Tahoma" panose="020B0604030504040204" pitchFamily="34" charset="0"/>
                <a:cs typeface="Tahoma" panose="020B0604030504040204" pitchFamily="34" charset="0"/>
              </a:rPr>
              <a:t>Narcissus</a:t>
            </a:r>
          </a:p>
          <a:p>
            <a:pPr lvl="2"/>
            <a:r>
              <a:rPr lang="en-US" sz="2400" dirty="0">
                <a:latin typeface="Tahoma" panose="020B0604030504040204" pitchFamily="34" charset="0"/>
                <a:ea typeface="Tahoma" panose="020B0604030504040204" pitchFamily="34" charset="0"/>
                <a:cs typeface="Tahoma" panose="020B0604030504040204" pitchFamily="34" charset="0"/>
              </a:rPr>
              <a:t>Human Magnet Syndrome</a:t>
            </a:r>
          </a:p>
          <a:p>
            <a:pPr lvl="2"/>
            <a:r>
              <a:rPr lang="en-US" sz="2400" dirty="0">
                <a:latin typeface="Tahoma" panose="020B0604030504040204" pitchFamily="34" charset="0"/>
                <a:ea typeface="Tahoma" panose="020B0604030504040204" pitchFamily="34" charset="0"/>
                <a:cs typeface="Tahoma" panose="020B0604030504040204" pitchFamily="34" charset="0"/>
              </a:rPr>
              <a:t>Continuum of Self</a:t>
            </a:r>
          </a:p>
          <a:p>
            <a:pPr lvl="2"/>
            <a:endParaRPr lang="en-US" sz="2400" dirty="0">
              <a:latin typeface="Tahoma" panose="020B0604030504040204" pitchFamily="34" charset="0"/>
              <a:ea typeface="Tahoma" panose="020B0604030504040204" pitchFamily="34" charset="0"/>
              <a:cs typeface="Tahoma" panose="020B0604030504040204" pitchFamily="34" charset="0"/>
            </a:endParaRPr>
          </a:p>
          <a:p>
            <a:pPr lvl="2"/>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D121FAD0-5176-40FD-9500-A03D29DC9339}"/>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87618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Agenda</a:t>
            </a:r>
          </a:p>
        </p:txBody>
      </p:sp>
      <p:sp>
        <p:nvSpPr>
          <p:cNvPr id="3" name="Content Placeholder 2"/>
          <p:cNvSpPr>
            <a:spLocks noGrp="1"/>
          </p:cNvSpPr>
          <p:nvPr>
            <p:ph idx="1"/>
          </p:nvPr>
        </p:nvSpPr>
        <p:spPr>
          <a:xfrm>
            <a:off x="609600" y="1691641"/>
            <a:ext cx="10972800" cy="4525963"/>
          </a:xfrm>
        </p:spPr>
        <p:txBody>
          <a:bodyPr/>
          <a:lstStyle/>
          <a:p>
            <a:pPr marL="0" indent="0">
              <a:buNone/>
            </a:pPr>
            <a:r>
              <a:rPr lang="en-US" sz="2600" b="1" dirty="0">
                <a:latin typeface="Tahoma" panose="020B0604030504040204" pitchFamily="34" charset="0"/>
                <a:ea typeface="Tahoma" panose="020B0604030504040204" pitchFamily="34" charset="0"/>
                <a:cs typeface="Tahoma" panose="020B0604030504040204" pitchFamily="34" charset="0"/>
              </a:rPr>
              <a:t>Today:</a:t>
            </a:r>
          </a:p>
          <a:p>
            <a:r>
              <a:rPr lang="en-US" dirty="0">
                <a:latin typeface="Tahoma" panose="020B0604030504040204" pitchFamily="34" charset="0"/>
                <a:ea typeface="Tahoma" panose="020B0604030504040204" pitchFamily="34" charset="0"/>
                <a:cs typeface="Tahoma" panose="020B0604030504040204" pitchFamily="34" charset="0"/>
              </a:rPr>
              <a:t>What’s Codependency?</a:t>
            </a:r>
          </a:p>
          <a:p>
            <a:r>
              <a:rPr lang="en-US" dirty="0">
                <a:latin typeface="Tahoma" panose="020B0604030504040204" pitchFamily="34" charset="0"/>
                <a:ea typeface="Tahoma" panose="020B0604030504040204" pitchFamily="34" charset="0"/>
                <a:cs typeface="Tahoma" panose="020B0604030504040204" pitchFamily="34" charset="0"/>
              </a:rPr>
              <a:t>Why care?</a:t>
            </a:r>
          </a:p>
          <a:p>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Terms</a:t>
            </a:r>
          </a:p>
        </p:txBody>
      </p:sp>
      <p:sp>
        <p:nvSpPr>
          <p:cNvPr id="3" name="Content Placeholder 2"/>
          <p:cNvSpPr>
            <a:spLocks noGrp="1"/>
          </p:cNvSpPr>
          <p:nvPr>
            <p:ph idx="1"/>
          </p:nvPr>
        </p:nvSpPr>
        <p:spPr>
          <a:xfrm>
            <a:off x="609600" y="1293385"/>
            <a:ext cx="10972800" cy="5286710"/>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Codependency</a:t>
            </a:r>
          </a:p>
          <a:p>
            <a:pPr lvl="1"/>
            <a:r>
              <a:rPr lang="en-US" sz="2400" u="sng" dirty="0">
                <a:latin typeface="Tahoma" panose="020B0604030504040204" pitchFamily="34" charset="0"/>
                <a:ea typeface="Tahoma" panose="020B0604030504040204" pitchFamily="34" charset="0"/>
                <a:cs typeface="Tahoma" panose="020B0604030504040204" pitchFamily="34" charset="0"/>
              </a:rPr>
              <a:t>Definition</a:t>
            </a:r>
            <a:r>
              <a:rPr lang="en-US" sz="2400" dirty="0">
                <a:latin typeface="Tahoma" panose="020B0604030504040204" pitchFamily="34" charset="0"/>
                <a:ea typeface="Tahoma" panose="020B0604030504040204" pitchFamily="34" charset="0"/>
                <a:cs typeface="Tahoma" panose="020B0604030504040204" pitchFamily="34" charset="0"/>
              </a:rPr>
              <a:t>: </a:t>
            </a:r>
          </a:p>
          <a:p>
            <a:pPr lvl="2"/>
            <a:r>
              <a:rPr lang="en-US" sz="2400" dirty="0">
                <a:latin typeface="Tahoma" panose="020B0604030504040204" pitchFamily="34" charset="0"/>
                <a:ea typeface="Tahoma" panose="020B0604030504040204" pitchFamily="34" charset="0"/>
                <a:cs typeface="Tahoma" panose="020B0604030504040204" pitchFamily="34" charset="0"/>
              </a:rPr>
              <a:t>Origins: Co-Addict, as it was call in AA (Alcoholic’s Anonymous) to label partners, and ultimately family members, who “gave the drunk a drink”</a:t>
            </a:r>
            <a:endParaRPr lang="en-US" sz="2200" dirty="0">
              <a:latin typeface="Tahoma" panose="020B0604030504040204" pitchFamily="34" charset="0"/>
              <a:ea typeface="Tahoma" panose="020B0604030504040204" pitchFamily="34" charset="0"/>
              <a:cs typeface="Tahoma" panose="020B0604030504040204" pitchFamily="34" charset="0"/>
            </a:endParaRPr>
          </a:p>
          <a:p>
            <a:pPr lvl="1"/>
            <a:r>
              <a:rPr lang="en-US" sz="2400" u="sng" dirty="0">
                <a:latin typeface="Tahoma" panose="020B0604030504040204" pitchFamily="34" charset="0"/>
                <a:ea typeface="Tahoma" panose="020B0604030504040204" pitchFamily="34" charset="0"/>
                <a:cs typeface="Tahoma" panose="020B0604030504040204" pitchFamily="34" charset="0"/>
              </a:rPr>
              <a:t>What it is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b="1" dirty="0">
                <a:latin typeface="Tahoma" panose="020B0604030504040204" pitchFamily="34" charset="0"/>
                <a:ea typeface="Tahoma" panose="020B0604030504040204" pitchFamily="34" charset="0"/>
                <a:cs typeface="Tahoma" panose="020B0604030504040204" pitchFamily="34" charset="0"/>
              </a:rPr>
              <a:t>Addiction </a:t>
            </a:r>
            <a:r>
              <a:rPr lang="en-US" sz="2400" dirty="0">
                <a:latin typeface="Tahoma" panose="020B0604030504040204" pitchFamily="34" charset="0"/>
                <a:ea typeface="Tahoma" panose="020B0604030504040204" pitchFamily="34" charset="0"/>
                <a:cs typeface="Tahoma" panose="020B0604030504040204" pitchFamily="34" charset="0"/>
              </a:rPr>
              <a:t>to behavior, people or things; where someone finds their identity in the person or addiction</a:t>
            </a:r>
          </a:p>
          <a:p>
            <a:pPr lvl="1"/>
            <a:r>
              <a:rPr lang="en-US" sz="2400" u="sng" dirty="0">
                <a:latin typeface="Tahoma" panose="020B0604030504040204" pitchFamily="34" charset="0"/>
                <a:ea typeface="Tahoma" panose="020B0604030504040204" pitchFamily="34" charset="0"/>
                <a:cs typeface="Tahoma" panose="020B0604030504040204" pitchFamily="34" charset="0"/>
              </a:rPr>
              <a:t>Not</a:t>
            </a:r>
            <a:r>
              <a:rPr lang="en-US" sz="2400" dirty="0">
                <a:latin typeface="Tahoma" panose="020B0604030504040204" pitchFamily="34" charset="0"/>
                <a:ea typeface="Tahoma" panose="020B0604030504040204" pitchFamily="34" charset="0"/>
                <a:cs typeface="Tahoma" panose="020B0604030504040204" pitchFamily="34" charset="0"/>
              </a:rPr>
              <a:t> a Diagnosable mental illness. (Generalized Anxiety, Major Depression, PTSD)</a:t>
            </a:r>
          </a:p>
          <a:p>
            <a:pPr lvl="1"/>
            <a:r>
              <a:rPr lang="en-US" sz="2400" u="sng" dirty="0">
                <a:latin typeface="Tahoma" panose="020B0604030504040204" pitchFamily="34" charset="0"/>
                <a:ea typeface="Tahoma" panose="020B0604030504040204" pitchFamily="34" charset="0"/>
                <a:cs typeface="Tahoma" panose="020B0604030504040204" pitchFamily="34" charset="0"/>
              </a:rPr>
              <a:t>Self Love Deficit Disorder (SLDD)</a:t>
            </a:r>
            <a:r>
              <a:rPr lang="en-US" sz="2400" dirty="0">
                <a:latin typeface="Tahoma" panose="020B0604030504040204" pitchFamily="34" charset="0"/>
                <a:ea typeface="Tahoma" panose="020B0604030504040204" pitchFamily="34" charset="0"/>
                <a:cs typeface="Tahoma" panose="020B0604030504040204" pitchFamily="34" charset="0"/>
              </a:rPr>
              <a:t>: What CoDependency should be called, especially if it were a diagnosable mental illness</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05767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Traits</a:t>
            </a:r>
          </a:p>
        </p:txBody>
      </p:sp>
      <p:sp>
        <p:nvSpPr>
          <p:cNvPr id="3" name="Content Placeholder 2"/>
          <p:cNvSpPr>
            <a:spLocks noGrp="1"/>
          </p:cNvSpPr>
          <p:nvPr>
            <p:ph idx="1"/>
          </p:nvPr>
        </p:nvSpPr>
        <p:spPr>
          <a:xfrm>
            <a:off x="609600" y="1293385"/>
            <a:ext cx="10972800" cy="5286710"/>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Self Worth</a:t>
            </a:r>
          </a:p>
          <a:p>
            <a:pPr lvl="1"/>
            <a:r>
              <a:rPr lang="en-US" sz="2400" dirty="0">
                <a:latin typeface="Tahoma" panose="020B0604030504040204" pitchFamily="34" charset="0"/>
                <a:ea typeface="Tahoma" panose="020B0604030504040204" pitchFamily="34" charset="0"/>
                <a:cs typeface="Tahoma" panose="020B0604030504040204" pitchFamily="34" charset="0"/>
              </a:rPr>
              <a:t>Looks for this in external places:</a:t>
            </a:r>
          </a:p>
          <a:p>
            <a:pPr lvl="2"/>
            <a:r>
              <a:rPr lang="en-US" sz="2400" dirty="0">
                <a:latin typeface="Tahoma" panose="020B0604030504040204" pitchFamily="34" charset="0"/>
                <a:ea typeface="Tahoma" panose="020B0604030504040204" pitchFamily="34" charset="0"/>
                <a:cs typeface="Tahoma" panose="020B0604030504040204" pitchFamily="34" charset="0"/>
              </a:rPr>
              <a:t>Things or other people to give them feelings of self-worth</a:t>
            </a:r>
          </a:p>
          <a:p>
            <a:r>
              <a:rPr lang="en-US" sz="3200" dirty="0">
                <a:latin typeface="Tahoma" panose="020B0604030504040204" pitchFamily="34" charset="0"/>
                <a:ea typeface="Tahoma" panose="020B0604030504040204" pitchFamily="34" charset="0"/>
                <a:cs typeface="Tahoma" panose="020B0604030504040204" pitchFamily="34" charset="0"/>
              </a:rPr>
              <a:t>Born into it? Or Learned It?</a:t>
            </a:r>
          </a:p>
          <a:p>
            <a:pPr lvl="1"/>
            <a:r>
              <a:rPr lang="en-US" sz="2400" dirty="0">
                <a:latin typeface="Tahoma" panose="020B0604030504040204" pitchFamily="34" charset="0"/>
                <a:ea typeface="Tahoma" panose="020B0604030504040204" pitchFamily="34" charset="0"/>
                <a:cs typeface="Tahoma" panose="020B0604030504040204" pitchFamily="34" charset="0"/>
              </a:rPr>
              <a:t>From seeing destructive parental relationships</a:t>
            </a:r>
          </a:p>
          <a:p>
            <a:pPr lvl="1"/>
            <a:r>
              <a:rPr lang="en-US" sz="2400" dirty="0">
                <a:latin typeface="Tahoma" panose="020B0604030504040204" pitchFamily="34" charset="0"/>
                <a:ea typeface="Tahoma" panose="020B0604030504040204" pitchFamily="34" charset="0"/>
                <a:cs typeface="Tahoma" panose="020B0604030504040204" pitchFamily="34" charset="0"/>
              </a:rPr>
              <a:t>An abusive past and/or self-destructive partners, </a:t>
            </a:r>
          </a:p>
          <a:p>
            <a:r>
              <a:rPr lang="en-US" sz="3200" dirty="0">
                <a:latin typeface="Tahoma" panose="020B0604030504040204" pitchFamily="34" charset="0"/>
                <a:ea typeface="Tahoma" panose="020B0604030504040204" pitchFamily="34" charset="0"/>
                <a:cs typeface="Tahoma" panose="020B0604030504040204" pitchFamily="34" charset="0"/>
              </a:rPr>
              <a:t>What they look like:</a:t>
            </a:r>
          </a:p>
          <a:p>
            <a:pPr lvl="1"/>
            <a:r>
              <a:rPr lang="en-US" sz="2400" dirty="0">
                <a:latin typeface="Tahoma" panose="020B0604030504040204" pitchFamily="34" charset="0"/>
                <a:ea typeface="Tahoma" panose="020B0604030504040204" pitchFamily="34" charset="0"/>
                <a:cs typeface="Tahoma" panose="020B0604030504040204" pitchFamily="34" charset="0"/>
              </a:rPr>
              <a:t>Learn to react to others</a:t>
            </a:r>
          </a:p>
          <a:p>
            <a:pPr lvl="1"/>
            <a:r>
              <a:rPr lang="en-US" sz="2400" dirty="0">
                <a:latin typeface="Tahoma" panose="020B0604030504040204" pitchFamily="34" charset="0"/>
                <a:ea typeface="Tahoma" panose="020B0604030504040204" pitchFamily="34" charset="0"/>
                <a:cs typeface="Tahoma" panose="020B0604030504040204" pitchFamily="34" charset="0"/>
              </a:rPr>
              <a:t>Worry about others and depend on others to help them feel useful or alive</a:t>
            </a:r>
          </a:p>
          <a:p>
            <a:pPr lvl="1"/>
            <a:r>
              <a:rPr lang="en-US" sz="2400" dirty="0">
                <a:latin typeface="Tahoma" panose="020B0604030504040204" pitchFamily="34" charset="0"/>
                <a:ea typeface="Tahoma" panose="020B0604030504040204" pitchFamily="34" charset="0"/>
                <a:cs typeface="Tahoma" panose="020B0604030504040204" pitchFamily="34" charset="0"/>
              </a:rPr>
              <a:t>They put other people’s needs, wants and experiences above their own</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99499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Traits (cont.)</a:t>
            </a:r>
          </a:p>
        </p:txBody>
      </p:sp>
      <p:sp>
        <p:nvSpPr>
          <p:cNvPr id="3" name="Content Placeholder 2"/>
          <p:cNvSpPr>
            <a:spLocks noGrp="1"/>
          </p:cNvSpPr>
          <p:nvPr>
            <p:ph idx="1"/>
          </p:nvPr>
        </p:nvSpPr>
        <p:spPr>
          <a:xfrm>
            <a:off x="609600" y="1293385"/>
            <a:ext cx="10972800" cy="5286710"/>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Their relationship themselves are so painful, they no longer trusts his or her own experiences</a:t>
            </a:r>
          </a:p>
          <a:p>
            <a:r>
              <a:rPr lang="en-US" sz="3200" dirty="0">
                <a:latin typeface="Tahoma" panose="020B0604030504040204" pitchFamily="34" charset="0"/>
                <a:ea typeface="Tahoma" panose="020B0604030504040204" pitchFamily="34" charset="0"/>
                <a:cs typeface="Tahoma" panose="020B0604030504040204" pitchFamily="34" charset="0"/>
              </a:rPr>
              <a:t>SLDD perpetuates a continual cycle of </a:t>
            </a:r>
            <a:r>
              <a:rPr lang="en-US" sz="3200" u="sng" dirty="0">
                <a:latin typeface="Tahoma" panose="020B0604030504040204" pitchFamily="34" charset="0"/>
                <a:ea typeface="Tahoma" panose="020B0604030504040204" pitchFamily="34" charset="0"/>
                <a:cs typeface="Tahoma" panose="020B0604030504040204" pitchFamily="34" charset="0"/>
              </a:rPr>
              <a:t>shame</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u="sng" dirty="0">
                <a:latin typeface="Tahoma" panose="020B0604030504040204" pitchFamily="34" charset="0"/>
                <a:ea typeface="Tahoma" panose="020B0604030504040204" pitchFamily="34" charset="0"/>
                <a:cs typeface="Tahoma" panose="020B0604030504040204" pitchFamily="34" charset="0"/>
              </a:rPr>
              <a:t>blame</a:t>
            </a:r>
            <a:r>
              <a:rPr lang="en-US" sz="3200" dirty="0">
                <a:latin typeface="Tahoma" panose="020B0604030504040204" pitchFamily="34" charset="0"/>
                <a:ea typeface="Tahoma" panose="020B0604030504040204" pitchFamily="34" charset="0"/>
                <a:cs typeface="Tahoma" panose="020B0604030504040204" pitchFamily="34" charset="0"/>
              </a:rPr>
              <a:t> and </a:t>
            </a:r>
            <a:r>
              <a:rPr lang="en-US" sz="3200" u="sng" dirty="0">
                <a:latin typeface="Tahoma" panose="020B0604030504040204" pitchFamily="34" charset="0"/>
                <a:ea typeface="Tahoma" panose="020B0604030504040204" pitchFamily="34" charset="0"/>
                <a:cs typeface="Tahoma" panose="020B0604030504040204" pitchFamily="34" charset="0"/>
              </a:rPr>
              <a:t>self-abuse</a:t>
            </a:r>
          </a:p>
          <a:p>
            <a:r>
              <a:rPr lang="en-US" sz="3200" dirty="0">
                <a:latin typeface="Tahoma" panose="020B0604030504040204" pitchFamily="34" charset="0"/>
                <a:ea typeface="Tahoma" panose="020B0604030504040204" pitchFamily="34" charset="0"/>
                <a:cs typeface="Tahoma" panose="020B0604030504040204" pitchFamily="34" charset="0"/>
              </a:rPr>
              <a:t>Might feel brutally abused by the mildest criticism or suicidal when a relationship ends</a:t>
            </a:r>
          </a:p>
          <a:p>
            <a:r>
              <a:rPr lang="en-US" sz="3200" dirty="0">
                <a:latin typeface="Tahoma" panose="020B0604030504040204" pitchFamily="34" charset="0"/>
                <a:ea typeface="Tahoma" panose="020B0604030504040204" pitchFamily="34" charset="0"/>
                <a:cs typeface="Tahoma" panose="020B0604030504040204" pitchFamily="34" charset="0"/>
              </a:rPr>
              <a:t>In his 1999 book, Codependence: The Dance of Wounded Souls, author Robert Burney says the battle cry of codependence is: “I’ll show you! I’ll get me!”</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879980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vert="horz" lIns="91440" tIns="45720" rIns="91440" bIns="45720" rtlCol="0" anchor="t">
            <a:noAutofit/>
          </a:bodyPr>
          <a:lstStyle/>
          <a:p>
            <a:pPr lvl="0" fontAlgn="base"/>
            <a:r>
              <a:rPr lang="en-US" b="1" dirty="0">
                <a:latin typeface="Tahoma" panose="020B0604030504040204" pitchFamily="34" charset="0"/>
                <a:ea typeface="Tahoma" panose="020B0604030504040204" pitchFamily="34" charset="0"/>
                <a:cs typeface="Tahoma" panose="020B0604030504040204" pitchFamily="34" charset="0"/>
              </a:rPr>
              <a:t>Low self-esteem.</a:t>
            </a:r>
            <a:r>
              <a:rPr lang="en-US" dirty="0">
                <a:latin typeface="Tahoma" panose="020B0604030504040204" pitchFamily="34" charset="0"/>
                <a:ea typeface="Tahoma" panose="020B0604030504040204" pitchFamily="34" charset="0"/>
                <a:cs typeface="Tahoma" panose="020B0604030504040204" pitchFamily="34" charset="0"/>
              </a:rPr>
              <a:t> Feeling that you’re not good enough or comparing yourself to others are signs of low self-esteem. The tricky thing about self-esteem is that some people think highly of themselves, but it’s only a disguise — they actually feel unlovable or inadequate. </a:t>
            </a:r>
          </a:p>
          <a:p>
            <a:pPr lvl="1" fontAlgn="base"/>
            <a:r>
              <a:rPr lang="en-US" sz="2400" dirty="0">
                <a:latin typeface="Tahoma" panose="020B0604030504040204" pitchFamily="34" charset="0"/>
                <a:ea typeface="Tahoma" panose="020B0604030504040204" pitchFamily="34" charset="0"/>
                <a:cs typeface="Tahoma" panose="020B0604030504040204" pitchFamily="34" charset="0"/>
              </a:rPr>
              <a:t>Underneath, usually hidden from consciousness, are feelings of shame, guilt and perfectionism</a:t>
            </a:r>
          </a:p>
          <a:p>
            <a:pPr lvl="1" fontAlgn="base"/>
            <a:r>
              <a:rPr lang="en-US" sz="2400" dirty="0">
                <a:latin typeface="Tahoma" panose="020B0604030504040204" pitchFamily="34" charset="0"/>
                <a:ea typeface="Tahoma" panose="020B0604030504040204" pitchFamily="34" charset="0"/>
                <a:cs typeface="Tahoma" panose="020B0604030504040204" pitchFamily="34" charset="0"/>
              </a:rPr>
              <a:t>If everything is perfect, you don’t feel bad about yourself.</a:t>
            </a:r>
          </a:p>
          <a:p>
            <a:pPr lvl="0" fontAlgn="base"/>
            <a:r>
              <a:rPr lang="en-US" b="1" dirty="0">
                <a:latin typeface="Tahoma" panose="020B0604030504040204" pitchFamily="34" charset="0"/>
                <a:ea typeface="Tahoma" panose="020B0604030504040204" pitchFamily="34" charset="0"/>
                <a:cs typeface="Tahoma" panose="020B0604030504040204" pitchFamily="34" charset="0"/>
              </a:rPr>
              <a:t>People-pleasing.</a:t>
            </a:r>
            <a:r>
              <a:rPr lang="en-US" dirty="0">
                <a:latin typeface="Tahoma" panose="020B0604030504040204" pitchFamily="34" charset="0"/>
                <a:ea typeface="Tahoma" panose="020B0604030504040204" pitchFamily="34" charset="0"/>
                <a:cs typeface="Tahoma" panose="020B0604030504040204" pitchFamily="34" charset="0"/>
              </a:rPr>
              <a:t> It’s fine to want to please someone you care about, but codependents usually don’t think they have a choice</a:t>
            </a:r>
          </a:p>
          <a:p>
            <a:pPr lvl="1" fontAlgn="base"/>
            <a:r>
              <a:rPr lang="en-US" sz="2400" dirty="0">
                <a:latin typeface="Tahoma"/>
                <a:ea typeface="Tahoma"/>
                <a:cs typeface="Tahoma"/>
              </a:rPr>
              <a:t>Saying “No” causes them </a:t>
            </a:r>
            <a:r>
              <a:rPr lang="en-US" sz="2400" dirty="0">
                <a:latin typeface="Tahoma"/>
                <a:ea typeface="Tahoma"/>
                <a:cs typeface="Tahoma"/>
                <a:hlinkClick r:id="rId2"/>
              </a:rPr>
              <a:t>anxiety</a:t>
            </a:r>
            <a:endParaRPr lang="en-US" sz="2400" dirty="0">
              <a:latin typeface="Tahoma"/>
              <a:ea typeface="Tahoma"/>
              <a:cs typeface="Tahoma"/>
            </a:endParaRPr>
          </a:p>
          <a:p>
            <a:pPr lvl="1" fontAlgn="base"/>
            <a:r>
              <a:rPr lang="en-US" sz="2400" dirty="0">
                <a:latin typeface="Tahoma"/>
                <a:ea typeface="Tahoma"/>
                <a:cs typeface="Tahoma"/>
              </a:rPr>
              <a:t>Some codependents have a hard time saying “No” to anyone</a:t>
            </a:r>
          </a:p>
          <a:p>
            <a:pPr lvl="1" fontAlgn="base"/>
            <a:r>
              <a:rPr lang="en-US" sz="2400" dirty="0">
                <a:latin typeface="Tahoma"/>
                <a:ea typeface="Tahoma"/>
                <a:cs typeface="Tahoma"/>
              </a:rPr>
              <a:t>They go out of their way and sacrifice their own needs to accommodate other people </a:t>
            </a:r>
          </a:p>
          <a:p>
            <a:pPr marL="0" lvl="0" indent="0" fontAlgn="base">
              <a:buNone/>
            </a:pP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3"/>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17401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a:noAutofit/>
          </a:bodyPr>
          <a:lstStyle/>
          <a:p>
            <a:pPr lvl="0" fontAlgn="base"/>
            <a:r>
              <a:rPr lang="en-US" sz="2000" b="1" dirty="0">
                <a:latin typeface="Tahoma" panose="020B0604030504040204" pitchFamily="34" charset="0"/>
                <a:ea typeface="Tahoma" panose="020B0604030504040204" pitchFamily="34" charset="0"/>
                <a:cs typeface="Tahoma" panose="020B0604030504040204" pitchFamily="34" charset="0"/>
              </a:rPr>
              <a:t>Poor boundaries.</a:t>
            </a:r>
            <a:r>
              <a:rPr lang="en-US" sz="2000" dirty="0">
                <a:latin typeface="Tahoma" panose="020B0604030504040204" pitchFamily="34" charset="0"/>
                <a:ea typeface="Tahoma" panose="020B0604030504040204" pitchFamily="34" charset="0"/>
                <a:cs typeface="Tahoma" panose="020B0604030504040204" pitchFamily="34" charset="0"/>
              </a:rPr>
              <a:t> Boundaries are sort of an imaginary line between you and others. </a:t>
            </a:r>
          </a:p>
          <a:p>
            <a:pPr lvl="1" fontAlgn="base"/>
            <a:r>
              <a:rPr lang="en-US" sz="2000" dirty="0">
                <a:latin typeface="Tahoma" panose="020B0604030504040204" pitchFamily="34" charset="0"/>
                <a:ea typeface="Tahoma" panose="020B0604030504040204" pitchFamily="34" charset="0"/>
                <a:cs typeface="Tahoma" panose="020B0604030504040204" pitchFamily="34" charset="0"/>
              </a:rPr>
              <a:t>They have blurry or weak boundaries</a:t>
            </a:r>
          </a:p>
          <a:p>
            <a:pPr lvl="1" fontAlgn="base"/>
            <a:r>
              <a:rPr lang="en-US" sz="2000" dirty="0">
                <a:latin typeface="Tahoma" panose="020B0604030504040204" pitchFamily="34" charset="0"/>
                <a:ea typeface="Tahoma" panose="020B0604030504040204" pitchFamily="34" charset="0"/>
                <a:cs typeface="Tahoma" panose="020B0604030504040204" pitchFamily="34" charset="0"/>
              </a:rPr>
              <a:t>They feel responsible for other people’s feelings and problems or blame their own on someone else. </a:t>
            </a:r>
          </a:p>
          <a:p>
            <a:pPr lvl="1" fontAlgn="base"/>
            <a:r>
              <a:rPr lang="en-US" sz="2000" dirty="0">
                <a:latin typeface="Tahoma" panose="020B0604030504040204" pitchFamily="34" charset="0"/>
                <a:ea typeface="Tahoma" panose="020B0604030504040204" pitchFamily="34" charset="0"/>
                <a:cs typeface="Tahoma" panose="020B0604030504040204" pitchFamily="34" charset="0"/>
              </a:rPr>
              <a:t>Some codependents have rigid boundaries - closed off and withdrawn, making it hard for other people to get close to them. </a:t>
            </a:r>
          </a:p>
          <a:p>
            <a:pPr lvl="1" fontAlgn="base"/>
            <a:r>
              <a:rPr lang="en-US" sz="2000" dirty="0">
                <a:latin typeface="Tahoma" panose="020B0604030504040204" pitchFamily="34" charset="0"/>
                <a:ea typeface="Tahoma" panose="020B0604030504040204" pitchFamily="34" charset="0"/>
                <a:cs typeface="Tahoma" panose="020B0604030504040204" pitchFamily="34" charset="0"/>
              </a:rPr>
              <a:t>Sometimes, people flip back and forth between having weak boundaries and having rigid ones</a:t>
            </a:r>
            <a:endParaRPr lang="en-US" sz="1400" dirty="0">
              <a:latin typeface="Tahoma" panose="020B0604030504040204" pitchFamily="34" charset="0"/>
              <a:ea typeface="Tahoma" panose="020B0604030504040204" pitchFamily="34" charset="0"/>
              <a:cs typeface="Tahoma" panose="020B0604030504040204" pitchFamily="34" charset="0"/>
            </a:endParaRPr>
          </a:p>
          <a:p>
            <a:pPr lvl="0" fontAlgn="base"/>
            <a:r>
              <a:rPr lang="en-US" sz="2000" b="1" dirty="0">
                <a:latin typeface="Tahoma" panose="020B0604030504040204" pitchFamily="34" charset="0"/>
                <a:ea typeface="Tahoma" panose="020B0604030504040204" pitchFamily="34" charset="0"/>
                <a:cs typeface="Tahoma" panose="020B0604030504040204" pitchFamily="34" charset="0"/>
              </a:rPr>
              <a:t>Reactivity.</a:t>
            </a:r>
            <a:r>
              <a:rPr lang="en-US" sz="2000" dirty="0">
                <a:latin typeface="Tahoma" panose="020B0604030504040204" pitchFamily="34" charset="0"/>
                <a:ea typeface="Tahoma" panose="020B0604030504040204" pitchFamily="34" charset="0"/>
                <a:cs typeface="Tahoma" panose="020B0604030504040204" pitchFamily="34" charset="0"/>
              </a:rPr>
              <a:t> A consequence of poor boundaries is that you react to everyone’s thoughts and feelings. </a:t>
            </a:r>
          </a:p>
          <a:p>
            <a:pPr lvl="1" fontAlgn="base"/>
            <a:r>
              <a:rPr lang="en-US" sz="2200" dirty="0">
                <a:latin typeface="Tahoma" panose="020B0604030504040204" pitchFamily="34" charset="0"/>
                <a:ea typeface="Tahoma" panose="020B0604030504040204" pitchFamily="34" charset="0"/>
                <a:cs typeface="Tahoma" panose="020B0604030504040204" pitchFamily="34" charset="0"/>
              </a:rPr>
              <a:t>If someone says something you disagree with, you either believe it or become defensive</a:t>
            </a:r>
          </a:p>
          <a:p>
            <a:pPr lvl="1" fontAlgn="base"/>
            <a:r>
              <a:rPr lang="en-US" sz="2200" dirty="0">
                <a:latin typeface="Tahoma" panose="020B0604030504040204" pitchFamily="34" charset="0"/>
                <a:ea typeface="Tahoma" panose="020B0604030504040204" pitchFamily="34" charset="0"/>
                <a:cs typeface="Tahoma" panose="020B0604030504040204" pitchFamily="34" charset="0"/>
              </a:rPr>
              <a:t>You absorb their words, because there’s no boundary – if there was you’d realize it was just their opinion and not a reflection of you and not feel threatened by disagreements</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86272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a:noAutofit/>
          </a:bodyPr>
          <a:lstStyle/>
          <a:p>
            <a:pPr lvl="0" fontAlgn="base"/>
            <a:r>
              <a:rPr lang="en-US" sz="1800" b="1" dirty="0">
                <a:latin typeface="Tahoma" panose="020B0604030504040204" pitchFamily="34" charset="0"/>
                <a:ea typeface="Tahoma" panose="020B0604030504040204" pitchFamily="34" charset="0"/>
                <a:cs typeface="Tahoma" panose="020B0604030504040204" pitchFamily="34" charset="0"/>
              </a:rPr>
              <a:t>Caretaking.</a:t>
            </a:r>
            <a:r>
              <a:rPr lang="en-US" sz="1800" dirty="0">
                <a:latin typeface="Tahoma" panose="020B0604030504040204" pitchFamily="34" charset="0"/>
                <a:ea typeface="Tahoma" panose="020B0604030504040204" pitchFamily="34" charset="0"/>
                <a:cs typeface="Tahoma" panose="020B0604030504040204" pitchFamily="34" charset="0"/>
              </a:rPr>
              <a:t> Another effect of poor boundaries is that if someone else has a problem, you want to help them to the point that you give up yourself</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It’s natural to feel empathy and sympathy for someone, but codependents start putting other people ahead of themselves.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In fact, they need to help and might feel rejected if another person doesn’t want help</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Moreover, they keep trying to help and fix the other person, even when that person clearly isn’t taking their advice</a:t>
            </a:r>
          </a:p>
          <a:p>
            <a:pPr lvl="0" fontAlgn="base"/>
            <a:r>
              <a:rPr lang="en-US" sz="1800" b="1" dirty="0">
                <a:latin typeface="Tahoma" panose="020B0604030504040204" pitchFamily="34" charset="0"/>
                <a:ea typeface="Tahoma" panose="020B0604030504040204" pitchFamily="34" charset="0"/>
                <a:cs typeface="Tahoma" panose="020B0604030504040204" pitchFamily="34" charset="0"/>
              </a:rPr>
              <a:t>Control.</a:t>
            </a:r>
            <a:r>
              <a:rPr lang="en-US" sz="1800" dirty="0">
                <a:latin typeface="Tahoma" panose="020B0604030504040204" pitchFamily="34" charset="0"/>
                <a:ea typeface="Tahoma" panose="020B0604030504040204" pitchFamily="34" charset="0"/>
                <a:cs typeface="Tahoma" panose="020B0604030504040204" pitchFamily="34" charset="0"/>
              </a:rPr>
              <a:t> Control helps codependents feel safe and secure</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Control limits their ability to take risks and share their feelings</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Sometimes they have an addiction that either helps them loosen up, like alcoholism, or helps them hold their feelings down, like workaholism, so that they don’t feel out of control.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Need to control those close to them, because they need other people to behave in a certain way to feel okay</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People-pleasing and care-taking can be used to control and manipulate people</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Codependents are bossy and tell you what you should or shouldn’t do. This is a violation of someone else’s boundary</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643077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Symptoms</a:t>
            </a:r>
          </a:p>
        </p:txBody>
      </p:sp>
      <p:sp>
        <p:nvSpPr>
          <p:cNvPr id="3" name="Content Placeholder 2"/>
          <p:cNvSpPr>
            <a:spLocks noGrp="1"/>
          </p:cNvSpPr>
          <p:nvPr>
            <p:ph idx="1"/>
          </p:nvPr>
        </p:nvSpPr>
        <p:spPr>
          <a:xfrm>
            <a:off x="609600" y="1293385"/>
            <a:ext cx="10972800" cy="5286710"/>
          </a:xfrm>
        </p:spPr>
        <p:txBody>
          <a:bodyPr>
            <a:noAutofit/>
          </a:bodyPr>
          <a:lstStyle/>
          <a:p>
            <a:pPr lvl="0" fontAlgn="base"/>
            <a:r>
              <a:rPr lang="en-US" b="1" dirty="0">
                <a:latin typeface="Tahoma" panose="020B0604030504040204" pitchFamily="34" charset="0"/>
                <a:ea typeface="Tahoma" panose="020B0604030504040204" pitchFamily="34" charset="0"/>
                <a:cs typeface="Tahoma" panose="020B0604030504040204" pitchFamily="34" charset="0"/>
              </a:rPr>
              <a:t>Dysfunctional communication.</a:t>
            </a:r>
            <a:r>
              <a:rPr lang="en-US" dirty="0">
                <a:latin typeface="Tahoma" panose="020B0604030504040204" pitchFamily="34" charset="0"/>
                <a:ea typeface="Tahoma" panose="020B0604030504040204" pitchFamily="34" charset="0"/>
                <a:cs typeface="Tahoma" panose="020B0604030504040204" pitchFamily="34" charset="0"/>
              </a:rPr>
              <a:t> Codependents have trouble when it comes to communicating their thoughts, feelings and needs.</a:t>
            </a:r>
            <a:r>
              <a:rPr lang="en-US" sz="2800" dirty="0">
                <a:latin typeface="Tahoma" panose="020B0604030504040204" pitchFamily="34" charset="0"/>
                <a:ea typeface="Tahoma" panose="020B0604030504040204" pitchFamily="34" charset="0"/>
                <a:cs typeface="Tahoma" panose="020B0604030504040204" pitchFamily="34" charset="0"/>
              </a:rPr>
              <a:t>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Of course, if you don’t know what you think, feel or need, this becomes a problem.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Other times, you know, but you won’t own up to your truth.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You’re afraid to be truthful, because you don’t want to upset someone else. </a:t>
            </a:r>
          </a:p>
          <a:p>
            <a:pPr lvl="2" fontAlgn="base"/>
            <a:r>
              <a:rPr lang="en-US" sz="1800" dirty="0">
                <a:latin typeface="Tahoma" panose="020B0604030504040204" pitchFamily="34" charset="0"/>
                <a:ea typeface="Tahoma" panose="020B0604030504040204" pitchFamily="34" charset="0"/>
                <a:cs typeface="Tahoma" panose="020B0604030504040204" pitchFamily="34" charset="0"/>
              </a:rPr>
              <a:t>Instead of “I don’t like that,” you might pretend that it’s okay or tell someone what to do.</a:t>
            </a:r>
          </a:p>
          <a:p>
            <a:pPr lvl="2" fontAlgn="base"/>
            <a:r>
              <a:rPr lang="en-US" sz="1800" dirty="0">
                <a:latin typeface="Tahoma" panose="020B0604030504040204" pitchFamily="34" charset="0"/>
                <a:ea typeface="Tahoma" panose="020B0604030504040204" pitchFamily="34" charset="0"/>
                <a:cs typeface="Tahoma" panose="020B0604030504040204" pitchFamily="34" charset="0"/>
              </a:rPr>
              <a:t>Communication becomes dishonest and confusing when you try to manipulate the other person out of fear.</a:t>
            </a:r>
          </a:p>
          <a:p>
            <a:pPr lvl="0" fontAlgn="base"/>
            <a:r>
              <a:rPr lang="en-US" b="1" dirty="0">
                <a:latin typeface="Tahoma" panose="020B0604030504040204" pitchFamily="34" charset="0"/>
                <a:ea typeface="Tahoma" panose="020B0604030504040204" pitchFamily="34" charset="0"/>
                <a:cs typeface="Tahoma" panose="020B0604030504040204" pitchFamily="34" charset="0"/>
              </a:rPr>
              <a:t>Obsessions.</a:t>
            </a:r>
            <a:r>
              <a:rPr lang="en-US" dirty="0">
                <a:latin typeface="Tahoma" panose="020B0604030504040204" pitchFamily="34" charset="0"/>
                <a:ea typeface="Tahoma" panose="020B0604030504040204" pitchFamily="34" charset="0"/>
                <a:cs typeface="Tahoma" panose="020B0604030504040204" pitchFamily="34" charset="0"/>
              </a:rPr>
              <a:t> Codependents have a tendency to spend their time thinking about other people or relationships.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This is caused by their dependency, anxieties, and fears.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They can also become obsessed when they think they’ve made or might make a “mistake.”</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Sometimes you can lapse into fantasy about how you’d like things to be or about someone you love as a way to avoid the pain of the present. </a:t>
            </a:r>
          </a:p>
          <a:p>
            <a:pPr lvl="1" fontAlgn="base"/>
            <a:r>
              <a:rPr lang="en-US" sz="1800" dirty="0">
                <a:latin typeface="Tahoma" panose="020B0604030504040204" pitchFamily="34" charset="0"/>
                <a:ea typeface="Tahoma" panose="020B0604030504040204" pitchFamily="34" charset="0"/>
                <a:cs typeface="Tahoma" panose="020B0604030504040204" pitchFamily="34" charset="0"/>
              </a:rPr>
              <a:t>This is one way to stay in denial, discussed below, but it keeps you from living your life.</a:t>
            </a:r>
          </a:p>
        </p:txBody>
      </p:sp>
      <p:pic>
        <p:nvPicPr>
          <p:cNvPr id="4" name="Picture 3">
            <a:extLst>
              <a:ext uri="{FF2B5EF4-FFF2-40B4-BE49-F238E27FC236}">
                <a16:creationId xmlns:a16="http://schemas.microsoft.com/office/drawing/2014/main" id="{8A2C27E9-2CC9-4372-99C6-81A383374EAD}"/>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85198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down)">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37174</TotalTime>
  <Words>1459</Words>
  <Application>Microsoft Office PowerPoint</Application>
  <PresentationFormat>Widescreen</PresentationFormat>
  <Paragraphs>98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Company background presentation</vt:lpstr>
      <vt:lpstr>#Codependency  (Self Love Deficit Disorder): Week 1</vt:lpstr>
      <vt:lpstr>Agenda</vt:lpstr>
      <vt:lpstr>Terms</vt:lpstr>
      <vt:lpstr>Traits</vt:lpstr>
      <vt:lpstr>Traits (cont.)</vt:lpstr>
      <vt:lpstr>Symptoms</vt:lpstr>
      <vt:lpstr>Symptoms</vt:lpstr>
      <vt:lpstr>Symptoms</vt:lpstr>
      <vt:lpstr>Symptoms</vt:lpstr>
      <vt:lpstr>Symptoms</vt:lpstr>
      <vt:lpstr>Symptoms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8</cp:revision>
  <dcterms:created xsi:type="dcterms:W3CDTF">2021-11-16T04:49:44Z</dcterms:created>
  <dcterms:modified xsi:type="dcterms:W3CDTF">2023-10-17T21:11:20Z</dcterms:modified>
</cp:coreProperties>
</file>