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8"/>
  </p:notesMasterIdLst>
  <p:handoutMasterIdLst>
    <p:handoutMasterId r:id="rId19"/>
  </p:handoutMasterIdLst>
  <p:sldIdLst>
    <p:sldId id="270" r:id="rId2"/>
    <p:sldId id="271" r:id="rId3"/>
    <p:sldId id="309" r:id="rId4"/>
    <p:sldId id="310" r:id="rId5"/>
    <p:sldId id="311" r:id="rId6"/>
    <p:sldId id="312" r:id="rId7"/>
    <p:sldId id="313" r:id="rId8"/>
    <p:sldId id="314" r:id="rId9"/>
    <p:sldId id="315" r:id="rId10"/>
    <p:sldId id="321" r:id="rId11"/>
    <p:sldId id="316" r:id="rId12"/>
    <p:sldId id="317" r:id="rId13"/>
    <p:sldId id="318" r:id="rId14"/>
    <p:sldId id="319" r:id="rId15"/>
    <p:sldId id="320" r:id="rId16"/>
    <p:sldId id="30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F9ED48B-E8B5-44F5-9136-ADA448B0AD94}">
          <p14:sldIdLst>
            <p14:sldId id="270"/>
            <p14:sldId id="271"/>
            <p14:sldId id="309"/>
            <p14:sldId id="310"/>
            <p14:sldId id="311"/>
            <p14:sldId id="312"/>
            <p14:sldId id="313"/>
            <p14:sldId id="314"/>
            <p14:sldId id="315"/>
            <p14:sldId id="321"/>
            <p14:sldId id="316"/>
            <p14:sldId id="317"/>
            <p14:sldId id="318"/>
            <p14:sldId id="319"/>
            <p14:sldId id="320"/>
            <p14:sldId id="30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hael Noll" initials="MN" lastIdx="4" clrIdx="0">
    <p:extLst>
      <p:ext uri="{19B8F6BF-5375-455C-9EA6-DF929625EA0E}">
        <p15:presenceInfo xmlns:p15="http://schemas.microsoft.com/office/powerpoint/2012/main" userId="bef1d86447e0c26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0544BD-C65C-4878-BF3C-B640BE81ED73}" v="29" dt="2023-03-07T22:14:34.297"/>
  </p1510:revLst>
</p1510:revInfo>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65" autoAdjust="0"/>
    <p:restoredTop sz="94660"/>
  </p:normalViewPr>
  <p:slideViewPr>
    <p:cSldViewPr snapToGrid="0">
      <p:cViewPr>
        <p:scale>
          <a:sx n="85" d="100"/>
          <a:sy n="85" d="100"/>
        </p:scale>
        <p:origin x="600" y="62"/>
      </p:cViewPr>
      <p:guideLst/>
    </p:cSldViewPr>
  </p:slideViewPr>
  <p:notesTextViewPr>
    <p:cViewPr>
      <p:scale>
        <a:sx n="3" d="2"/>
        <a:sy n="3" d="2"/>
      </p:scale>
      <p:origin x="0" y="0"/>
    </p:cViewPr>
  </p:notesTextViewPr>
  <p:notesViewPr>
    <p:cSldViewPr snapToGrid="0">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noll" userId="o+ICukYcLY60v8uzYEG1acPix/MIfdr4CpS+1NjJn6Q=" providerId="None" clId="Web-{690544BD-C65C-4878-BF3C-B640BE81ED73}"/>
    <pc:docChg chg="modSld">
      <pc:chgData name="michael noll" userId="o+ICukYcLY60v8uzYEG1acPix/MIfdr4CpS+1NjJn6Q=" providerId="None" clId="Web-{690544BD-C65C-4878-BF3C-B640BE81ED73}" dt="2023-03-07T22:14:34.297" v="33" actId="20577"/>
      <pc:docMkLst>
        <pc:docMk/>
      </pc:docMkLst>
      <pc:sldChg chg="modSp">
        <pc:chgData name="michael noll" userId="o+ICukYcLY60v8uzYEG1acPix/MIfdr4CpS+1NjJn6Q=" providerId="None" clId="Web-{690544BD-C65C-4878-BF3C-B640BE81ED73}" dt="2023-03-07T22:13:31.060" v="2" actId="20577"/>
        <pc:sldMkLst>
          <pc:docMk/>
          <pc:sldMk cId="3410528100" sldId="271"/>
        </pc:sldMkLst>
        <pc:spChg chg="mod">
          <ac:chgData name="michael noll" userId="o+ICukYcLY60v8uzYEG1acPix/MIfdr4CpS+1NjJn6Q=" providerId="None" clId="Web-{690544BD-C65C-4878-BF3C-B640BE81ED73}" dt="2023-03-07T22:13:20.497" v="0" actId="14100"/>
          <ac:spMkLst>
            <pc:docMk/>
            <pc:sldMk cId="3410528100" sldId="271"/>
            <ac:spMk id="2" creationId="{00000000-0000-0000-0000-000000000000}"/>
          </ac:spMkLst>
        </pc:spChg>
        <pc:spChg chg="mod">
          <ac:chgData name="michael noll" userId="o+ICukYcLY60v8uzYEG1acPix/MIfdr4CpS+1NjJn6Q=" providerId="None" clId="Web-{690544BD-C65C-4878-BF3C-B640BE81ED73}" dt="2023-03-07T22:13:31.060" v="2" actId="20577"/>
          <ac:spMkLst>
            <pc:docMk/>
            <pc:sldMk cId="3410528100" sldId="271"/>
            <ac:spMk id="3" creationId="{00000000-0000-0000-0000-000000000000}"/>
          </ac:spMkLst>
        </pc:spChg>
      </pc:sldChg>
      <pc:sldChg chg="modSp">
        <pc:chgData name="michael noll" userId="o+ICukYcLY60v8uzYEG1acPix/MIfdr4CpS+1NjJn6Q=" providerId="None" clId="Web-{690544BD-C65C-4878-BF3C-B640BE81ED73}" dt="2023-03-07T22:14:34.297" v="33" actId="20577"/>
        <pc:sldMkLst>
          <pc:docMk/>
          <pc:sldMk cId="3874955170" sldId="308"/>
        </pc:sldMkLst>
        <pc:spChg chg="mod">
          <ac:chgData name="michael noll" userId="o+ICukYcLY60v8uzYEG1acPix/MIfdr4CpS+1NjJn6Q=" providerId="None" clId="Web-{690544BD-C65C-4878-BF3C-B640BE81ED73}" dt="2023-03-07T22:14:34.297" v="33" actId="20577"/>
          <ac:spMkLst>
            <pc:docMk/>
            <pc:sldMk cId="3874955170" sldId="308"/>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700FC0-9E7A-4C53-8A3B-3C3C9A736C42}" type="datetimeFigureOut">
              <a:rPr lang="en-US" smtClean="0"/>
              <a:t>3/7/2023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F122B6-E47E-4A80-A9F3-23FD10D674FE}" type="datetimeFigureOut">
              <a:rPr lang="en-US" smtClean="0"/>
              <a:t>3/7/2023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6600"/>
            </a:lvl1pPr>
          </a:lstStyle>
          <a:p>
            <a:r>
              <a:rPr lang="en-US"/>
              <a:t>Click to edit Master title style</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fld id="{349BF3EA-1A78-4F07-BDC0-C8A1BD461199}" type="datetimeFigureOut">
              <a:rPr lang="en-US" smtClean="0"/>
              <a:pPr/>
              <a:t>3/7/2023</a:t>
            </a:fld>
            <a:endParaRPr lang="en-US"/>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3/7/2023</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3/7/2023</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3/7/2023</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3/7/2023</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487680" y="1600200"/>
            <a:ext cx="5388864"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3/7/2023</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10"/>
          <p:cNvSpPr>
            <a:spLocks noGrp="1"/>
          </p:cNvSpPr>
          <p:nvPr>
            <p:ph sz="quarter" idx="13"/>
          </p:nvPr>
        </p:nvSpPr>
        <p:spPr>
          <a:xfrm>
            <a:off x="609600" y="2212848"/>
            <a:ext cx="5388864"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12"/>
          <p:cNvSpPr>
            <a:spLocks noGrp="1"/>
          </p:cNvSpPr>
          <p:nvPr>
            <p:ph sz="quarter" idx="14"/>
          </p:nvPr>
        </p:nvSpPr>
        <p:spPr>
          <a:xfrm>
            <a:off x="6230112" y="2212849"/>
            <a:ext cx="5388864"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3/7/2023</a:t>
            </a:fld>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9625"/>
            <a:ext cx="109728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3/7/2023</a:t>
            </a:fld>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3/7/2023</a:t>
            </a:fld>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defRPr>
            </a:lvl1pPr>
          </a:lstStyle>
          <a:p>
            <a:r>
              <a:rPr lang="en-US"/>
              <a:t>Click to edit Master title style</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3/7/2023</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3/7/2023</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2">
        <a:schemeClr val="bg2"/>
      </p:bgRef>
    </p:bg>
    <p:spTree>
      <p:nvGrpSpPr>
        <p:cNvPr id="1" name=""/>
        <p:cNvGrpSpPr/>
        <p:nvPr/>
      </p:nvGrpSpPr>
      <p:grpSpPr>
        <a:xfrm>
          <a:off x="0" y="0"/>
          <a:ext cx="0" cy="0"/>
          <a:chOff x="0" y="0"/>
          <a:chExt cx="0" cy="0"/>
        </a:xfrm>
      </p:grpSpPr>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tx1">
                  <a:lumMod val="65000"/>
                  <a:lumOff val="35000"/>
                </a:schemeClr>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lumMod val="65000"/>
                  <a:lumOff val="35000"/>
                </a:schemeClr>
              </a:solidFill>
            </a:endParaRPr>
          </a:p>
        </p:txBody>
      </p:sp>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solidFill>
                <a:latin typeface="Century Gothic" pitchFamily="34" charset="0"/>
              </a:defRPr>
            </a:lvl1pPr>
          </a:lstStyle>
          <a:p>
            <a:fld id="{349BF3EA-1A78-4F07-BDC0-C8A1BD461199}" type="datetimeFigureOut">
              <a:rPr lang="en-US" smtClean="0"/>
              <a:pPr/>
              <a:t>3/7/2023</a:t>
            </a:fld>
            <a:endParaRPr lang="en-US" dirty="0"/>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lnSpc>
          <a:spcPts val="4800"/>
        </a:lnSpc>
        <a:spcBef>
          <a:spcPct val="0"/>
        </a:spcBef>
        <a:buNone/>
        <a:defRPr sz="4800" kern="1200">
          <a:solidFill>
            <a:schemeClr val="tx2"/>
          </a:solidFill>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399" y="239706"/>
            <a:ext cx="10363200" cy="3216675"/>
          </a:xfrm>
        </p:spPr>
        <p:txBody>
          <a:bodyPr anchor="t"/>
          <a:lstStyle/>
          <a:p>
            <a:pPr>
              <a:spcBef>
                <a:spcPts val="2400"/>
              </a:spcBef>
            </a:pPr>
            <a:r>
              <a:rPr lang="en-US" sz="8800" i="1" dirty="0"/>
              <a:t>Healthy</a:t>
            </a:r>
            <a:br>
              <a:rPr lang="en-US" sz="8800" i="1" dirty="0"/>
            </a:br>
            <a:r>
              <a:rPr lang="en-US" sz="8800" i="1" dirty="0"/>
              <a:t>Relationships</a:t>
            </a:r>
          </a:p>
        </p:txBody>
      </p:sp>
      <p:sp>
        <p:nvSpPr>
          <p:cNvPr id="3" name="Content Placeholder 2"/>
          <p:cNvSpPr>
            <a:spLocks noGrp="1"/>
          </p:cNvSpPr>
          <p:nvPr>
            <p:ph type="subTitle" idx="1"/>
          </p:nvPr>
        </p:nvSpPr>
        <p:spPr>
          <a:xfrm>
            <a:off x="0" y="4252395"/>
            <a:ext cx="12191999" cy="2365899"/>
          </a:xfrm>
        </p:spPr>
        <p:txBody>
          <a:bodyPr>
            <a:normAutofit/>
          </a:bodyPr>
          <a:lstStyle/>
          <a:p>
            <a:r>
              <a:rPr lang="en-US" sz="3600" i="1" dirty="0">
                <a:latin typeface="Tahoma" panose="020B0604030504040204" pitchFamily="34" charset="0"/>
                <a:ea typeface="Tahoma" panose="020B0604030504040204" pitchFamily="34" charset="0"/>
                <a:cs typeface="Tahoma" panose="020B0604030504040204" pitchFamily="34" charset="0"/>
              </a:rPr>
              <a:t>Healthy Interactions Group (HIG)</a:t>
            </a:r>
            <a:br>
              <a:rPr lang="en-US" sz="3200" dirty="0">
                <a:latin typeface="Tahoma" panose="020B0604030504040204" pitchFamily="34" charset="0"/>
                <a:ea typeface="Tahoma" panose="020B0604030504040204" pitchFamily="34" charset="0"/>
                <a:cs typeface="Tahoma" panose="020B0604030504040204" pitchFamily="34" charset="0"/>
              </a:rPr>
            </a:br>
            <a:endParaRPr lang="en-US" sz="3200" dirty="0">
              <a:latin typeface="Tahoma" panose="020B0604030504040204" pitchFamily="34" charset="0"/>
              <a:ea typeface="Tahoma" panose="020B0604030504040204" pitchFamily="34" charset="0"/>
              <a:cs typeface="Tahoma" panose="020B0604030504040204" pitchFamily="34" charset="0"/>
            </a:endParaRPr>
          </a:p>
          <a:p>
            <a:br>
              <a:rPr lang="en-US" sz="3200" dirty="0">
                <a:latin typeface="Trebuchet MS" panose="020B0603020202020204" pitchFamily="34" charset="0"/>
                <a:ea typeface="Microsoft JhengHei Light" panose="020B0304030504040204" pitchFamily="34" charset="-120"/>
              </a:rPr>
            </a:br>
            <a:r>
              <a:rPr lang="en-US" sz="3200" dirty="0">
                <a:latin typeface="Trebuchet MS" panose="020B0603020202020204" pitchFamily="34" charset="0"/>
                <a:ea typeface="Microsoft JhengHei Light" panose="020B0304030504040204" pitchFamily="34" charset="-120"/>
              </a:rPr>
              <a:t>Michael Noll           Counseling, LLC</a:t>
            </a:r>
          </a:p>
        </p:txBody>
      </p:sp>
      <p:pic>
        <p:nvPicPr>
          <p:cNvPr id="7" name="Picture 6">
            <a:extLst>
              <a:ext uri="{FF2B5EF4-FFF2-40B4-BE49-F238E27FC236}">
                <a16:creationId xmlns:a16="http://schemas.microsoft.com/office/drawing/2014/main" id="{D8D47E88-EDDF-4FAD-A919-FE69F1A88820}"/>
              </a:ext>
            </a:extLst>
          </p:cNvPr>
          <p:cNvPicPr>
            <a:picLocks noChangeAspect="1"/>
          </p:cNvPicPr>
          <p:nvPr/>
        </p:nvPicPr>
        <p:blipFill>
          <a:blip r:embed="rId2"/>
          <a:stretch>
            <a:fillRect/>
          </a:stretch>
        </p:blipFill>
        <p:spPr>
          <a:xfrm>
            <a:off x="5158064" y="5559634"/>
            <a:ext cx="1243263" cy="1219200"/>
          </a:xfrm>
          <a:prstGeom prst="rect">
            <a:avLst/>
          </a:prstGeom>
        </p:spPr>
      </p:pic>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2">
            <a:extLst>
              <a:ext uri="{FF2B5EF4-FFF2-40B4-BE49-F238E27FC236}">
                <a16:creationId xmlns:a16="http://schemas.microsoft.com/office/drawing/2014/main" id="{2A9EA425-9593-859C-2EC9-8FEBA195833E}"/>
              </a:ext>
            </a:extLst>
          </p:cNvPr>
          <p:cNvSpPr>
            <a:spLocks noChangeAspect="1" noChangeArrowheads="1" noTextEdit="1"/>
          </p:cNvSpPr>
          <p:nvPr/>
        </p:nvSpPr>
        <p:spPr bwMode="auto">
          <a:xfrm>
            <a:off x="-211138" y="4464050"/>
            <a:ext cx="7720013" cy="179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D9ABAAF-12AA-81D5-AFED-CF291E128C85}"/>
              </a:ext>
            </a:extLst>
          </p:cNvPr>
          <p:cNvSpPr>
            <a:spLocks noChangeArrowheads="1"/>
          </p:cNvSpPr>
          <p:nvPr/>
        </p:nvSpPr>
        <p:spPr bwMode="auto">
          <a:xfrm>
            <a:off x="-211138" y="5129213"/>
            <a:ext cx="2778125" cy="565150"/>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a:extLst>
              <a:ext uri="{FF2B5EF4-FFF2-40B4-BE49-F238E27FC236}">
                <a16:creationId xmlns:a16="http://schemas.microsoft.com/office/drawing/2014/main" id="{4204ABDD-EE13-A1AE-689D-141C2D0C18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612" y="7240588"/>
            <a:ext cx="565150"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6">
            <a:extLst>
              <a:ext uri="{FF2B5EF4-FFF2-40B4-BE49-F238E27FC236}">
                <a16:creationId xmlns:a16="http://schemas.microsoft.com/office/drawing/2014/main" id="{03198325-C0FD-C967-0E1E-EE1832D9D00B}"/>
              </a:ext>
            </a:extLst>
          </p:cNvPr>
          <p:cNvSpPr>
            <a:spLocks noChangeArrowheads="1"/>
          </p:cNvSpPr>
          <p:nvPr/>
        </p:nvSpPr>
        <p:spPr bwMode="auto">
          <a:xfrm>
            <a:off x="-211138" y="5129213"/>
            <a:ext cx="2778125" cy="565150"/>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Rectangle 7">
            <a:extLst>
              <a:ext uri="{FF2B5EF4-FFF2-40B4-BE49-F238E27FC236}">
                <a16:creationId xmlns:a16="http://schemas.microsoft.com/office/drawing/2014/main" id="{CA22E17C-88B1-34FD-4311-5F51F213A35D}"/>
              </a:ext>
            </a:extLst>
          </p:cNvPr>
          <p:cNvSpPr>
            <a:spLocks noChangeArrowheads="1"/>
          </p:cNvSpPr>
          <p:nvPr/>
        </p:nvSpPr>
        <p:spPr bwMode="auto">
          <a:xfrm>
            <a:off x="2566987" y="5129213"/>
            <a:ext cx="2847975" cy="565150"/>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a:extLst>
              <a:ext uri="{FF2B5EF4-FFF2-40B4-BE49-F238E27FC236}">
                <a16:creationId xmlns:a16="http://schemas.microsoft.com/office/drawing/2014/main" id="{5CD2A8FA-7BF7-A8C9-9DF5-A53F911A95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612" y="7310438"/>
            <a:ext cx="565150"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9">
            <a:extLst>
              <a:ext uri="{FF2B5EF4-FFF2-40B4-BE49-F238E27FC236}">
                <a16:creationId xmlns:a16="http://schemas.microsoft.com/office/drawing/2014/main" id="{FE29C2A2-C1B6-BBA7-24B0-9A26329BF830}"/>
              </a:ext>
            </a:extLst>
          </p:cNvPr>
          <p:cNvSpPr>
            <a:spLocks noChangeArrowheads="1"/>
          </p:cNvSpPr>
          <p:nvPr/>
        </p:nvSpPr>
        <p:spPr bwMode="auto">
          <a:xfrm>
            <a:off x="2566987" y="5129213"/>
            <a:ext cx="2847975" cy="565150"/>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Rectangle 10">
            <a:extLst>
              <a:ext uri="{FF2B5EF4-FFF2-40B4-BE49-F238E27FC236}">
                <a16:creationId xmlns:a16="http://schemas.microsoft.com/office/drawing/2014/main" id="{9B6CE518-560F-ED3C-672E-71BBD71B632B}"/>
              </a:ext>
            </a:extLst>
          </p:cNvPr>
          <p:cNvSpPr>
            <a:spLocks noChangeArrowheads="1"/>
          </p:cNvSpPr>
          <p:nvPr/>
        </p:nvSpPr>
        <p:spPr bwMode="auto">
          <a:xfrm>
            <a:off x="5413375" y="5130800"/>
            <a:ext cx="2093913" cy="565150"/>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35" name="Picture 11">
            <a:extLst>
              <a:ext uri="{FF2B5EF4-FFF2-40B4-BE49-F238E27FC236}">
                <a16:creationId xmlns:a16="http://schemas.microsoft.com/office/drawing/2014/main" id="{008E7970-73C7-193D-742A-E9FEDA5A67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612" y="6556375"/>
            <a:ext cx="565150"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2">
            <a:extLst>
              <a:ext uri="{FF2B5EF4-FFF2-40B4-BE49-F238E27FC236}">
                <a16:creationId xmlns:a16="http://schemas.microsoft.com/office/drawing/2014/main" id="{012DEB7F-DFC2-537C-5B0C-4CC7BF058671}"/>
              </a:ext>
            </a:extLst>
          </p:cNvPr>
          <p:cNvSpPr>
            <a:spLocks noChangeArrowheads="1"/>
          </p:cNvSpPr>
          <p:nvPr/>
        </p:nvSpPr>
        <p:spPr bwMode="auto">
          <a:xfrm>
            <a:off x="5413375" y="5130800"/>
            <a:ext cx="2093913" cy="565150"/>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Rectangle 13">
            <a:extLst>
              <a:ext uri="{FF2B5EF4-FFF2-40B4-BE49-F238E27FC236}">
                <a16:creationId xmlns:a16="http://schemas.microsoft.com/office/drawing/2014/main" id="{A6ED398E-1AE7-8DA5-3A50-3E634191645F}"/>
              </a:ext>
            </a:extLst>
          </p:cNvPr>
          <p:cNvSpPr>
            <a:spLocks noChangeArrowheads="1"/>
          </p:cNvSpPr>
          <p:nvPr/>
        </p:nvSpPr>
        <p:spPr bwMode="auto">
          <a:xfrm>
            <a:off x="747712" y="4556125"/>
            <a:ext cx="10953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Tahoma" panose="020B0604030504040204" pitchFamily="34" charset="0"/>
              </a:rPr>
              <a:t>yelling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Rectangle 14">
            <a:extLst>
              <a:ext uri="{FF2B5EF4-FFF2-40B4-BE49-F238E27FC236}">
                <a16:creationId xmlns:a16="http://schemas.microsoft.com/office/drawing/2014/main" id="{10BDCBD0-8967-34F5-BB56-30CAF5B5C23E}"/>
              </a:ext>
            </a:extLst>
          </p:cNvPr>
          <p:cNvSpPr>
            <a:spLocks noChangeArrowheads="1"/>
          </p:cNvSpPr>
          <p:nvPr/>
        </p:nvSpPr>
        <p:spPr bwMode="auto">
          <a:xfrm>
            <a:off x="2943225" y="4556125"/>
            <a:ext cx="22352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Tahoma" panose="020B0604030504040204" pitchFamily="34" charset="0"/>
              </a:rPr>
              <a:t>throwing things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Rectangle 15">
            <a:extLst>
              <a:ext uri="{FF2B5EF4-FFF2-40B4-BE49-F238E27FC236}">
                <a16:creationId xmlns:a16="http://schemas.microsoft.com/office/drawing/2014/main" id="{239E3696-E150-1FB9-5E74-BE6EBAFC2F8F}"/>
              </a:ext>
            </a:extLst>
          </p:cNvPr>
          <p:cNvSpPr>
            <a:spLocks noChangeArrowheads="1"/>
          </p:cNvSpPr>
          <p:nvPr/>
        </p:nvSpPr>
        <p:spPr bwMode="auto">
          <a:xfrm>
            <a:off x="6034087" y="4556125"/>
            <a:ext cx="9906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Tahoma" panose="020B0604030504040204" pitchFamily="34" charset="0"/>
              </a:rPr>
              <a:t>hitting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 name="Rectangle 16">
            <a:extLst>
              <a:ext uri="{FF2B5EF4-FFF2-40B4-BE49-F238E27FC236}">
                <a16:creationId xmlns:a16="http://schemas.microsoft.com/office/drawing/2014/main" id="{49F5F3F2-4DB2-BE81-FB49-7EF18FC94138}"/>
              </a:ext>
            </a:extLst>
          </p:cNvPr>
          <p:cNvSpPr>
            <a:spLocks noChangeArrowheads="1"/>
          </p:cNvSpPr>
          <p:nvPr/>
        </p:nvSpPr>
        <p:spPr bwMode="auto">
          <a:xfrm>
            <a:off x="322262" y="5119688"/>
            <a:ext cx="17244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rgbClr val="000000"/>
                </a:solidFill>
                <a:latin typeface="Tahoma" panose="020B0604030504040204" pitchFamily="34" charset="0"/>
              </a:rPr>
              <a:t>n</a:t>
            </a:r>
            <a:r>
              <a:rPr kumimoji="0" lang="en-US" altLang="en-US" sz="2400" b="0" i="0" u="none" strike="noStrike" cap="none" normalizeH="0" baseline="0" dirty="0">
                <a:ln>
                  <a:noFill/>
                </a:ln>
                <a:solidFill>
                  <a:srgbClr val="000000"/>
                </a:solidFill>
                <a:effectLst/>
                <a:latin typeface="Tahoma" panose="020B0604030504040204" pitchFamily="34" charset="0"/>
              </a:rPr>
              <a:t>ame-calling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Rectangle 19">
            <a:extLst>
              <a:ext uri="{FF2B5EF4-FFF2-40B4-BE49-F238E27FC236}">
                <a16:creationId xmlns:a16="http://schemas.microsoft.com/office/drawing/2014/main" id="{40AC149B-B007-6C82-4E72-291A1A2F1CD7}"/>
              </a:ext>
            </a:extLst>
          </p:cNvPr>
          <p:cNvSpPr>
            <a:spLocks noChangeArrowheads="1"/>
          </p:cNvSpPr>
          <p:nvPr/>
        </p:nvSpPr>
        <p:spPr bwMode="auto">
          <a:xfrm>
            <a:off x="2700337" y="5119688"/>
            <a:ext cx="27209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Tahoma" panose="020B0604030504040204" pitchFamily="34" charset="0"/>
              </a:rPr>
              <a:t>unwanted touching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Rectangle 20">
            <a:extLst>
              <a:ext uri="{FF2B5EF4-FFF2-40B4-BE49-F238E27FC236}">
                <a16:creationId xmlns:a16="http://schemas.microsoft.com/office/drawing/2014/main" id="{4F2A6B57-644D-C3DC-59A0-ADA3D84984E3}"/>
              </a:ext>
            </a:extLst>
          </p:cNvPr>
          <p:cNvSpPr>
            <a:spLocks noChangeArrowheads="1"/>
          </p:cNvSpPr>
          <p:nvPr/>
        </p:nvSpPr>
        <p:spPr bwMode="auto">
          <a:xfrm>
            <a:off x="5945187" y="5119688"/>
            <a:ext cx="1166813"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Tahoma" panose="020B0604030504040204" pitchFamily="34" charset="0"/>
              </a:rPr>
              <a:t>stalking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5" name="Rectangle 21">
            <a:extLst>
              <a:ext uri="{FF2B5EF4-FFF2-40B4-BE49-F238E27FC236}">
                <a16:creationId xmlns:a16="http://schemas.microsoft.com/office/drawing/2014/main" id="{9A03719D-964E-6820-BC9E-2B862B0C1666}"/>
              </a:ext>
            </a:extLst>
          </p:cNvPr>
          <p:cNvSpPr>
            <a:spLocks noChangeArrowheads="1"/>
          </p:cNvSpPr>
          <p:nvPr/>
        </p:nvSpPr>
        <p:spPr bwMode="auto">
          <a:xfrm>
            <a:off x="650875" y="5684838"/>
            <a:ext cx="1192213"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Tahoma" panose="020B0604030504040204" pitchFamily="34" charset="0"/>
              </a:rPr>
              <a:t>pushing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6" name="Rectangle 22">
            <a:extLst>
              <a:ext uri="{FF2B5EF4-FFF2-40B4-BE49-F238E27FC236}">
                <a16:creationId xmlns:a16="http://schemas.microsoft.com/office/drawing/2014/main" id="{60627075-167E-4757-7B64-0E410DDEE715}"/>
              </a:ext>
            </a:extLst>
          </p:cNvPr>
          <p:cNvSpPr>
            <a:spLocks noChangeArrowheads="1"/>
          </p:cNvSpPr>
          <p:nvPr/>
        </p:nvSpPr>
        <p:spPr bwMode="auto">
          <a:xfrm>
            <a:off x="2711450" y="5684838"/>
            <a:ext cx="27051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Tahoma" panose="020B0604030504040204" pitchFamily="34" charset="0"/>
              </a:rPr>
              <a:t>minimizing feelings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 name="Rectangle 23">
            <a:extLst>
              <a:ext uri="{FF2B5EF4-FFF2-40B4-BE49-F238E27FC236}">
                <a16:creationId xmlns:a16="http://schemas.microsoft.com/office/drawing/2014/main" id="{9F7C0766-2A7E-E013-A06A-FCD59F811C27}"/>
              </a:ext>
            </a:extLst>
          </p:cNvPr>
          <p:cNvSpPr>
            <a:spLocks noChangeArrowheads="1"/>
          </p:cNvSpPr>
          <p:nvPr/>
        </p:nvSpPr>
        <p:spPr bwMode="auto">
          <a:xfrm>
            <a:off x="5770562" y="5684838"/>
            <a:ext cx="15208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Tahoma" panose="020B0604030504040204" pitchFamily="34" charset="0"/>
              </a:rPr>
              <a:t>forced sex</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Title 1"/>
          <p:cNvSpPr>
            <a:spLocks noGrp="1"/>
          </p:cNvSpPr>
          <p:nvPr>
            <p:ph type="title"/>
          </p:nvPr>
        </p:nvSpPr>
        <p:spPr>
          <a:xfrm>
            <a:off x="609600" y="0"/>
            <a:ext cx="10972800" cy="1198485"/>
          </a:xfrm>
        </p:spPr>
        <p:txBody>
          <a:bodyPr/>
          <a:lstStyle/>
          <a:p>
            <a:r>
              <a:rPr lang="en-US" dirty="0"/>
              <a:t>Equality Wheel</a:t>
            </a:r>
          </a:p>
        </p:txBody>
      </p:sp>
      <p:sp>
        <p:nvSpPr>
          <p:cNvPr id="3" name="Content Placeholder 2"/>
          <p:cNvSpPr>
            <a:spLocks noGrp="1"/>
          </p:cNvSpPr>
          <p:nvPr>
            <p:ph idx="1"/>
          </p:nvPr>
        </p:nvSpPr>
        <p:spPr>
          <a:xfrm>
            <a:off x="115553" y="1420005"/>
            <a:ext cx="7066297" cy="5209395"/>
          </a:xfrm>
        </p:spPr>
        <p:txBody>
          <a:bodyPr>
            <a:noAutofit/>
          </a:bodyPr>
          <a:lstStyle/>
          <a:p>
            <a:r>
              <a:rPr lang="en-US" sz="2800" u="sng" dirty="0">
                <a:latin typeface="Tahoma" panose="020B0604030504040204" pitchFamily="34" charset="0"/>
                <a:ea typeface="Tahoma" panose="020B0604030504040204" pitchFamily="34" charset="0"/>
                <a:cs typeface="Tahoma" panose="020B0604030504040204" pitchFamily="34" charset="0"/>
              </a:rPr>
              <a:t>The Equality Wheel was created to show </a:t>
            </a:r>
          </a:p>
          <a:p>
            <a:pPr lvl="1"/>
            <a:r>
              <a:rPr lang="en-US" sz="2800" b="0" i="0" u="none" strike="noStrike" baseline="0" dirty="0">
                <a:latin typeface="Tahoma" panose="020B0604030504040204" pitchFamily="34" charset="0"/>
                <a:ea typeface="Tahoma" panose="020B0604030504040204" pitchFamily="34" charset="0"/>
                <a:cs typeface="Tahoma" panose="020B0604030504040204" pitchFamily="34" charset="0"/>
              </a:rPr>
              <a:t>Non-Violence : </a:t>
            </a:r>
          </a:p>
          <a:p>
            <a:pPr lvl="2"/>
            <a:r>
              <a:rPr lang="en-US" sz="2800" b="0" i="0" u="none" strike="noStrike" baseline="0" dirty="0">
                <a:latin typeface="Tahoma" panose="020B0604030504040204" pitchFamily="34" charset="0"/>
                <a:ea typeface="Tahoma" panose="020B0604030504040204" pitchFamily="34" charset="0"/>
                <a:cs typeface="Tahoma" panose="020B0604030504040204" pitchFamily="34" charset="0"/>
              </a:rPr>
              <a:t>There is no place for violent acts or behaviors in a healthy relationship</a:t>
            </a:r>
            <a:endParaRPr lang="en-US" sz="2800" dirty="0">
              <a:latin typeface="Tahoma" panose="020B0604030504040204" pitchFamily="34" charset="0"/>
              <a:ea typeface="Tahoma" panose="020B0604030504040204" pitchFamily="34" charset="0"/>
              <a:cs typeface="Tahoma" panose="020B0604030504040204" pitchFamily="34" charset="0"/>
            </a:endParaRPr>
          </a:p>
          <a:p>
            <a:pPr lvl="2"/>
            <a:r>
              <a:rPr lang="en-US" sz="2800" b="0" i="0" u="none" strike="noStrike" baseline="0" dirty="0">
                <a:latin typeface="Tahoma" panose="020B0604030504040204" pitchFamily="34" charset="0"/>
                <a:ea typeface="Tahoma" panose="020B0604030504040204" pitchFamily="34" charset="0"/>
                <a:cs typeface="Tahoma" panose="020B0604030504040204" pitchFamily="34" charset="0"/>
              </a:rPr>
              <a:t>Examples of violent acts or behaviors include:</a:t>
            </a: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3"/>
          <a:stretch>
            <a:fillRect/>
          </a:stretch>
        </p:blipFill>
        <p:spPr>
          <a:xfrm>
            <a:off x="115554" y="94899"/>
            <a:ext cx="1125367" cy="1103586"/>
          </a:xfrm>
          <a:prstGeom prst="rect">
            <a:avLst/>
          </a:prstGeom>
        </p:spPr>
      </p:pic>
      <p:pic>
        <p:nvPicPr>
          <p:cNvPr id="6" name="Picture 5">
            <a:extLst>
              <a:ext uri="{FF2B5EF4-FFF2-40B4-BE49-F238E27FC236}">
                <a16:creationId xmlns:a16="http://schemas.microsoft.com/office/drawing/2014/main" id="{FE0F6740-83E9-4F79-BBE3-1DE4D9F68FE7}"/>
              </a:ext>
            </a:extLst>
          </p:cNvPr>
          <p:cNvPicPr>
            <a:picLocks noChangeAspect="1"/>
          </p:cNvPicPr>
          <p:nvPr/>
        </p:nvPicPr>
        <p:blipFill rotWithShape="1">
          <a:blip r:embed="rId4"/>
          <a:srcRect l="27224" t="18859" r="31675" b="9068"/>
          <a:stretch/>
        </p:blipFill>
        <p:spPr>
          <a:xfrm>
            <a:off x="6877050" y="1420005"/>
            <a:ext cx="5314950" cy="5242731"/>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51821492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2" presetClass="entr" presetSubtype="4" fill="hold" nodeType="withEffect">
                                  <p:stCondLst>
                                    <p:cond delay="0"/>
                                  </p:stCondLst>
                                  <p:childTnLst>
                                    <p:set>
                                      <p:cBhvr>
                                        <p:cTn id="8" dur="1" fill="hold">
                                          <p:stCondLst>
                                            <p:cond delay="0"/>
                                          </p:stCondLst>
                                        </p:cTn>
                                        <p:tgtEl>
                                          <p:spTgt spid="6"/>
                                        </p:tgtEl>
                                        <p:attrNameLst>
                                          <p:attrName>style.visibility</p:attrName>
                                        </p:attrNameLst>
                                      </p:cBhvr>
                                      <p:to>
                                        <p:strVal val="visible"/>
                                      </p:to>
                                    </p:set>
                                    <p:anim calcmode="lin" valueType="num">
                                      <p:cBhvr additive="base">
                                        <p:cTn id="9" dur="500" fill="hold"/>
                                        <p:tgtEl>
                                          <p:spTgt spid="6"/>
                                        </p:tgtEl>
                                        <p:attrNameLst>
                                          <p:attrName>ppt_x</p:attrName>
                                        </p:attrNameLst>
                                      </p:cBhvr>
                                      <p:tavLst>
                                        <p:tav tm="0">
                                          <p:val>
                                            <p:strVal val="#ppt_x"/>
                                          </p:val>
                                        </p:tav>
                                        <p:tav tm="100000">
                                          <p:val>
                                            <p:strVal val="#ppt_x"/>
                                          </p:val>
                                        </p:tav>
                                      </p:tavLst>
                                    </p:anim>
                                    <p:anim calcmode="lin" valueType="num">
                                      <p:cBhvr additive="base">
                                        <p:cTn id="1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3" grpId="0"/>
      <p:bldP spid="24" grpId="0"/>
      <p:bldP spid="25" grpId="0"/>
      <p:bldP spid="26" grpId="0"/>
      <p:bldP spid="27" grpId="0"/>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E0F6740-83E9-4F79-BBE3-1DE4D9F68FE7}"/>
              </a:ext>
            </a:extLst>
          </p:cNvPr>
          <p:cNvPicPr>
            <a:picLocks noChangeAspect="1"/>
          </p:cNvPicPr>
          <p:nvPr/>
        </p:nvPicPr>
        <p:blipFill rotWithShape="1">
          <a:blip r:embed="rId2"/>
          <a:srcRect l="27224" t="18859" r="31675" b="9068"/>
          <a:stretch/>
        </p:blipFill>
        <p:spPr>
          <a:xfrm>
            <a:off x="6877050" y="1420005"/>
            <a:ext cx="5314950" cy="5242731"/>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2" name="Title 1"/>
          <p:cNvSpPr>
            <a:spLocks noGrp="1"/>
          </p:cNvSpPr>
          <p:nvPr>
            <p:ph type="title"/>
          </p:nvPr>
        </p:nvSpPr>
        <p:spPr>
          <a:xfrm>
            <a:off x="609600" y="0"/>
            <a:ext cx="10972800" cy="1198485"/>
          </a:xfrm>
        </p:spPr>
        <p:txBody>
          <a:bodyPr/>
          <a:lstStyle/>
          <a:p>
            <a:r>
              <a:rPr lang="en-US" dirty="0"/>
              <a:t>Equality Wheel</a:t>
            </a:r>
          </a:p>
        </p:txBody>
      </p:sp>
      <p:sp>
        <p:nvSpPr>
          <p:cNvPr id="3" name="Content Placeholder 2"/>
          <p:cNvSpPr>
            <a:spLocks noGrp="1"/>
          </p:cNvSpPr>
          <p:nvPr>
            <p:ph idx="1"/>
          </p:nvPr>
        </p:nvSpPr>
        <p:spPr>
          <a:xfrm>
            <a:off x="115553" y="1420005"/>
            <a:ext cx="7047247" cy="5209395"/>
          </a:xfrm>
        </p:spPr>
        <p:txBody>
          <a:bodyPr>
            <a:noAutofit/>
          </a:bodyPr>
          <a:lstStyle/>
          <a:p>
            <a:r>
              <a:rPr lang="en-US" sz="2600" u="sng" dirty="0">
                <a:latin typeface="Tahoma" panose="020B0604030504040204" pitchFamily="34" charset="0"/>
                <a:ea typeface="Tahoma" panose="020B0604030504040204" pitchFamily="34" charset="0"/>
                <a:cs typeface="Tahoma" panose="020B0604030504040204" pitchFamily="34" charset="0"/>
              </a:rPr>
              <a:t>The Equality Wheel was created to show</a:t>
            </a:r>
            <a:endParaRPr lang="en-US" sz="2600" b="0" i="0" u="none" strike="noStrike" baseline="0" dirty="0">
              <a:latin typeface="Tahoma" panose="020B0604030504040204" pitchFamily="34" charset="0"/>
              <a:ea typeface="Tahoma" panose="020B0604030504040204" pitchFamily="34" charset="0"/>
              <a:cs typeface="Tahoma" panose="020B0604030504040204" pitchFamily="34" charset="0"/>
            </a:endParaRPr>
          </a:p>
          <a:p>
            <a:pPr lvl="1"/>
            <a:r>
              <a:rPr lang="en-US" sz="2600" b="0" i="0" u="none" strike="noStrike" baseline="0" dirty="0">
                <a:latin typeface="Tahoma" panose="020B0604030504040204" pitchFamily="34" charset="0"/>
                <a:ea typeface="Tahoma" panose="020B0604030504040204" pitchFamily="34" charset="0"/>
                <a:cs typeface="Tahoma" panose="020B0604030504040204" pitchFamily="34" charset="0"/>
              </a:rPr>
              <a:t>The Equality Wheel' is a model used to </a:t>
            </a:r>
            <a:br>
              <a:rPr lang="en-US" sz="2600" b="0" i="0" u="none" strike="noStrike" baseline="0" dirty="0">
                <a:latin typeface="Tahoma" panose="020B0604030504040204" pitchFamily="34" charset="0"/>
                <a:ea typeface="Tahoma" panose="020B0604030504040204" pitchFamily="34" charset="0"/>
                <a:cs typeface="Tahoma" panose="020B0604030504040204" pitchFamily="34" charset="0"/>
              </a:rPr>
            </a:br>
            <a:r>
              <a:rPr lang="en-US" sz="2600" b="0" i="0" u="none" strike="noStrike" baseline="0" dirty="0">
                <a:latin typeface="Tahoma" panose="020B0604030504040204" pitchFamily="34" charset="0"/>
                <a:ea typeface="Tahoma" panose="020B0604030504040204" pitchFamily="34" charset="0"/>
                <a:cs typeface="Tahoma" panose="020B0604030504040204" pitchFamily="34" charset="0"/>
              </a:rPr>
              <a:t>explain the dynamics of a healthy relationship; friends, dating partners, intimate partners, life partners, or family members. </a:t>
            </a:r>
          </a:p>
          <a:p>
            <a:pPr lvl="1"/>
            <a:r>
              <a:rPr lang="en-US" sz="2600" b="0" i="0" u="none" strike="noStrike" baseline="0" dirty="0">
                <a:latin typeface="Tahoma" panose="020B0604030504040204" pitchFamily="34" charset="0"/>
                <a:ea typeface="Tahoma" panose="020B0604030504040204" pitchFamily="34" charset="0"/>
                <a:cs typeface="Tahoma" panose="020B0604030504040204" pitchFamily="34" charset="0"/>
              </a:rPr>
              <a:t>Each component of the wheel supports and reinforces the others</a:t>
            </a:r>
            <a:r>
              <a:rPr lang="en-US" sz="2600" dirty="0">
                <a:latin typeface="Tahoma" panose="020B0604030504040204" pitchFamily="34" charset="0"/>
                <a:ea typeface="Tahoma" panose="020B0604030504040204" pitchFamily="34" charset="0"/>
                <a:cs typeface="Tahoma" panose="020B0604030504040204" pitchFamily="34" charset="0"/>
              </a:rPr>
              <a:t>;</a:t>
            </a:r>
            <a:r>
              <a:rPr lang="en-US" sz="2600" b="0" i="0" u="none" strike="noStrike" baseline="0" dirty="0">
                <a:latin typeface="Tahoma" panose="020B0604030504040204" pitchFamily="34" charset="0"/>
                <a:ea typeface="Tahoma" panose="020B0604030504040204" pitchFamily="34" charset="0"/>
                <a:cs typeface="Tahoma" panose="020B0604030504040204" pitchFamily="34" charset="0"/>
              </a:rPr>
              <a:t> equality </a:t>
            </a:r>
            <a:br>
              <a:rPr lang="en-US" sz="2600" b="0" i="0" u="none" strike="noStrike" baseline="0" dirty="0">
                <a:latin typeface="Tahoma" panose="020B0604030504040204" pitchFamily="34" charset="0"/>
                <a:ea typeface="Tahoma" panose="020B0604030504040204" pitchFamily="34" charset="0"/>
                <a:cs typeface="Tahoma" panose="020B0604030504040204" pitchFamily="34" charset="0"/>
              </a:rPr>
            </a:br>
            <a:r>
              <a:rPr lang="en-US" sz="2600" b="0" i="0" u="none" strike="noStrike" baseline="0" dirty="0">
                <a:latin typeface="Tahoma" panose="020B0604030504040204" pitchFamily="34" charset="0"/>
                <a:ea typeface="Tahoma" panose="020B0604030504040204" pitchFamily="34" charset="0"/>
                <a:cs typeface="Tahoma" panose="020B0604030504040204" pitchFamily="34" charset="0"/>
              </a:rPr>
              <a:t>always at the</a:t>
            </a:r>
            <a:r>
              <a:rPr lang="en-US" sz="2600" b="0" i="0" u="none" strike="noStrike" dirty="0">
                <a:latin typeface="Tahoma" panose="020B0604030504040204" pitchFamily="34" charset="0"/>
                <a:ea typeface="Tahoma" panose="020B0604030504040204" pitchFamily="34" charset="0"/>
                <a:cs typeface="Tahoma" panose="020B0604030504040204" pitchFamily="34" charset="0"/>
              </a:rPr>
              <a:t> </a:t>
            </a:r>
            <a:r>
              <a:rPr lang="en-US" sz="2600" b="0" i="0" u="none" strike="noStrike" baseline="0" dirty="0">
                <a:latin typeface="Tahoma" panose="020B0604030504040204" pitchFamily="34" charset="0"/>
                <a:ea typeface="Tahoma" panose="020B0604030504040204" pitchFamily="34" charset="0"/>
                <a:cs typeface="Tahoma" panose="020B0604030504040204" pitchFamily="34" charset="0"/>
              </a:rPr>
              <a:t>center.</a:t>
            </a:r>
          </a:p>
          <a:p>
            <a:pPr lvl="1"/>
            <a:r>
              <a:rPr lang="en-US" sz="2600" b="0" i="0" u="none" strike="noStrike" baseline="0" dirty="0">
                <a:latin typeface="Tahoma" panose="020B0604030504040204" pitchFamily="34" charset="0"/>
                <a:ea typeface="Tahoma" panose="020B0604030504040204" pitchFamily="34" charset="0"/>
                <a:cs typeface="Tahoma" panose="020B0604030504040204" pitchFamily="34" charset="0"/>
              </a:rPr>
              <a:t>Guide to maintaining healthy patterns in a</a:t>
            </a:r>
            <a:r>
              <a:rPr lang="en-US" sz="2600" b="0" i="0" u="none" strike="noStrike" dirty="0">
                <a:latin typeface="Tahoma" panose="020B0604030504040204" pitchFamily="34" charset="0"/>
                <a:ea typeface="Tahoma" panose="020B0604030504040204" pitchFamily="34" charset="0"/>
                <a:cs typeface="Tahoma" panose="020B0604030504040204" pitchFamily="34" charset="0"/>
              </a:rPr>
              <a:t> </a:t>
            </a:r>
            <a:r>
              <a:rPr lang="en-US" sz="2600" b="0" i="0" u="none" strike="noStrike" baseline="0" dirty="0">
                <a:latin typeface="Tahoma" panose="020B0604030504040204" pitchFamily="34" charset="0"/>
                <a:ea typeface="Tahoma" panose="020B0604030504040204" pitchFamily="34" charset="0"/>
                <a:cs typeface="Tahoma" panose="020B0604030504040204" pitchFamily="34" charset="0"/>
              </a:rPr>
              <a:t>relationship.</a:t>
            </a:r>
            <a:endParaRPr lang="en-US" sz="2600"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3"/>
          <a:stretch>
            <a:fillRect/>
          </a:stretch>
        </p:blipFill>
        <p:spPr>
          <a:xfrm>
            <a:off x="115554" y="94899"/>
            <a:ext cx="1125367" cy="1103586"/>
          </a:xfrm>
          <a:prstGeom prst="rect">
            <a:avLst/>
          </a:prstGeom>
        </p:spPr>
      </p:pic>
    </p:spTree>
    <p:extLst>
      <p:ext uri="{BB962C8B-B14F-4D97-AF65-F5344CB8AC3E}">
        <p14:creationId xmlns:p14="http://schemas.microsoft.com/office/powerpoint/2010/main" val="214744391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additive="base">
                                        <p:cTn id="10" dur="500" fill="hold"/>
                                        <p:tgtEl>
                                          <p:spTgt spid="6"/>
                                        </p:tgtEl>
                                        <p:attrNameLst>
                                          <p:attrName>ppt_x</p:attrName>
                                        </p:attrNameLst>
                                      </p:cBhvr>
                                      <p:tavLst>
                                        <p:tav tm="0">
                                          <p:val>
                                            <p:strVal val="#ppt_x"/>
                                          </p:val>
                                        </p:tav>
                                        <p:tav tm="100000">
                                          <p:val>
                                            <p:strVal val="#ppt_x"/>
                                          </p:val>
                                        </p:tav>
                                      </p:tavLst>
                                    </p:anim>
                                    <p:anim calcmode="lin" valueType="num">
                                      <p:cBhvr additive="base">
                                        <p:cTn id="1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Equality Wheel</a:t>
            </a:r>
          </a:p>
        </p:txBody>
      </p:sp>
      <p:sp>
        <p:nvSpPr>
          <p:cNvPr id="3" name="Content Placeholder 2"/>
          <p:cNvSpPr>
            <a:spLocks noGrp="1"/>
          </p:cNvSpPr>
          <p:nvPr>
            <p:ph idx="1"/>
          </p:nvPr>
        </p:nvSpPr>
        <p:spPr>
          <a:xfrm>
            <a:off x="447674" y="1600200"/>
            <a:ext cx="6524625" cy="4892040"/>
          </a:xfrm>
        </p:spPr>
        <p:txBody>
          <a:bodyPr>
            <a:normAutofit/>
          </a:bodyPr>
          <a:lstStyle/>
          <a:p>
            <a:r>
              <a:rPr lang="en-US" sz="2600" u="sng" dirty="0">
                <a:latin typeface="Tahoma" panose="020B0604030504040204" pitchFamily="34" charset="0"/>
                <a:ea typeface="Tahoma" panose="020B0604030504040204" pitchFamily="34" charset="0"/>
                <a:cs typeface="Tahoma" panose="020B0604030504040204" pitchFamily="34" charset="0"/>
              </a:rPr>
              <a:t>Non-Threatening Behavior</a:t>
            </a:r>
          </a:p>
          <a:p>
            <a:pPr lvl="1"/>
            <a:r>
              <a:rPr lang="en-US" sz="2600" dirty="0">
                <a:latin typeface="Tahoma" panose="020B0604030504040204" pitchFamily="34" charset="0"/>
                <a:ea typeface="Tahoma" panose="020B0604030504040204" pitchFamily="34" charset="0"/>
                <a:cs typeface="Tahoma" panose="020B0604030504040204" pitchFamily="34" charset="0"/>
              </a:rPr>
              <a:t>Talking and acting so that partner feels safe and comfortable expressing themselves and doing things</a:t>
            </a:r>
          </a:p>
          <a:p>
            <a:r>
              <a:rPr lang="en-US" sz="2600" u="sng" dirty="0">
                <a:latin typeface="Tahoma" panose="020B0604030504040204" pitchFamily="34" charset="0"/>
                <a:ea typeface="Tahoma" panose="020B0604030504040204" pitchFamily="34" charset="0"/>
                <a:cs typeface="Tahoma" panose="020B0604030504040204" pitchFamily="34" charset="0"/>
              </a:rPr>
              <a:t>Respect </a:t>
            </a:r>
          </a:p>
          <a:p>
            <a:pPr lvl="1"/>
            <a:r>
              <a:rPr lang="en-US" sz="2600" dirty="0">
                <a:latin typeface="Tahoma" panose="020B0604030504040204" pitchFamily="34" charset="0"/>
                <a:ea typeface="Tahoma" panose="020B0604030504040204" pitchFamily="34" charset="0"/>
                <a:cs typeface="Tahoma" panose="020B0604030504040204" pitchFamily="34" charset="0"/>
              </a:rPr>
              <a:t>Listening nonjudgmentally</a:t>
            </a:r>
          </a:p>
          <a:p>
            <a:pPr lvl="1"/>
            <a:r>
              <a:rPr lang="en-US" sz="2600" dirty="0">
                <a:latin typeface="Tahoma" panose="020B0604030504040204" pitchFamily="34" charset="0"/>
                <a:ea typeface="Tahoma" panose="020B0604030504040204" pitchFamily="34" charset="0"/>
                <a:cs typeface="Tahoma" panose="020B0604030504040204" pitchFamily="34" charset="0"/>
              </a:rPr>
              <a:t>Being emotionally affirming and understanding </a:t>
            </a:r>
          </a:p>
          <a:p>
            <a:pPr lvl="1"/>
            <a:r>
              <a:rPr lang="en-US" sz="2600" dirty="0">
                <a:latin typeface="Tahoma" panose="020B0604030504040204" pitchFamily="34" charset="0"/>
                <a:ea typeface="Tahoma" panose="020B0604030504040204" pitchFamily="34" charset="0"/>
                <a:cs typeface="Tahoma" panose="020B0604030504040204" pitchFamily="34" charset="0"/>
              </a:rPr>
              <a:t>Valuing opinions</a:t>
            </a:r>
            <a:endParaRPr lang="en-US" sz="2600" u="sng"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pic>
        <p:nvPicPr>
          <p:cNvPr id="6" name="Picture 5">
            <a:extLst>
              <a:ext uri="{FF2B5EF4-FFF2-40B4-BE49-F238E27FC236}">
                <a16:creationId xmlns:a16="http://schemas.microsoft.com/office/drawing/2014/main" id="{FE0F6740-83E9-4F79-BBE3-1DE4D9F68FE7}"/>
              </a:ext>
            </a:extLst>
          </p:cNvPr>
          <p:cNvPicPr>
            <a:picLocks noChangeAspect="1"/>
          </p:cNvPicPr>
          <p:nvPr/>
        </p:nvPicPr>
        <p:blipFill rotWithShape="1">
          <a:blip r:embed="rId3"/>
          <a:srcRect l="47000" t="18858" r="31675" b="43409"/>
          <a:stretch/>
        </p:blipFill>
        <p:spPr>
          <a:xfrm>
            <a:off x="7276912" y="1600200"/>
            <a:ext cx="4915088" cy="4892040"/>
          </a:xfrm>
          <a:prstGeom prst="rect">
            <a:avLst/>
          </a:prstGeom>
        </p:spPr>
      </p:pic>
    </p:spTree>
    <p:extLst>
      <p:ext uri="{BB962C8B-B14F-4D97-AF65-F5344CB8AC3E}">
        <p14:creationId xmlns:p14="http://schemas.microsoft.com/office/powerpoint/2010/main" val="286658720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down)">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ipe(down)">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ipe(down)">
                                      <p:cBhvr>
                                        <p:cTn id="3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Equality Wheel</a:t>
            </a:r>
          </a:p>
        </p:txBody>
      </p:sp>
      <p:sp>
        <p:nvSpPr>
          <p:cNvPr id="3" name="Content Placeholder 2"/>
          <p:cNvSpPr>
            <a:spLocks noGrp="1"/>
          </p:cNvSpPr>
          <p:nvPr>
            <p:ph idx="1"/>
          </p:nvPr>
        </p:nvSpPr>
        <p:spPr>
          <a:xfrm>
            <a:off x="247649" y="1600200"/>
            <a:ext cx="6829425" cy="4972050"/>
          </a:xfrm>
        </p:spPr>
        <p:txBody>
          <a:bodyPr>
            <a:noAutofit/>
          </a:bodyPr>
          <a:lstStyle/>
          <a:p>
            <a:r>
              <a:rPr lang="en-US" sz="3200" u="sng" dirty="0">
                <a:latin typeface="Tahoma" panose="020B0604030504040204" pitchFamily="34" charset="0"/>
                <a:ea typeface="Tahoma" panose="020B0604030504040204" pitchFamily="34" charset="0"/>
                <a:cs typeface="Tahoma" panose="020B0604030504040204" pitchFamily="34" charset="0"/>
              </a:rPr>
              <a:t>Trust/Support</a:t>
            </a:r>
          </a:p>
          <a:p>
            <a:pPr lvl="1"/>
            <a:r>
              <a:rPr lang="en-US" sz="2800" dirty="0">
                <a:latin typeface="Tahoma" panose="020B0604030504040204" pitchFamily="34" charset="0"/>
                <a:ea typeface="Tahoma" panose="020B0604030504040204" pitchFamily="34" charset="0"/>
                <a:cs typeface="Tahoma" panose="020B0604030504040204" pitchFamily="34" charset="0"/>
              </a:rPr>
              <a:t>Supporting goals</a:t>
            </a:r>
          </a:p>
          <a:p>
            <a:pPr lvl="1"/>
            <a:r>
              <a:rPr lang="en-US" sz="2800" dirty="0">
                <a:latin typeface="Tahoma" panose="020B0604030504040204" pitchFamily="34" charset="0"/>
                <a:ea typeface="Tahoma" panose="020B0604030504040204" pitchFamily="34" charset="0"/>
                <a:cs typeface="Tahoma" panose="020B0604030504040204" pitchFamily="34" charset="0"/>
              </a:rPr>
              <a:t>Respecting their right to own feelings, friends, activities and opinions</a:t>
            </a:r>
          </a:p>
          <a:p>
            <a:r>
              <a:rPr lang="en-US" sz="3200" u="sng" dirty="0">
                <a:latin typeface="Tahoma" panose="020B0604030504040204" pitchFamily="34" charset="0"/>
                <a:ea typeface="Tahoma" panose="020B0604030504040204" pitchFamily="34" charset="0"/>
                <a:cs typeface="Tahoma" panose="020B0604030504040204" pitchFamily="34" charset="0"/>
              </a:rPr>
              <a:t>Honesty/Accountability</a:t>
            </a:r>
          </a:p>
          <a:p>
            <a:pPr lvl="1"/>
            <a:r>
              <a:rPr lang="en-US" sz="2800" dirty="0">
                <a:latin typeface="Tahoma" panose="020B0604030504040204" pitchFamily="34" charset="0"/>
                <a:ea typeface="Tahoma" panose="020B0604030504040204" pitchFamily="34" charset="0"/>
                <a:cs typeface="Tahoma" panose="020B0604030504040204" pitchFamily="34" charset="0"/>
              </a:rPr>
              <a:t>Accepting responsibility for self</a:t>
            </a:r>
          </a:p>
          <a:p>
            <a:pPr lvl="1"/>
            <a:r>
              <a:rPr lang="en-US" sz="2800" dirty="0">
                <a:latin typeface="Tahoma" panose="020B0604030504040204" pitchFamily="34" charset="0"/>
                <a:ea typeface="Tahoma" panose="020B0604030504040204" pitchFamily="34" charset="0"/>
                <a:cs typeface="Tahoma" panose="020B0604030504040204" pitchFamily="34" charset="0"/>
              </a:rPr>
              <a:t>Acknowledging past use of violence</a:t>
            </a:r>
          </a:p>
          <a:p>
            <a:pPr lvl="1"/>
            <a:r>
              <a:rPr lang="en-US" sz="2800" dirty="0">
                <a:latin typeface="Tahoma" panose="020B0604030504040204" pitchFamily="34" charset="0"/>
                <a:ea typeface="Tahoma" panose="020B0604030504040204" pitchFamily="34" charset="0"/>
                <a:cs typeface="Tahoma" panose="020B0604030504040204" pitchFamily="34" charset="0"/>
              </a:rPr>
              <a:t>Admitting being wrong</a:t>
            </a:r>
          </a:p>
          <a:p>
            <a:pPr lvl="1"/>
            <a:r>
              <a:rPr lang="en-US" sz="2800" dirty="0">
                <a:latin typeface="Tahoma" panose="020B0604030504040204" pitchFamily="34" charset="0"/>
                <a:ea typeface="Tahoma" panose="020B0604030504040204" pitchFamily="34" charset="0"/>
                <a:cs typeface="Tahoma" panose="020B0604030504040204" pitchFamily="34" charset="0"/>
              </a:rPr>
              <a:t>Communicating openly and truthfully</a:t>
            </a:r>
            <a:endParaRPr lang="en-US" sz="2800" u="sng"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pic>
        <p:nvPicPr>
          <p:cNvPr id="6" name="Picture 5">
            <a:extLst>
              <a:ext uri="{FF2B5EF4-FFF2-40B4-BE49-F238E27FC236}">
                <a16:creationId xmlns:a16="http://schemas.microsoft.com/office/drawing/2014/main" id="{FE0F6740-83E9-4F79-BBE3-1DE4D9F68FE7}"/>
              </a:ext>
            </a:extLst>
          </p:cNvPr>
          <p:cNvPicPr>
            <a:picLocks noChangeAspect="1"/>
          </p:cNvPicPr>
          <p:nvPr/>
        </p:nvPicPr>
        <p:blipFill rotWithShape="1">
          <a:blip r:embed="rId3"/>
          <a:srcRect l="46124" t="51416" r="32551" b="10851"/>
          <a:stretch/>
        </p:blipFill>
        <p:spPr>
          <a:xfrm>
            <a:off x="7276912" y="1600200"/>
            <a:ext cx="4915088" cy="4892040"/>
          </a:xfrm>
          <a:prstGeom prst="rect">
            <a:avLst/>
          </a:prstGeom>
        </p:spPr>
      </p:pic>
    </p:spTree>
    <p:extLst>
      <p:ext uri="{BB962C8B-B14F-4D97-AF65-F5344CB8AC3E}">
        <p14:creationId xmlns:p14="http://schemas.microsoft.com/office/powerpoint/2010/main" val="124803204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down)">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ipe(down)">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ipe(down)">
                                      <p:cBhvr>
                                        <p:cTn id="35" dur="5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wipe(down)">
                                      <p:cBhvr>
                                        <p:cTn id="40" dur="500"/>
                                        <p:tgtEl>
                                          <p:spTgt spid="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wipe(down)">
                                      <p:cBhvr>
                                        <p:cTn id="4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Equality Wheel</a:t>
            </a:r>
          </a:p>
        </p:txBody>
      </p:sp>
      <p:sp>
        <p:nvSpPr>
          <p:cNvPr id="3" name="Content Placeholder 2"/>
          <p:cNvSpPr>
            <a:spLocks noGrp="1"/>
          </p:cNvSpPr>
          <p:nvPr>
            <p:ph idx="1"/>
          </p:nvPr>
        </p:nvSpPr>
        <p:spPr>
          <a:xfrm>
            <a:off x="257175" y="1600200"/>
            <a:ext cx="6705600" cy="4892040"/>
          </a:xfrm>
        </p:spPr>
        <p:txBody>
          <a:bodyPr>
            <a:normAutofit/>
          </a:bodyPr>
          <a:lstStyle/>
          <a:p>
            <a:r>
              <a:rPr lang="en-US" sz="3200" u="sng" dirty="0">
                <a:latin typeface="Tahoma" panose="020B0604030504040204" pitchFamily="34" charset="0"/>
                <a:ea typeface="Tahoma" panose="020B0604030504040204" pitchFamily="34" charset="0"/>
                <a:cs typeface="Tahoma" panose="020B0604030504040204" pitchFamily="34" charset="0"/>
              </a:rPr>
              <a:t>Responsible Parenting</a:t>
            </a:r>
          </a:p>
          <a:p>
            <a:pPr lvl="1"/>
            <a:r>
              <a:rPr lang="en-US" sz="2800" dirty="0">
                <a:latin typeface="Tahoma" panose="020B0604030504040204" pitchFamily="34" charset="0"/>
                <a:ea typeface="Tahoma" panose="020B0604030504040204" pitchFamily="34" charset="0"/>
                <a:cs typeface="Tahoma" panose="020B0604030504040204" pitchFamily="34" charset="0"/>
              </a:rPr>
              <a:t>Sharing responsibility </a:t>
            </a:r>
          </a:p>
          <a:p>
            <a:pPr lvl="1"/>
            <a:r>
              <a:rPr lang="en-US" sz="2800" dirty="0">
                <a:latin typeface="Tahoma" panose="020B0604030504040204" pitchFamily="34" charset="0"/>
                <a:ea typeface="Tahoma" panose="020B0604030504040204" pitchFamily="34" charset="0"/>
                <a:cs typeface="Tahoma" panose="020B0604030504040204" pitchFamily="34" charset="0"/>
              </a:rPr>
              <a:t>Positive non-violent role model</a:t>
            </a:r>
          </a:p>
          <a:p>
            <a:r>
              <a:rPr lang="en-US" sz="3200" u="sng" dirty="0">
                <a:latin typeface="Tahoma" panose="020B0604030504040204" pitchFamily="34" charset="0"/>
                <a:ea typeface="Tahoma" panose="020B0604030504040204" pitchFamily="34" charset="0"/>
                <a:cs typeface="Tahoma" panose="020B0604030504040204" pitchFamily="34" charset="0"/>
              </a:rPr>
              <a:t>Shared Responsibility</a:t>
            </a:r>
          </a:p>
          <a:p>
            <a:pPr lvl="1"/>
            <a:r>
              <a:rPr lang="en-US" sz="2800" dirty="0">
                <a:latin typeface="Tahoma" panose="020B0604030504040204" pitchFamily="34" charset="0"/>
                <a:ea typeface="Tahoma" panose="020B0604030504040204" pitchFamily="34" charset="0"/>
                <a:cs typeface="Tahoma" panose="020B0604030504040204" pitchFamily="34" charset="0"/>
              </a:rPr>
              <a:t>Mutually agree on fair distribution of work</a:t>
            </a:r>
          </a:p>
          <a:p>
            <a:pPr lvl="1"/>
            <a:r>
              <a:rPr lang="en-US" sz="2800" dirty="0">
                <a:latin typeface="Tahoma" panose="020B0604030504040204" pitchFamily="34" charset="0"/>
                <a:ea typeface="Tahoma" panose="020B0604030504040204" pitchFamily="34" charset="0"/>
                <a:cs typeface="Tahoma" panose="020B0604030504040204" pitchFamily="34" charset="0"/>
              </a:rPr>
              <a:t>Make family decisions together</a:t>
            </a:r>
          </a:p>
          <a:p>
            <a:endParaRPr lang="en-US" sz="3600"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pic>
        <p:nvPicPr>
          <p:cNvPr id="6" name="Picture 5">
            <a:extLst>
              <a:ext uri="{FF2B5EF4-FFF2-40B4-BE49-F238E27FC236}">
                <a16:creationId xmlns:a16="http://schemas.microsoft.com/office/drawing/2014/main" id="{FE0F6740-83E9-4F79-BBE3-1DE4D9F68FE7}"/>
              </a:ext>
            </a:extLst>
          </p:cNvPr>
          <p:cNvPicPr>
            <a:picLocks noChangeAspect="1"/>
          </p:cNvPicPr>
          <p:nvPr/>
        </p:nvPicPr>
        <p:blipFill rotWithShape="1">
          <a:blip r:embed="rId3"/>
          <a:srcRect l="27764" t="53713" r="50911" b="8554"/>
          <a:stretch/>
        </p:blipFill>
        <p:spPr>
          <a:xfrm>
            <a:off x="7276912" y="1600200"/>
            <a:ext cx="4915088" cy="4892040"/>
          </a:xfrm>
          <a:prstGeom prst="rect">
            <a:avLst/>
          </a:prstGeom>
        </p:spPr>
      </p:pic>
    </p:spTree>
    <p:extLst>
      <p:ext uri="{BB962C8B-B14F-4D97-AF65-F5344CB8AC3E}">
        <p14:creationId xmlns:p14="http://schemas.microsoft.com/office/powerpoint/2010/main" val="4609042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down)">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ipe(down)">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ipe(down)">
                                      <p:cBhvr>
                                        <p:cTn id="3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Equality Wheel</a:t>
            </a:r>
          </a:p>
        </p:txBody>
      </p:sp>
      <p:sp>
        <p:nvSpPr>
          <p:cNvPr id="3" name="Content Placeholder 2"/>
          <p:cNvSpPr>
            <a:spLocks noGrp="1"/>
          </p:cNvSpPr>
          <p:nvPr>
            <p:ph idx="1"/>
          </p:nvPr>
        </p:nvSpPr>
        <p:spPr>
          <a:xfrm>
            <a:off x="115553" y="1609725"/>
            <a:ext cx="6885321" cy="4892040"/>
          </a:xfrm>
        </p:spPr>
        <p:txBody>
          <a:bodyPr>
            <a:normAutofit/>
          </a:bodyPr>
          <a:lstStyle/>
          <a:p>
            <a:r>
              <a:rPr lang="en-US" sz="3200" u="sng" dirty="0">
                <a:latin typeface="Tahoma" panose="020B0604030504040204" pitchFamily="34" charset="0"/>
                <a:ea typeface="Tahoma" panose="020B0604030504040204" pitchFamily="34" charset="0"/>
                <a:cs typeface="Tahoma" panose="020B0604030504040204" pitchFamily="34" charset="0"/>
              </a:rPr>
              <a:t>Economic Partnership</a:t>
            </a:r>
          </a:p>
          <a:p>
            <a:pPr lvl="1"/>
            <a:r>
              <a:rPr lang="en-US" sz="2800" dirty="0">
                <a:latin typeface="Tahoma" panose="020B0604030504040204" pitchFamily="34" charset="0"/>
                <a:ea typeface="Tahoma" panose="020B0604030504040204" pitchFamily="34" charset="0"/>
                <a:cs typeface="Tahoma" panose="020B0604030504040204" pitchFamily="34" charset="0"/>
              </a:rPr>
              <a:t>Making Money decisions together</a:t>
            </a:r>
          </a:p>
          <a:p>
            <a:pPr lvl="1"/>
            <a:r>
              <a:rPr lang="en-US" sz="2800" dirty="0">
                <a:latin typeface="Tahoma" panose="020B0604030504040204" pitchFamily="34" charset="0"/>
                <a:ea typeface="Tahoma" panose="020B0604030504040204" pitchFamily="34" charset="0"/>
                <a:cs typeface="Tahoma" panose="020B0604030504040204" pitchFamily="34" charset="0"/>
              </a:rPr>
              <a:t>Making sure both benefit from financial arrangements</a:t>
            </a:r>
          </a:p>
          <a:p>
            <a:r>
              <a:rPr lang="en-US" sz="3600" u="sng" dirty="0">
                <a:latin typeface="Tahoma" panose="020B0604030504040204" pitchFamily="34" charset="0"/>
                <a:ea typeface="Tahoma" panose="020B0604030504040204" pitchFamily="34" charset="0"/>
                <a:cs typeface="Tahoma" panose="020B0604030504040204" pitchFamily="34" charset="0"/>
              </a:rPr>
              <a:t>Negotiation and Fairness</a:t>
            </a:r>
          </a:p>
          <a:p>
            <a:pPr lvl="1"/>
            <a:r>
              <a:rPr lang="en-US" sz="2800" dirty="0">
                <a:latin typeface="Tahoma" panose="020B0604030504040204" pitchFamily="34" charset="0"/>
                <a:ea typeface="Tahoma" panose="020B0604030504040204" pitchFamily="34" charset="0"/>
                <a:cs typeface="Tahoma" panose="020B0604030504040204" pitchFamily="34" charset="0"/>
              </a:rPr>
              <a:t>Seeking mutually satisfying resolutions to conflict</a:t>
            </a:r>
          </a:p>
          <a:p>
            <a:pPr lvl="1"/>
            <a:r>
              <a:rPr lang="en-US" sz="2800" dirty="0">
                <a:latin typeface="Tahoma" panose="020B0604030504040204" pitchFamily="34" charset="0"/>
                <a:ea typeface="Tahoma" panose="020B0604030504040204" pitchFamily="34" charset="0"/>
                <a:cs typeface="Tahoma" panose="020B0604030504040204" pitchFamily="34" charset="0"/>
              </a:rPr>
              <a:t>Accepting changes</a:t>
            </a:r>
          </a:p>
          <a:p>
            <a:pPr lvl="1"/>
            <a:r>
              <a:rPr lang="en-US" sz="2800" dirty="0">
                <a:latin typeface="Tahoma" panose="020B0604030504040204" pitchFamily="34" charset="0"/>
                <a:ea typeface="Tahoma" panose="020B0604030504040204" pitchFamily="34" charset="0"/>
                <a:cs typeface="Tahoma" panose="020B0604030504040204" pitchFamily="34" charset="0"/>
              </a:rPr>
              <a:t>Willing to compromise</a:t>
            </a:r>
          </a:p>
          <a:p>
            <a:endParaRPr lang="en-US" sz="3600"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pic>
        <p:nvPicPr>
          <p:cNvPr id="6" name="Picture 5">
            <a:extLst>
              <a:ext uri="{FF2B5EF4-FFF2-40B4-BE49-F238E27FC236}">
                <a16:creationId xmlns:a16="http://schemas.microsoft.com/office/drawing/2014/main" id="{FE0F6740-83E9-4F79-BBE3-1DE4D9F68FE7}"/>
              </a:ext>
            </a:extLst>
          </p:cNvPr>
          <p:cNvPicPr>
            <a:picLocks noChangeAspect="1"/>
          </p:cNvPicPr>
          <p:nvPr/>
        </p:nvPicPr>
        <p:blipFill rotWithShape="1">
          <a:blip r:embed="rId3"/>
          <a:srcRect l="27948" t="20335" r="50727" b="41932"/>
          <a:stretch/>
        </p:blipFill>
        <p:spPr>
          <a:xfrm>
            <a:off x="7276912" y="1600200"/>
            <a:ext cx="4915088" cy="4892040"/>
          </a:xfrm>
          <a:prstGeom prst="rect">
            <a:avLst/>
          </a:prstGeom>
        </p:spPr>
      </p:pic>
    </p:spTree>
    <p:extLst>
      <p:ext uri="{BB962C8B-B14F-4D97-AF65-F5344CB8AC3E}">
        <p14:creationId xmlns:p14="http://schemas.microsoft.com/office/powerpoint/2010/main" val="224817000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down)">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ipe(down)">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ipe(down)">
                                      <p:cBhvr>
                                        <p:cTn id="35" dur="5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wipe(down)">
                                      <p:cBhvr>
                                        <p:cTn id="4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Done Already?!</a:t>
            </a:r>
          </a:p>
        </p:txBody>
      </p:sp>
      <p:sp>
        <p:nvSpPr>
          <p:cNvPr id="3" name="Content Placeholder 2"/>
          <p:cNvSpPr>
            <a:spLocks noGrp="1"/>
          </p:cNvSpPr>
          <p:nvPr>
            <p:ph idx="1"/>
          </p:nvPr>
        </p:nvSpPr>
        <p:spPr>
          <a:xfrm>
            <a:off x="609600" y="1600200"/>
            <a:ext cx="10972800" cy="4525963"/>
          </a:xfrm>
        </p:spPr>
        <p:txBody>
          <a:bodyPr vert="horz" lIns="91440" tIns="45720" rIns="91440" bIns="45720" rtlCol="0" anchor="t">
            <a:normAutofit/>
          </a:bodyPr>
          <a:lstStyle/>
          <a:p>
            <a:r>
              <a:rPr lang="en-US" sz="3200" b="1" dirty="0">
                <a:latin typeface="Tahoma"/>
                <a:ea typeface="Tahoma"/>
                <a:cs typeface="Tahoma"/>
              </a:rPr>
              <a:t>Recap</a:t>
            </a:r>
          </a:p>
          <a:p>
            <a:pPr lvl="1"/>
            <a:r>
              <a:rPr lang="en-US" sz="2800" dirty="0">
                <a:latin typeface="Tahoma"/>
                <a:ea typeface="Tahoma"/>
                <a:cs typeface="Tahoma"/>
              </a:rPr>
              <a:t>It’s </a:t>
            </a:r>
            <a:r>
              <a:rPr lang="en-US" sz="2800" b="1" dirty="0">
                <a:latin typeface="Tahoma"/>
                <a:ea typeface="Tahoma"/>
                <a:cs typeface="Tahoma"/>
              </a:rPr>
              <a:t>ALL </a:t>
            </a:r>
            <a:r>
              <a:rPr lang="en-US" sz="2800" dirty="0">
                <a:latin typeface="Tahoma"/>
                <a:ea typeface="Tahoma"/>
                <a:cs typeface="Tahoma"/>
              </a:rPr>
              <a:t>about Power </a:t>
            </a:r>
            <a:endParaRPr lang="en-US" sz="2800" dirty="0">
              <a:latin typeface="Tahoma" panose="020B0604030504040204" pitchFamily="34" charset="0"/>
              <a:ea typeface="Tahoma" panose="020B0604030504040204" pitchFamily="34" charset="0"/>
              <a:cs typeface="Tahoma" panose="020B0604030504040204" pitchFamily="34" charset="0"/>
            </a:endParaRPr>
          </a:p>
          <a:p>
            <a:pPr lvl="1"/>
            <a:r>
              <a:rPr lang="en-US" sz="2800" dirty="0">
                <a:latin typeface="Tahoma"/>
                <a:ea typeface="Tahoma"/>
                <a:cs typeface="Tahoma"/>
              </a:rPr>
              <a:t>No, it’s </a:t>
            </a:r>
            <a:r>
              <a:rPr lang="en-US" sz="2800" b="1" dirty="0">
                <a:latin typeface="Tahoma"/>
                <a:ea typeface="Tahoma"/>
                <a:cs typeface="Tahoma"/>
              </a:rPr>
              <a:t>ALL </a:t>
            </a:r>
            <a:r>
              <a:rPr lang="en-US" sz="2800" dirty="0">
                <a:latin typeface="Tahoma"/>
                <a:ea typeface="Tahoma"/>
                <a:cs typeface="Tahoma"/>
              </a:rPr>
              <a:t>about Control</a:t>
            </a:r>
          </a:p>
          <a:p>
            <a:pPr lvl="1"/>
            <a:r>
              <a:rPr lang="en-US" sz="2800" dirty="0">
                <a:latin typeface="Tahoma"/>
                <a:ea typeface="Tahoma"/>
                <a:cs typeface="Tahoma"/>
              </a:rPr>
              <a:t>Nope!! It’s really about </a:t>
            </a:r>
            <a:r>
              <a:rPr lang="en-US" sz="2800" b="1" dirty="0">
                <a:latin typeface="Tahoma"/>
                <a:ea typeface="Tahoma"/>
                <a:cs typeface="Tahoma"/>
              </a:rPr>
              <a:t>Equality</a:t>
            </a:r>
            <a:r>
              <a:rPr lang="en-US" sz="2800" dirty="0">
                <a:latin typeface="Tahoma"/>
                <a:ea typeface="Tahoma"/>
                <a:cs typeface="Tahoma"/>
              </a:rPr>
              <a:t> ;) </a:t>
            </a:r>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3200" b="1" dirty="0">
                <a:latin typeface="Tahoma"/>
                <a:ea typeface="Tahoma"/>
                <a:cs typeface="Tahoma"/>
              </a:rPr>
              <a:t>Next Time</a:t>
            </a:r>
          </a:p>
          <a:p>
            <a:pPr lvl="1"/>
            <a:r>
              <a:rPr lang="en-US" sz="2800" dirty="0">
                <a:latin typeface="Tahoma"/>
                <a:ea typeface="Tahoma"/>
                <a:cs typeface="Tahoma"/>
              </a:rPr>
              <a:t>Trust</a:t>
            </a:r>
          </a:p>
          <a:p>
            <a:pPr lvl="1"/>
            <a:r>
              <a:rPr lang="en-US" sz="2800" dirty="0">
                <a:latin typeface="Tahoma"/>
                <a:ea typeface="Tahoma"/>
                <a:cs typeface="Tahoma"/>
              </a:rPr>
              <a:t>Love Languages</a:t>
            </a:r>
          </a:p>
          <a:p>
            <a:pPr lvl="1"/>
            <a:endParaRPr lang="en-US" sz="3600" b="1" i="1" dirty="0"/>
          </a:p>
          <a:p>
            <a:pPr lvl="1"/>
            <a:endParaRPr lang="en-US" sz="2800" dirty="0">
              <a:latin typeface="Tahoma" panose="020B0604030504040204" pitchFamily="34" charset="0"/>
              <a:ea typeface="Tahoma" panose="020B0604030504040204" pitchFamily="34" charset="0"/>
              <a:cs typeface="Tahoma" panose="020B0604030504040204" pitchFamily="34" charset="0"/>
            </a:endParaRPr>
          </a:p>
          <a:p>
            <a:pPr lvl="1"/>
            <a:endParaRPr lang="en-US" sz="4000" b="1" dirty="0">
              <a:latin typeface="Tahoma" panose="020B0604030504040204" pitchFamily="34" charset="0"/>
              <a:ea typeface="Tahoma" panose="020B0604030504040204" pitchFamily="34" charset="0"/>
              <a:cs typeface="Tahoma" panose="020B0604030504040204" pitchFamily="34" charset="0"/>
            </a:endParaRPr>
          </a:p>
          <a:p>
            <a:pPr lvl="1"/>
            <a:endParaRPr lang="en-US" sz="2800" dirty="0">
              <a:latin typeface="Tahoma" panose="020B0604030504040204" pitchFamily="34" charset="0"/>
              <a:ea typeface="Tahoma" panose="020B0604030504040204" pitchFamily="34" charset="0"/>
              <a:cs typeface="Tahoma" panose="020B0604030504040204" pitchFamily="34" charset="0"/>
            </a:endParaRPr>
          </a:p>
          <a:p>
            <a:pPr lvl="1"/>
            <a:endParaRPr lang="en-US" sz="2800"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387495517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81100"/>
          </a:xfrm>
        </p:spPr>
        <p:txBody>
          <a:bodyPr/>
          <a:lstStyle/>
          <a:p>
            <a:r>
              <a:rPr lang="en-US" dirty="0"/>
              <a:t>Where We </a:t>
            </a:r>
            <a:r>
              <a:rPr lang="en-US" dirty="0" err="1"/>
              <a:t>Goin</a:t>
            </a:r>
            <a:r>
              <a:rPr lang="en-US" dirty="0"/>
              <a:t>’…??</a:t>
            </a:r>
          </a:p>
        </p:txBody>
      </p:sp>
      <p:sp>
        <p:nvSpPr>
          <p:cNvPr id="3" name="Content Placeholder 2"/>
          <p:cNvSpPr>
            <a:spLocks noGrp="1"/>
          </p:cNvSpPr>
          <p:nvPr>
            <p:ph idx="1"/>
          </p:nvPr>
        </p:nvSpPr>
        <p:spPr>
          <a:xfrm>
            <a:off x="609600" y="1600200"/>
            <a:ext cx="10972800" cy="4525963"/>
          </a:xfrm>
        </p:spPr>
        <p:txBody>
          <a:bodyPr vert="horz" lIns="91440" tIns="45720" rIns="91440" bIns="45720" rtlCol="0" anchor="t">
            <a:normAutofit/>
          </a:bodyPr>
          <a:lstStyle/>
          <a:p>
            <a:r>
              <a:rPr lang="en-US" sz="3200" b="1" dirty="0">
                <a:latin typeface="Tahoma"/>
                <a:ea typeface="Tahoma"/>
                <a:cs typeface="Tahoma"/>
              </a:rPr>
              <a:t>That time…</a:t>
            </a:r>
          </a:p>
          <a:p>
            <a:pPr lvl="1"/>
            <a:r>
              <a:rPr lang="en-US" sz="2800" dirty="0">
                <a:latin typeface="Tahoma"/>
                <a:ea typeface="Tahoma"/>
                <a:cs typeface="Tahoma"/>
              </a:rPr>
              <a:t>What’s a Relationship</a:t>
            </a:r>
          </a:p>
          <a:p>
            <a:pPr lvl="2"/>
            <a:r>
              <a:rPr lang="en-US" sz="2800" dirty="0">
                <a:latin typeface="Tahoma"/>
                <a:ea typeface="Tahoma"/>
                <a:cs typeface="Tahoma"/>
              </a:rPr>
              <a:t>Quiz</a:t>
            </a:r>
          </a:p>
          <a:p>
            <a:pPr lvl="1"/>
            <a:r>
              <a:rPr lang="en-US" sz="2800" dirty="0">
                <a:latin typeface="Tahoma"/>
                <a:ea typeface="Tahoma"/>
                <a:cs typeface="Tahoma"/>
              </a:rPr>
              <a:t>Relationship Tree</a:t>
            </a:r>
          </a:p>
          <a:p>
            <a:r>
              <a:rPr lang="en-US" sz="3200" b="1" dirty="0">
                <a:latin typeface="Tahoma"/>
                <a:ea typeface="Tahoma"/>
                <a:cs typeface="Tahoma"/>
              </a:rPr>
              <a:t>This time…</a:t>
            </a:r>
          </a:p>
          <a:p>
            <a:pPr lvl="1"/>
            <a:r>
              <a:rPr lang="en-US" sz="2800" dirty="0">
                <a:latin typeface="Tahoma"/>
                <a:ea typeface="Tahoma"/>
                <a:cs typeface="Tahoma"/>
              </a:rPr>
              <a:t>It’s </a:t>
            </a:r>
            <a:r>
              <a:rPr lang="en-US" sz="2800" b="1" dirty="0">
                <a:latin typeface="Tahoma"/>
                <a:ea typeface="Tahoma"/>
                <a:cs typeface="Tahoma"/>
              </a:rPr>
              <a:t>ALL </a:t>
            </a:r>
            <a:r>
              <a:rPr lang="en-US" sz="2800" dirty="0">
                <a:latin typeface="Tahoma"/>
                <a:ea typeface="Tahoma"/>
                <a:cs typeface="Tahoma"/>
              </a:rPr>
              <a:t>about Power </a:t>
            </a:r>
          </a:p>
          <a:p>
            <a:pPr lvl="1"/>
            <a:r>
              <a:rPr lang="en-US" sz="2800" dirty="0">
                <a:latin typeface="Tahoma"/>
                <a:ea typeface="Tahoma"/>
                <a:cs typeface="Tahoma"/>
              </a:rPr>
              <a:t>No, it’s </a:t>
            </a:r>
            <a:r>
              <a:rPr lang="en-US" sz="2800" b="1" dirty="0">
                <a:latin typeface="Tahoma"/>
                <a:ea typeface="Tahoma"/>
                <a:cs typeface="Tahoma"/>
              </a:rPr>
              <a:t>ALL </a:t>
            </a:r>
            <a:r>
              <a:rPr lang="en-US" sz="2800" dirty="0">
                <a:latin typeface="Tahoma"/>
                <a:ea typeface="Tahoma"/>
                <a:cs typeface="Tahoma"/>
              </a:rPr>
              <a:t>about Control</a:t>
            </a:r>
          </a:p>
          <a:p>
            <a:pPr lvl="1"/>
            <a:r>
              <a:rPr lang="en-US" sz="2800" dirty="0">
                <a:latin typeface="Tahoma"/>
                <a:ea typeface="Tahoma"/>
                <a:cs typeface="Tahoma"/>
              </a:rPr>
              <a:t>Nope!! It’s really about </a:t>
            </a:r>
            <a:r>
              <a:rPr lang="en-US" sz="2800" b="1" dirty="0">
                <a:latin typeface="Tahoma"/>
                <a:ea typeface="Tahoma"/>
                <a:cs typeface="Tahoma"/>
              </a:rPr>
              <a:t>Equality</a:t>
            </a:r>
            <a:r>
              <a:rPr lang="en-US" sz="2800" dirty="0">
                <a:latin typeface="Tahoma"/>
                <a:ea typeface="Tahoma"/>
                <a:cs typeface="Tahoma"/>
              </a:rPr>
              <a:t> ;) </a:t>
            </a:r>
            <a:endParaRPr lang="en-US" sz="2800">
              <a:latin typeface="Tahoma" panose="020B0604030504040204" pitchFamily="34" charset="0"/>
              <a:ea typeface="Tahoma" panose="020B0604030504040204" pitchFamily="34" charset="0"/>
              <a:cs typeface="Tahoma" panose="020B0604030504040204" pitchFamily="34" charset="0"/>
            </a:endParaRPr>
          </a:p>
          <a:p>
            <a:pPr lvl="1"/>
            <a:endParaRPr lang="en-US" sz="2000" b="1" dirty="0">
              <a:latin typeface="Tahoma" panose="020B0604030504040204" pitchFamily="34" charset="0"/>
              <a:ea typeface="Tahoma" panose="020B0604030504040204" pitchFamily="34" charset="0"/>
              <a:cs typeface="Tahoma" panose="020B0604030504040204" pitchFamily="34" charset="0"/>
            </a:endParaRPr>
          </a:p>
          <a:p>
            <a:pPr lvl="1"/>
            <a:endParaRPr lang="en-US" sz="2000" b="1" dirty="0">
              <a:latin typeface="Tahoma" panose="020B0604030504040204" pitchFamily="34" charset="0"/>
              <a:ea typeface="Tahoma" panose="020B0604030504040204" pitchFamily="34" charset="0"/>
              <a:cs typeface="Tahoma" panose="020B0604030504040204" pitchFamily="34" charset="0"/>
            </a:endParaRPr>
          </a:p>
          <a:p>
            <a:endParaRPr lang="en-US" sz="3200" b="1" dirty="0">
              <a:latin typeface="Tahoma" panose="020B0604030504040204" pitchFamily="34" charset="0"/>
              <a:ea typeface="Tahoma" panose="020B0604030504040204" pitchFamily="34" charset="0"/>
              <a:cs typeface="Tahoma" panose="020B0604030504040204" pitchFamily="34" charset="0"/>
            </a:endParaRPr>
          </a:p>
          <a:p>
            <a:endParaRPr lang="en-US" sz="4000"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341052810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57760AC-7DD0-4CB2-A342-E7F025660F01}"/>
              </a:ext>
            </a:extLst>
          </p:cNvPr>
          <p:cNvPicPr>
            <a:picLocks/>
          </p:cNvPicPr>
          <p:nvPr/>
        </p:nvPicPr>
        <p:blipFill rotWithShape="1">
          <a:blip r:embed="rId2"/>
          <a:srcRect l="-1462" t="14399" r="1462" b="5982"/>
          <a:stretch/>
        </p:blipFill>
        <p:spPr>
          <a:xfrm>
            <a:off x="7096539" y="1355380"/>
            <a:ext cx="5095461" cy="5009322"/>
          </a:xfrm>
          <a:prstGeom prst="flowChartConnector">
            <a:avLst/>
          </a:prstGeom>
        </p:spPr>
      </p:pic>
      <p:sp>
        <p:nvSpPr>
          <p:cNvPr id="2" name="Title 1"/>
          <p:cNvSpPr>
            <a:spLocks noGrp="1"/>
          </p:cNvSpPr>
          <p:nvPr>
            <p:ph type="title"/>
          </p:nvPr>
        </p:nvSpPr>
        <p:spPr>
          <a:xfrm>
            <a:off x="609600" y="0"/>
            <a:ext cx="10972800" cy="1198485"/>
          </a:xfrm>
        </p:spPr>
        <p:txBody>
          <a:bodyPr/>
          <a:lstStyle/>
          <a:p>
            <a:r>
              <a:rPr lang="en-US" dirty="0"/>
              <a:t>Power/Control</a:t>
            </a:r>
          </a:p>
        </p:txBody>
      </p:sp>
      <p:sp>
        <p:nvSpPr>
          <p:cNvPr id="3" name="Content Placeholder 2"/>
          <p:cNvSpPr>
            <a:spLocks noGrp="1"/>
          </p:cNvSpPr>
          <p:nvPr>
            <p:ph idx="1"/>
          </p:nvPr>
        </p:nvSpPr>
        <p:spPr>
          <a:xfrm>
            <a:off x="0" y="1166018"/>
            <a:ext cx="7381461" cy="5691982"/>
          </a:xfrm>
        </p:spPr>
        <p:txBody>
          <a:bodyPr>
            <a:noAutofit/>
          </a:bodyPr>
          <a:lstStyle/>
          <a:p>
            <a:r>
              <a:rPr lang="en-US" sz="2200" dirty="0">
                <a:latin typeface="Tahoma" panose="020B0604030504040204" pitchFamily="34" charset="0"/>
                <a:ea typeface="Tahoma" panose="020B0604030504040204" pitchFamily="34" charset="0"/>
                <a:cs typeface="Tahoma" panose="020B0604030504040204" pitchFamily="34" charset="0"/>
              </a:rPr>
              <a:t>The Duluth Model is the most common batterer intervention program used in the United States. It was developed to reduce male on female violence. </a:t>
            </a:r>
            <a:br>
              <a:rPr lang="en-US" sz="2200" dirty="0">
                <a:latin typeface="Tahoma" panose="020B0604030504040204" pitchFamily="34" charset="0"/>
                <a:ea typeface="Tahoma" panose="020B0604030504040204" pitchFamily="34" charset="0"/>
                <a:cs typeface="Tahoma" panose="020B0604030504040204" pitchFamily="34" charset="0"/>
              </a:rPr>
            </a:br>
            <a:endParaRPr lang="en-US" sz="2200" dirty="0">
              <a:latin typeface="Tahoma" panose="020B0604030504040204" pitchFamily="34" charset="0"/>
              <a:ea typeface="Tahoma" panose="020B0604030504040204" pitchFamily="34" charset="0"/>
              <a:cs typeface="Tahoma" panose="020B0604030504040204" pitchFamily="34" charset="0"/>
            </a:endParaRPr>
          </a:p>
          <a:p>
            <a:r>
              <a:rPr lang="en-US" sz="2200" dirty="0">
                <a:latin typeface="Tahoma" panose="020B0604030504040204" pitchFamily="34" charset="0"/>
                <a:ea typeface="Tahoma" panose="020B0604030504040204" pitchFamily="34" charset="0"/>
                <a:cs typeface="Tahoma" panose="020B0604030504040204" pitchFamily="34" charset="0"/>
              </a:rPr>
              <a:t>Critics argue that the method can be ineffective as it was developed without minority communities in mind and can fail to address root psychological or emotional causes of abuse, in addition to completely neglecting male victims of abuse</a:t>
            </a:r>
            <a:br>
              <a:rPr lang="en-US" sz="2200" dirty="0">
                <a:latin typeface="Tahoma" panose="020B0604030504040204" pitchFamily="34" charset="0"/>
                <a:ea typeface="Tahoma" panose="020B0604030504040204" pitchFamily="34" charset="0"/>
                <a:cs typeface="Tahoma" panose="020B0604030504040204" pitchFamily="34" charset="0"/>
              </a:rPr>
            </a:br>
            <a:endParaRPr lang="en-US" sz="2200" dirty="0">
              <a:latin typeface="Tahoma" panose="020B0604030504040204" pitchFamily="34" charset="0"/>
              <a:ea typeface="Tahoma" panose="020B0604030504040204" pitchFamily="34" charset="0"/>
              <a:cs typeface="Tahoma" panose="020B0604030504040204" pitchFamily="34" charset="0"/>
            </a:endParaRPr>
          </a:p>
          <a:p>
            <a:r>
              <a:rPr lang="en-US" sz="2200" dirty="0">
                <a:latin typeface="Tahoma" panose="020B0604030504040204" pitchFamily="34" charset="0"/>
                <a:ea typeface="Tahoma" panose="020B0604030504040204" pitchFamily="34" charset="0"/>
                <a:cs typeface="Tahoma" panose="020B0604030504040204" pitchFamily="34" charset="0"/>
              </a:rPr>
              <a:t>Criticism of the Duluth Model has centered on the program's insistence that men are perpetrators who are violent because they have been socialized in a patriarchy (‘man’s world)’ that condones male violence, and that women are victims who are violent only in self defense.</a:t>
            </a:r>
            <a:endParaRPr lang="en-US" sz="2200" b="1"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3"/>
          <a:stretch>
            <a:fillRect/>
          </a:stretch>
        </p:blipFill>
        <p:spPr>
          <a:xfrm>
            <a:off x="115554" y="94899"/>
            <a:ext cx="1125367" cy="1103586"/>
          </a:xfrm>
          <a:prstGeom prst="rect">
            <a:avLst/>
          </a:prstGeom>
        </p:spPr>
      </p:pic>
    </p:spTree>
    <p:extLst>
      <p:ext uri="{BB962C8B-B14F-4D97-AF65-F5344CB8AC3E}">
        <p14:creationId xmlns:p14="http://schemas.microsoft.com/office/powerpoint/2010/main" val="194296811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 presetClass="entr" presetSubtype="4"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 calcmode="lin" valueType="num">
                                      <p:cBhvr additive="base">
                                        <p:cTn id="10" dur="500" fill="hold"/>
                                        <p:tgtEl>
                                          <p:spTgt spid="10"/>
                                        </p:tgtEl>
                                        <p:attrNameLst>
                                          <p:attrName>ppt_x</p:attrName>
                                        </p:attrNameLst>
                                      </p:cBhvr>
                                      <p:tavLst>
                                        <p:tav tm="0">
                                          <p:val>
                                            <p:strVal val="#ppt_x"/>
                                          </p:val>
                                        </p:tav>
                                        <p:tav tm="100000">
                                          <p:val>
                                            <p:strVal val="#ppt_x"/>
                                          </p:val>
                                        </p:tav>
                                      </p:tavLst>
                                    </p:anim>
                                    <p:anim calcmode="lin" valueType="num">
                                      <p:cBhvr additive="base">
                                        <p:cTn id="1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Power/Control – Problem!</a:t>
            </a:r>
          </a:p>
        </p:txBody>
      </p:sp>
      <p:sp>
        <p:nvSpPr>
          <p:cNvPr id="3" name="Content Placeholder 2"/>
          <p:cNvSpPr>
            <a:spLocks noGrp="1"/>
          </p:cNvSpPr>
          <p:nvPr>
            <p:ph idx="1"/>
          </p:nvPr>
        </p:nvSpPr>
        <p:spPr>
          <a:xfrm>
            <a:off x="609600" y="1600200"/>
            <a:ext cx="6420658" cy="4525963"/>
          </a:xfrm>
        </p:spPr>
        <p:txBody>
          <a:bodyPr>
            <a:noAutofit/>
          </a:bodyPr>
          <a:lstStyle/>
          <a:p>
            <a:r>
              <a:rPr lang="en-US" sz="2800" dirty="0">
                <a:latin typeface="Tahoma" panose="020B0604030504040204" pitchFamily="34" charset="0"/>
                <a:ea typeface="Tahoma" panose="020B0604030504040204" pitchFamily="34" charset="0"/>
                <a:cs typeface="Tahoma" panose="020B0604030504040204" pitchFamily="34" charset="0"/>
              </a:rPr>
              <a:t>It's a gender-polarizing approach that only serves to perpetrate the "battle of the sexes.“</a:t>
            </a:r>
          </a:p>
          <a:p>
            <a:r>
              <a:rPr lang="en-US" sz="2800" dirty="0">
                <a:latin typeface="Tahoma" panose="020B0604030504040204" pitchFamily="34" charset="0"/>
                <a:ea typeface="Tahoma" panose="020B0604030504040204" pitchFamily="34" charset="0"/>
                <a:cs typeface="Tahoma" panose="020B0604030504040204" pitchFamily="34" charset="0"/>
              </a:rPr>
              <a:t>It's about blaming and shaming men, more than giving them the insights and support to help them stop their abusive behavior.</a:t>
            </a:r>
          </a:p>
          <a:p>
            <a:r>
              <a:rPr lang="en-US" sz="2800" dirty="0">
                <a:latin typeface="Tahoma" panose="020B0604030504040204" pitchFamily="34" charset="0"/>
                <a:ea typeface="Tahoma" panose="020B0604030504040204" pitchFamily="34" charset="0"/>
                <a:cs typeface="Tahoma" panose="020B0604030504040204" pitchFamily="34" charset="0"/>
              </a:rPr>
              <a:t>It ignores drinking, drugs, Borderline Personality Disorder and other serious psychological problems.</a:t>
            </a:r>
            <a:endParaRPr lang="en-US" sz="2800" b="1"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pic>
        <p:nvPicPr>
          <p:cNvPr id="6" name="Picture 5">
            <a:extLst>
              <a:ext uri="{FF2B5EF4-FFF2-40B4-BE49-F238E27FC236}">
                <a16:creationId xmlns:a16="http://schemas.microsoft.com/office/drawing/2014/main" id="{CC3B77C3-01A5-FA1D-F95B-FC5C453E99D2}"/>
              </a:ext>
            </a:extLst>
          </p:cNvPr>
          <p:cNvPicPr>
            <a:picLocks/>
          </p:cNvPicPr>
          <p:nvPr/>
        </p:nvPicPr>
        <p:blipFill rotWithShape="1">
          <a:blip r:embed="rId3"/>
          <a:srcRect l="-1462" t="14399" r="1462" b="5982"/>
          <a:stretch/>
        </p:blipFill>
        <p:spPr>
          <a:xfrm>
            <a:off x="6947454" y="1752944"/>
            <a:ext cx="5095461" cy="5009322"/>
          </a:xfrm>
          <a:prstGeom prst="flowChartConnector">
            <a:avLst/>
          </a:prstGeom>
        </p:spPr>
      </p:pic>
    </p:spTree>
    <p:extLst>
      <p:ext uri="{BB962C8B-B14F-4D97-AF65-F5344CB8AC3E}">
        <p14:creationId xmlns:p14="http://schemas.microsoft.com/office/powerpoint/2010/main" val="80158797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additive="base">
                                        <p:cTn id="10" dur="500" fill="hold"/>
                                        <p:tgtEl>
                                          <p:spTgt spid="6"/>
                                        </p:tgtEl>
                                        <p:attrNameLst>
                                          <p:attrName>ppt_x</p:attrName>
                                        </p:attrNameLst>
                                      </p:cBhvr>
                                      <p:tavLst>
                                        <p:tav tm="0">
                                          <p:val>
                                            <p:strVal val="#ppt_x"/>
                                          </p:val>
                                        </p:tav>
                                        <p:tav tm="100000">
                                          <p:val>
                                            <p:strVal val="#ppt_x"/>
                                          </p:val>
                                        </p:tav>
                                      </p:tavLst>
                                    </p:anim>
                                    <p:anim calcmode="lin" valueType="num">
                                      <p:cBhvr additive="base">
                                        <p:cTn id="1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10972800" cy="1198485"/>
          </a:xfrm>
        </p:spPr>
        <p:txBody>
          <a:bodyPr/>
          <a:lstStyle/>
          <a:p>
            <a:r>
              <a:rPr lang="en-US" dirty="0"/>
              <a:t>Power/Control – Fixed?</a:t>
            </a:r>
          </a:p>
        </p:txBody>
      </p:sp>
      <p:sp>
        <p:nvSpPr>
          <p:cNvPr id="3" name="Content Placeholder 2"/>
          <p:cNvSpPr>
            <a:spLocks noGrp="1"/>
          </p:cNvSpPr>
          <p:nvPr>
            <p:ph idx="1"/>
          </p:nvPr>
        </p:nvSpPr>
        <p:spPr>
          <a:xfrm>
            <a:off x="278296" y="1293384"/>
            <a:ext cx="7434469" cy="5876388"/>
          </a:xfrm>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There is some truth in this, just not the way the authors originally planned</a:t>
            </a:r>
          </a:p>
          <a:p>
            <a:r>
              <a:rPr lang="en-US" sz="2800" dirty="0">
                <a:latin typeface="Tahoma" panose="020B0604030504040204" pitchFamily="34" charset="0"/>
                <a:ea typeface="Tahoma" panose="020B0604030504040204" pitchFamily="34" charset="0"/>
                <a:cs typeface="Tahoma" panose="020B0604030504040204" pitchFamily="34" charset="0"/>
              </a:rPr>
              <a:t>The updated Power/Control Wheel is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u="sng" dirty="0">
                <a:latin typeface="Tahoma" panose="020B0604030504040204" pitchFamily="34" charset="0"/>
                <a:ea typeface="Tahoma" panose="020B0604030504040204" pitchFamily="34" charset="0"/>
                <a:cs typeface="Tahoma" panose="020B0604030504040204" pitchFamily="34" charset="0"/>
              </a:rPr>
              <a:t>not</a:t>
            </a:r>
            <a:r>
              <a:rPr lang="en-US" sz="2800" dirty="0">
                <a:latin typeface="Tahoma" panose="020B0604030504040204" pitchFamily="34" charset="0"/>
                <a:ea typeface="Tahoma" panose="020B0604030504040204" pitchFamily="34" charset="0"/>
                <a:cs typeface="Tahoma" panose="020B0604030504040204" pitchFamily="34" charset="0"/>
              </a:rPr>
              <a:t> geared only toward men</a:t>
            </a:r>
          </a:p>
          <a:p>
            <a:endParaRPr lang="en-US" sz="2800" dirty="0">
              <a:latin typeface="Tahoma" panose="020B0604030504040204" pitchFamily="34" charset="0"/>
              <a:ea typeface="Tahoma" panose="020B0604030504040204" pitchFamily="34" charset="0"/>
              <a:cs typeface="Tahoma" panose="020B0604030504040204" pitchFamily="34" charset="0"/>
            </a:endParaRPr>
          </a:p>
          <a:p>
            <a:r>
              <a:rPr lang="en-US" sz="2800" u="sng" dirty="0">
                <a:latin typeface="Tahoma" panose="020B0604030504040204" pitchFamily="34" charset="0"/>
                <a:ea typeface="Tahoma" panose="020B0604030504040204" pitchFamily="34" charset="0"/>
                <a:cs typeface="Tahoma" panose="020B0604030504040204" pitchFamily="34" charset="0"/>
              </a:rPr>
              <a:t>Intimidation</a:t>
            </a:r>
          </a:p>
          <a:p>
            <a:pPr lvl="1"/>
            <a:r>
              <a:rPr lang="en-US" sz="2600" dirty="0">
                <a:latin typeface="Tahoma" panose="020B0604030504040204" pitchFamily="34" charset="0"/>
                <a:ea typeface="Tahoma" panose="020B0604030504040204" pitchFamily="34" charset="0"/>
                <a:cs typeface="Tahoma" panose="020B0604030504040204" pitchFamily="34" charset="0"/>
              </a:rPr>
              <a:t>Making him/her afraid </a:t>
            </a:r>
          </a:p>
          <a:p>
            <a:pPr lvl="1"/>
            <a:r>
              <a:rPr lang="en-US" sz="2600" dirty="0">
                <a:latin typeface="Tahoma" panose="020B0604030504040204" pitchFamily="34" charset="0"/>
                <a:ea typeface="Tahoma" panose="020B0604030504040204" pitchFamily="34" charset="0"/>
                <a:cs typeface="Tahoma" panose="020B0604030504040204" pitchFamily="34" charset="0"/>
              </a:rPr>
              <a:t>Smashing things </a:t>
            </a:r>
          </a:p>
          <a:p>
            <a:pPr lvl="1"/>
            <a:r>
              <a:rPr lang="en-US" sz="2600" dirty="0">
                <a:latin typeface="Tahoma" panose="020B0604030504040204" pitchFamily="34" charset="0"/>
                <a:ea typeface="Tahoma" panose="020B0604030504040204" pitchFamily="34" charset="0"/>
                <a:cs typeface="Tahoma" panose="020B0604030504040204" pitchFamily="34" charset="0"/>
              </a:rPr>
              <a:t>Destroying Property </a:t>
            </a:r>
          </a:p>
          <a:p>
            <a:pPr lvl="1"/>
            <a:r>
              <a:rPr lang="en-US" sz="2600" dirty="0">
                <a:latin typeface="Tahoma" panose="020B0604030504040204" pitchFamily="34" charset="0"/>
                <a:ea typeface="Tahoma" panose="020B0604030504040204" pitchFamily="34" charset="0"/>
                <a:cs typeface="Tahoma" panose="020B0604030504040204" pitchFamily="34" charset="0"/>
              </a:rPr>
              <a:t>Harming pets </a:t>
            </a:r>
          </a:p>
          <a:p>
            <a:pPr lvl="1"/>
            <a:r>
              <a:rPr lang="en-US" sz="2600" dirty="0">
                <a:latin typeface="Tahoma" panose="020B0604030504040204" pitchFamily="34" charset="0"/>
                <a:ea typeface="Tahoma" panose="020B0604030504040204" pitchFamily="34" charset="0"/>
                <a:cs typeface="Tahoma" panose="020B0604030504040204" pitchFamily="34" charset="0"/>
              </a:rPr>
              <a:t>Displaying Weapons</a:t>
            </a:r>
            <a:endParaRPr lang="en-US" sz="2600" b="1"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pic>
        <p:nvPicPr>
          <p:cNvPr id="10" name="Picture 9">
            <a:extLst>
              <a:ext uri="{FF2B5EF4-FFF2-40B4-BE49-F238E27FC236}">
                <a16:creationId xmlns:a16="http://schemas.microsoft.com/office/drawing/2014/main" id="{B57760AC-7DD0-4CB2-A342-E7F025660F01}"/>
              </a:ext>
            </a:extLst>
          </p:cNvPr>
          <p:cNvPicPr>
            <a:picLocks noChangeAspect="1"/>
          </p:cNvPicPr>
          <p:nvPr/>
        </p:nvPicPr>
        <p:blipFill rotWithShape="1">
          <a:blip r:embed="rId3"/>
          <a:srcRect l="48019" t="15867" r="17720" b="48953"/>
          <a:stretch/>
        </p:blipFill>
        <p:spPr>
          <a:xfrm>
            <a:off x="7572376" y="1293384"/>
            <a:ext cx="4010024" cy="5328108"/>
          </a:xfrm>
          <a:prstGeom prst="rect">
            <a:avLst/>
          </a:prstGeom>
          <a:scene3d>
            <a:camera prst="orthographicFront"/>
            <a:lightRig rig="threePt" dir="t"/>
          </a:scene3d>
          <a:sp3d>
            <a:bevelT w="165100" prst="coolSlant"/>
          </a:sp3d>
        </p:spPr>
      </p:pic>
      <p:pic>
        <p:nvPicPr>
          <p:cNvPr id="8" name="Picture 7">
            <a:extLst>
              <a:ext uri="{FF2B5EF4-FFF2-40B4-BE49-F238E27FC236}">
                <a16:creationId xmlns:a16="http://schemas.microsoft.com/office/drawing/2014/main" id="{E8F6B000-6318-3D65-0D4A-A256000A6DD3}"/>
              </a:ext>
            </a:extLst>
          </p:cNvPr>
          <p:cNvPicPr>
            <a:picLocks/>
          </p:cNvPicPr>
          <p:nvPr/>
        </p:nvPicPr>
        <p:blipFill rotWithShape="1">
          <a:blip r:embed="rId4"/>
          <a:srcRect l="-1462" t="14399" r="1462" b="5982"/>
          <a:stretch/>
        </p:blipFill>
        <p:spPr>
          <a:xfrm>
            <a:off x="6947454" y="1752944"/>
            <a:ext cx="5095461" cy="5009322"/>
          </a:xfrm>
          <a:prstGeom prst="flowChartConnector">
            <a:avLst/>
          </a:prstGeom>
        </p:spPr>
      </p:pic>
    </p:spTree>
    <p:extLst>
      <p:ext uri="{BB962C8B-B14F-4D97-AF65-F5344CB8AC3E}">
        <p14:creationId xmlns:p14="http://schemas.microsoft.com/office/powerpoint/2010/main" val="331938665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par>
                                <p:cTn id="18" presetID="10" presetClass="exit" presetSubtype="0" fill="hold" nodeType="withEffect">
                                  <p:stCondLst>
                                    <p:cond delay="0"/>
                                  </p:stCondLst>
                                  <p:childTnLst>
                                    <p:animEffect transition="out" filter="fade">
                                      <p:cBhvr>
                                        <p:cTn id="19" dur="500"/>
                                        <p:tgtEl>
                                          <p:spTgt spid="8"/>
                                        </p:tgtEl>
                                      </p:cBhvr>
                                    </p:animEffect>
                                    <p:set>
                                      <p:cBhvr>
                                        <p:cTn id="20" dur="1" fill="hold">
                                          <p:stCondLst>
                                            <p:cond delay="499"/>
                                          </p:stCondLst>
                                        </p:cTn>
                                        <p:tgtEl>
                                          <p:spTgt spid="8"/>
                                        </p:tgtEl>
                                        <p:attrNameLst>
                                          <p:attrName>style.visibility</p:attrName>
                                        </p:attrNameLst>
                                      </p:cBhvr>
                                      <p:to>
                                        <p:strVal val="hidden"/>
                                      </p:to>
                                    </p:set>
                                  </p:childTnLst>
                                </p:cTn>
                              </p:par>
                              <p:par>
                                <p:cTn id="21" presetID="2" presetClass="entr" presetSubtype="4"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wipe(down)">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wipe(down)">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wipe(down)">
                                      <p:cBhvr>
                                        <p:cTn id="39" dur="5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wipe(down)">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wipe(down)">
                                      <p:cBhvr>
                                        <p:cTn id="4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Power/Control</a:t>
            </a:r>
          </a:p>
        </p:txBody>
      </p:sp>
      <p:sp>
        <p:nvSpPr>
          <p:cNvPr id="3" name="Content Placeholder 2"/>
          <p:cNvSpPr>
            <a:spLocks noGrp="1"/>
          </p:cNvSpPr>
          <p:nvPr>
            <p:ph idx="1"/>
          </p:nvPr>
        </p:nvSpPr>
        <p:spPr>
          <a:xfrm>
            <a:off x="115553" y="1289244"/>
            <a:ext cx="7856423" cy="5568756"/>
          </a:xfrm>
        </p:spPr>
        <p:txBody>
          <a:bodyPr>
            <a:noAutofit/>
          </a:bodyPr>
          <a:lstStyle/>
          <a:p>
            <a:r>
              <a:rPr lang="en-US" sz="2700" u="sng" dirty="0">
                <a:latin typeface="Tahoma" panose="020B0604030504040204" pitchFamily="34" charset="0"/>
                <a:ea typeface="Tahoma" panose="020B0604030504040204" pitchFamily="34" charset="0"/>
                <a:cs typeface="Tahoma" panose="020B0604030504040204" pitchFamily="34" charset="0"/>
              </a:rPr>
              <a:t>Emotional Abuse</a:t>
            </a:r>
          </a:p>
          <a:p>
            <a:pPr lvl="1"/>
            <a:r>
              <a:rPr lang="en-US" sz="2700" dirty="0">
                <a:latin typeface="Tahoma" panose="020B0604030504040204" pitchFamily="34" charset="0"/>
                <a:ea typeface="Tahoma" panose="020B0604030504040204" pitchFamily="34" charset="0"/>
                <a:cs typeface="Tahoma" panose="020B0604030504040204" pitchFamily="34" charset="0"/>
              </a:rPr>
              <a:t>Put Downs </a:t>
            </a:r>
          </a:p>
          <a:p>
            <a:pPr lvl="1"/>
            <a:r>
              <a:rPr lang="en-US" sz="2700" dirty="0">
                <a:latin typeface="Tahoma" panose="020B0604030504040204" pitchFamily="34" charset="0"/>
                <a:ea typeface="Tahoma" panose="020B0604030504040204" pitchFamily="34" charset="0"/>
                <a:cs typeface="Tahoma" panose="020B0604030504040204" pitchFamily="34" charset="0"/>
              </a:rPr>
              <a:t>Name Calling </a:t>
            </a:r>
          </a:p>
          <a:p>
            <a:pPr lvl="1"/>
            <a:r>
              <a:rPr lang="en-US" sz="2700" dirty="0">
                <a:latin typeface="Tahoma" panose="020B0604030504040204" pitchFamily="34" charset="0"/>
                <a:ea typeface="Tahoma" panose="020B0604030504040204" pitchFamily="34" charset="0"/>
                <a:cs typeface="Tahoma" panose="020B0604030504040204" pitchFamily="34" charset="0"/>
              </a:rPr>
              <a:t>Mind Games </a:t>
            </a:r>
          </a:p>
          <a:p>
            <a:pPr lvl="1"/>
            <a:r>
              <a:rPr lang="en-US" sz="2700" dirty="0">
                <a:latin typeface="Tahoma" panose="020B0604030504040204" pitchFamily="34" charset="0"/>
                <a:ea typeface="Tahoma" panose="020B0604030504040204" pitchFamily="34" charset="0"/>
                <a:cs typeface="Tahoma" panose="020B0604030504040204" pitchFamily="34" charset="0"/>
              </a:rPr>
              <a:t>Humiliation </a:t>
            </a:r>
          </a:p>
          <a:p>
            <a:pPr lvl="1"/>
            <a:r>
              <a:rPr lang="en-US" sz="2700" dirty="0">
                <a:latin typeface="Tahoma" panose="020B0604030504040204" pitchFamily="34" charset="0"/>
                <a:ea typeface="Tahoma" panose="020B0604030504040204" pitchFamily="34" charset="0"/>
                <a:cs typeface="Tahoma" panose="020B0604030504040204" pitchFamily="34" charset="0"/>
              </a:rPr>
              <a:t>Making someone feel guilty</a:t>
            </a:r>
          </a:p>
          <a:p>
            <a:r>
              <a:rPr lang="en-US" sz="2700" u="sng" dirty="0">
                <a:latin typeface="Tahoma" panose="020B0604030504040204" pitchFamily="34" charset="0"/>
                <a:ea typeface="Tahoma" panose="020B0604030504040204" pitchFamily="34" charset="0"/>
                <a:cs typeface="Tahoma" panose="020B0604030504040204" pitchFamily="34" charset="0"/>
              </a:rPr>
              <a:t>Isolation</a:t>
            </a:r>
          </a:p>
          <a:p>
            <a:pPr lvl="1"/>
            <a:r>
              <a:rPr lang="en-US" sz="2700" dirty="0">
                <a:latin typeface="Tahoma" panose="020B0604030504040204" pitchFamily="34" charset="0"/>
                <a:ea typeface="Tahoma" panose="020B0604030504040204" pitchFamily="34" charset="0"/>
                <a:cs typeface="Tahoma" panose="020B0604030504040204" pitchFamily="34" charset="0"/>
              </a:rPr>
              <a:t>Controlling what they do, see, read and where they go</a:t>
            </a:r>
          </a:p>
          <a:p>
            <a:pPr lvl="1"/>
            <a:r>
              <a:rPr lang="en-US" sz="2700" dirty="0">
                <a:latin typeface="Tahoma" panose="020B0604030504040204" pitchFamily="34" charset="0"/>
                <a:ea typeface="Tahoma" panose="020B0604030504040204" pitchFamily="34" charset="0"/>
                <a:cs typeface="Tahoma" panose="020B0604030504040204" pitchFamily="34" charset="0"/>
              </a:rPr>
              <a:t>Limited outside involvement</a:t>
            </a:r>
          </a:p>
          <a:p>
            <a:pPr lvl="1"/>
            <a:r>
              <a:rPr lang="en-US" sz="2700" dirty="0">
                <a:latin typeface="Tahoma" panose="020B0604030504040204" pitchFamily="34" charset="0"/>
                <a:ea typeface="Tahoma" panose="020B0604030504040204" pitchFamily="34" charset="0"/>
                <a:cs typeface="Tahoma" panose="020B0604030504040204" pitchFamily="34" charset="0"/>
              </a:rPr>
              <a:t>Uses Jealousy to justify actions</a:t>
            </a: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pic>
        <p:nvPicPr>
          <p:cNvPr id="10" name="Picture 9">
            <a:extLst>
              <a:ext uri="{FF2B5EF4-FFF2-40B4-BE49-F238E27FC236}">
                <a16:creationId xmlns:a16="http://schemas.microsoft.com/office/drawing/2014/main" id="{B57760AC-7DD0-4CB2-A342-E7F025660F01}"/>
              </a:ext>
            </a:extLst>
          </p:cNvPr>
          <p:cNvPicPr>
            <a:picLocks noChangeAspect="1"/>
          </p:cNvPicPr>
          <p:nvPr/>
        </p:nvPicPr>
        <p:blipFill rotWithShape="1">
          <a:blip r:embed="rId3"/>
          <a:srcRect l="57853" t="36048" r="1337" b="20102"/>
          <a:stretch/>
        </p:blipFill>
        <p:spPr>
          <a:xfrm>
            <a:off x="7971977" y="1272210"/>
            <a:ext cx="3865527" cy="5374444"/>
          </a:xfrm>
          <a:prstGeom prst="rect">
            <a:avLst/>
          </a:prstGeom>
        </p:spPr>
      </p:pic>
    </p:spTree>
    <p:extLst>
      <p:ext uri="{BB962C8B-B14F-4D97-AF65-F5344CB8AC3E}">
        <p14:creationId xmlns:p14="http://schemas.microsoft.com/office/powerpoint/2010/main" val="11926544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 presetClass="entr" presetSubtype="4"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 calcmode="lin" valueType="num">
                                      <p:cBhvr additive="base">
                                        <p:cTn id="10" dur="500" fill="hold"/>
                                        <p:tgtEl>
                                          <p:spTgt spid="10"/>
                                        </p:tgtEl>
                                        <p:attrNameLst>
                                          <p:attrName>ppt_x</p:attrName>
                                        </p:attrNameLst>
                                      </p:cBhvr>
                                      <p:tavLst>
                                        <p:tav tm="0">
                                          <p:val>
                                            <p:strVal val="#ppt_x"/>
                                          </p:val>
                                        </p:tav>
                                        <p:tav tm="100000">
                                          <p:val>
                                            <p:strVal val="#ppt_x"/>
                                          </p:val>
                                        </p:tav>
                                      </p:tavLst>
                                    </p:anim>
                                    <p:anim calcmode="lin" valueType="num">
                                      <p:cBhvr additive="base">
                                        <p:cTn id="1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down)">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down)">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wipe(down)">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wipe(down)">
                                      <p:cBhvr>
                                        <p:cTn id="41" dur="5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wipe(down)">
                                      <p:cBhvr>
                                        <p:cTn id="46" dur="5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wipe(down)">
                                      <p:cBhvr>
                                        <p:cTn id="51" dur="5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wipe(down)">
                                      <p:cBhvr>
                                        <p:cTn id="5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Power/Control</a:t>
            </a:r>
          </a:p>
        </p:txBody>
      </p:sp>
      <p:sp>
        <p:nvSpPr>
          <p:cNvPr id="3" name="Content Placeholder 2"/>
          <p:cNvSpPr>
            <a:spLocks noGrp="1"/>
          </p:cNvSpPr>
          <p:nvPr>
            <p:ph idx="1"/>
          </p:nvPr>
        </p:nvSpPr>
        <p:spPr>
          <a:xfrm>
            <a:off x="301487" y="1293384"/>
            <a:ext cx="6420658" cy="5469717"/>
          </a:xfrm>
        </p:spPr>
        <p:txBody>
          <a:bodyPr>
            <a:noAutofit/>
          </a:bodyPr>
          <a:lstStyle/>
          <a:p>
            <a:r>
              <a:rPr lang="en-US" sz="3200" u="sng" dirty="0">
                <a:latin typeface="Tahoma" panose="020B0604030504040204" pitchFamily="34" charset="0"/>
                <a:ea typeface="Tahoma" panose="020B0604030504040204" pitchFamily="34" charset="0"/>
                <a:cs typeface="Tahoma" panose="020B0604030504040204" pitchFamily="34" charset="0"/>
              </a:rPr>
              <a:t>Using Children</a:t>
            </a:r>
          </a:p>
          <a:p>
            <a:pPr lvl="1"/>
            <a:r>
              <a:rPr lang="en-US" sz="2800" dirty="0">
                <a:latin typeface="Tahoma" panose="020B0604030504040204" pitchFamily="34" charset="0"/>
                <a:ea typeface="Tahoma" panose="020B0604030504040204" pitchFamily="34" charset="0"/>
                <a:cs typeface="Tahoma" panose="020B0604030504040204" pitchFamily="34" charset="0"/>
              </a:rPr>
              <a:t>Feeling guilty about children</a:t>
            </a:r>
          </a:p>
          <a:p>
            <a:pPr lvl="1"/>
            <a:r>
              <a:rPr lang="en-US" sz="2800" dirty="0">
                <a:latin typeface="Tahoma" panose="020B0604030504040204" pitchFamily="34" charset="0"/>
                <a:ea typeface="Tahoma" panose="020B0604030504040204" pitchFamily="34" charset="0"/>
                <a:cs typeface="Tahoma" panose="020B0604030504040204" pitchFamily="34" charset="0"/>
              </a:rPr>
              <a:t>Using them to relay messages</a:t>
            </a:r>
          </a:p>
          <a:p>
            <a:pPr lvl="1"/>
            <a:r>
              <a:rPr lang="en-US" sz="2800" dirty="0">
                <a:latin typeface="Tahoma" panose="020B0604030504040204" pitchFamily="34" charset="0"/>
                <a:ea typeface="Tahoma" panose="020B0604030504040204" pitchFamily="34" charset="0"/>
                <a:cs typeface="Tahoma" panose="020B0604030504040204" pitchFamily="34" charset="0"/>
              </a:rPr>
              <a:t>Using visitation to harass them</a:t>
            </a:r>
          </a:p>
          <a:p>
            <a:pPr lvl="1"/>
            <a:r>
              <a:rPr lang="en-US" sz="2800" dirty="0">
                <a:latin typeface="Tahoma" panose="020B0604030504040204" pitchFamily="34" charset="0"/>
                <a:ea typeface="Tahoma" panose="020B0604030504040204" pitchFamily="34" charset="0"/>
                <a:cs typeface="Tahoma" panose="020B0604030504040204" pitchFamily="34" charset="0"/>
              </a:rPr>
              <a:t>Threatening to take the kids away</a:t>
            </a:r>
            <a:endParaRPr lang="en-US" sz="2800" u="sng" dirty="0">
              <a:latin typeface="Tahoma" panose="020B0604030504040204" pitchFamily="34" charset="0"/>
              <a:ea typeface="Tahoma" panose="020B0604030504040204" pitchFamily="34" charset="0"/>
              <a:cs typeface="Tahoma" panose="020B0604030504040204" pitchFamily="34" charset="0"/>
            </a:endParaRPr>
          </a:p>
          <a:p>
            <a:r>
              <a:rPr lang="en-US" sz="3200" u="sng" dirty="0">
                <a:latin typeface="Tahoma" panose="020B0604030504040204" pitchFamily="34" charset="0"/>
                <a:ea typeface="Tahoma" panose="020B0604030504040204" pitchFamily="34" charset="0"/>
                <a:cs typeface="Tahoma" panose="020B0604030504040204" pitchFamily="34" charset="0"/>
              </a:rPr>
              <a:t>Denying, Minimizing, Blaming</a:t>
            </a:r>
          </a:p>
          <a:p>
            <a:pPr lvl="1"/>
            <a:r>
              <a:rPr lang="en-US" sz="2800" dirty="0">
                <a:latin typeface="Tahoma" panose="020B0604030504040204" pitchFamily="34" charset="0"/>
                <a:ea typeface="Tahoma" panose="020B0604030504040204" pitchFamily="34" charset="0"/>
                <a:cs typeface="Tahoma" panose="020B0604030504040204" pitchFamily="34" charset="0"/>
              </a:rPr>
              <a:t>Making light of abuse</a:t>
            </a:r>
          </a:p>
          <a:p>
            <a:pPr lvl="1"/>
            <a:r>
              <a:rPr lang="en-US" sz="2800" dirty="0">
                <a:latin typeface="Tahoma" panose="020B0604030504040204" pitchFamily="34" charset="0"/>
                <a:ea typeface="Tahoma" panose="020B0604030504040204" pitchFamily="34" charset="0"/>
                <a:cs typeface="Tahoma" panose="020B0604030504040204" pitchFamily="34" charset="0"/>
              </a:rPr>
              <a:t>Saying it didn’t happen</a:t>
            </a:r>
          </a:p>
          <a:p>
            <a:pPr lvl="1"/>
            <a:r>
              <a:rPr lang="en-US" sz="2800" dirty="0">
                <a:latin typeface="Tahoma" panose="020B0604030504040204" pitchFamily="34" charset="0"/>
                <a:ea typeface="Tahoma" panose="020B0604030504040204" pitchFamily="34" charset="0"/>
                <a:cs typeface="Tahoma" panose="020B0604030504040204" pitchFamily="34" charset="0"/>
              </a:rPr>
              <a:t>Shifting responsibility</a:t>
            </a:r>
          </a:p>
          <a:p>
            <a:pPr lvl="1"/>
            <a:r>
              <a:rPr lang="en-US" sz="2800" dirty="0">
                <a:latin typeface="Tahoma" panose="020B0604030504040204" pitchFamily="34" charset="0"/>
                <a:ea typeface="Tahoma" panose="020B0604030504040204" pitchFamily="34" charset="0"/>
                <a:cs typeface="Tahoma" panose="020B0604030504040204" pitchFamily="34" charset="0"/>
              </a:rPr>
              <a:t>Saying they caused it</a:t>
            </a:r>
            <a:endParaRPr lang="en-US" sz="2800" u="sng" dirty="0">
              <a:latin typeface="Tahoma" panose="020B0604030504040204" pitchFamily="34" charset="0"/>
              <a:ea typeface="Tahoma" panose="020B0604030504040204" pitchFamily="34" charset="0"/>
              <a:cs typeface="Tahoma" panose="020B0604030504040204" pitchFamily="34" charset="0"/>
            </a:endParaRPr>
          </a:p>
          <a:p>
            <a:endParaRPr lang="en-US" sz="3200"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pic>
        <p:nvPicPr>
          <p:cNvPr id="10" name="Picture 9">
            <a:extLst>
              <a:ext uri="{FF2B5EF4-FFF2-40B4-BE49-F238E27FC236}">
                <a16:creationId xmlns:a16="http://schemas.microsoft.com/office/drawing/2014/main" id="{B57760AC-7DD0-4CB2-A342-E7F025660F01}"/>
              </a:ext>
            </a:extLst>
          </p:cNvPr>
          <p:cNvPicPr>
            <a:picLocks noChangeAspect="1"/>
          </p:cNvPicPr>
          <p:nvPr/>
        </p:nvPicPr>
        <p:blipFill rotWithShape="1">
          <a:blip r:embed="rId3"/>
          <a:srcRect l="23318" t="65316" r="25866" b="11151"/>
          <a:stretch/>
        </p:blipFill>
        <p:spPr>
          <a:xfrm>
            <a:off x="6657975" y="1465627"/>
            <a:ext cx="5232538" cy="4181476"/>
          </a:xfrm>
          <a:prstGeom prst="rect">
            <a:avLst/>
          </a:prstGeom>
        </p:spPr>
      </p:pic>
    </p:spTree>
    <p:extLst>
      <p:ext uri="{BB962C8B-B14F-4D97-AF65-F5344CB8AC3E}">
        <p14:creationId xmlns:p14="http://schemas.microsoft.com/office/powerpoint/2010/main" val="85112978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 presetClass="entr" presetSubtype="4"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 calcmode="lin" valueType="num">
                                      <p:cBhvr additive="base">
                                        <p:cTn id="10" dur="500" fill="hold"/>
                                        <p:tgtEl>
                                          <p:spTgt spid="10"/>
                                        </p:tgtEl>
                                        <p:attrNameLst>
                                          <p:attrName>ppt_x</p:attrName>
                                        </p:attrNameLst>
                                      </p:cBhvr>
                                      <p:tavLst>
                                        <p:tav tm="0">
                                          <p:val>
                                            <p:strVal val="#ppt_x"/>
                                          </p:val>
                                        </p:tav>
                                        <p:tav tm="100000">
                                          <p:val>
                                            <p:strVal val="#ppt_x"/>
                                          </p:val>
                                        </p:tav>
                                      </p:tavLst>
                                    </p:anim>
                                    <p:anim calcmode="lin" valueType="num">
                                      <p:cBhvr additive="base">
                                        <p:cTn id="1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down)">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down)">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wipe(down)">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wipe(down)">
                                      <p:cBhvr>
                                        <p:cTn id="41" dur="5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wipe(down)">
                                      <p:cBhvr>
                                        <p:cTn id="46" dur="5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wipe(down)">
                                      <p:cBhvr>
                                        <p:cTn id="51" dur="5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wipe(down)">
                                      <p:cBhvr>
                                        <p:cTn id="5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Power/Control</a:t>
            </a:r>
          </a:p>
        </p:txBody>
      </p:sp>
      <p:sp>
        <p:nvSpPr>
          <p:cNvPr id="3" name="Content Placeholder 2"/>
          <p:cNvSpPr>
            <a:spLocks noGrp="1"/>
          </p:cNvSpPr>
          <p:nvPr>
            <p:ph idx="1"/>
          </p:nvPr>
        </p:nvSpPr>
        <p:spPr>
          <a:xfrm>
            <a:off x="0" y="1293384"/>
            <a:ext cx="6420658" cy="4525963"/>
          </a:xfrm>
        </p:spPr>
        <p:txBody>
          <a:bodyPr>
            <a:noAutofit/>
          </a:bodyPr>
          <a:lstStyle/>
          <a:p>
            <a:r>
              <a:rPr lang="en-US" sz="2800" u="sng" dirty="0">
                <a:latin typeface="Tahoma" panose="020B0604030504040204" pitchFamily="34" charset="0"/>
                <a:ea typeface="Tahoma" panose="020B0604030504040204" pitchFamily="34" charset="0"/>
                <a:cs typeface="Tahoma" panose="020B0604030504040204" pitchFamily="34" charset="0"/>
              </a:rPr>
              <a:t>Economic Abuse</a:t>
            </a:r>
          </a:p>
          <a:p>
            <a:pPr lvl="1"/>
            <a:r>
              <a:rPr lang="en-US" sz="2400" dirty="0">
                <a:latin typeface="Tahoma" panose="020B0604030504040204" pitchFamily="34" charset="0"/>
                <a:ea typeface="Tahoma" panose="020B0604030504040204" pitchFamily="34" charset="0"/>
                <a:cs typeface="Tahoma" panose="020B0604030504040204" pitchFamily="34" charset="0"/>
              </a:rPr>
              <a:t>Preventing partner from getting/ keeping a job</a:t>
            </a:r>
          </a:p>
          <a:p>
            <a:pPr lvl="1"/>
            <a:r>
              <a:rPr lang="en-US" sz="2400" dirty="0">
                <a:latin typeface="Tahoma" panose="020B0604030504040204" pitchFamily="34" charset="0"/>
                <a:ea typeface="Tahoma" panose="020B0604030504040204" pitchFamily="34" charset="0"/>
                <a:cs typeface="Tahoma" panose="020B0604030504040204" pitchFamily="34" charset="0"/>
              </a:rPr>
              <a:t>Making them ask for money</a:t>
            </a:r>
          </a:p>
          <a:p>
            <a:pPr lvl="1"/>
            <a:r>
              <a:rPr lang="en-US" sz="2400" dirty="0">
                <a:latin typeface="Tahoma" panose="020B0604030504040204" pitchFamily="34" charset="0"/>
                <a:ea typeface="Tahoma" panose="020B0604030504040204" pitchFamily="34" charset="0"/>
                <a:cs typeface="Tahoma" panose="020B0604030504040204" pitchFamily="34" charset="0"/>
              </a:rPr>
              <a:t>Giving allowance/taking money </a:t>
            </a:r>
          </a:p>
          <a:p>
            <a:pPr lvl="1"/>
            <a:r>
              <a:rPr lang="en-US" sz="2400" dirty="0">
                <a:latin typeface="Tahoma" panose="020B0604030504040204" pitchFamily="34" charset="0"/>
                <a:ea typeface="Tahoma" panose="020B0604030504040204" pitchFamily="34" charset="0"/>
                <a:cs typeface="Tahoma" panose="020B0604030504040204" pitchFamily="34" charset="0"/>
              </a:rPr>
              <a:t>Disallowing access to family income</a:t>
            </a:r>
            <a:endParaRPr lang="en-US" sz="2000" u="sng" dirty="0">
              <a:latin typeface="Tahoma" panose="020B0604030504040204" pitchFamily="34" charset="0"/>
              <a:ea typeface="Tahoma" panose="020B0604030504040204" pitchFamily="34" charset="0"/>
              <a:cs typeface="Tahoma" panose="020B0604030504040204" pitchFamily="34" charset="0"/>
            </a:endParaRPr>
          </a:p>
          <a:p>
            <a:r>
              <a:rPr lang="en-US" sz="2800" u="sng" dirty="0" err="1">
                <a:latin typeface="Tahoma" panose="020B0604030504040204" pitchFamily="34" charset="0"/>
                <a:ea typeface="Tahoma" panose="020B0604030504040204" pitchFamily="34" charset="0"/>
                <a:cs typeface="Tahoma" panose="020B0604030504040204" pitchFamily="34" charset="0"/>
              </a:rPr>
              <a:t>Priviledge</a:t>
            </a:r>
            <a:endParaRPr lang="en-US" sz="2800" u="sng" dirty="0">
              <a:latin typeface="Tahoma" panose="020B0604030504040204" pitchFamily="34" charset="0"/>
              <a:ea typeface="Tahoma" panose="020B0604030504040204" pitchFamily="34" charset="0"/>
              <a:cs typeface="Tahoma" panose="020B0604030504040204" pitchFamily="34" charset="0"/>
            </a:endParaRPr>
          </a:p>
          <a:p>
            <a:pPr lvl="1"/>
            <a:r>
              <a:rPr lang="en-US" sz="2400" dirty="0">
                <a:latin typeface="Tahoma" panose="020B0604030504040204" pitchFamily="34" charset="0"/>
                <a:ea typeface="Tahoma" panose="020B0604030504040204" pitchFamily="34" charset="0"/>
                <a:cs typeface="Tahoma" panose="020B0604030504040204" pitchFamily="34" charset="0"/>
              </a:rPr>
              <a:t>Treating partner like a servant</a:t>
            </a:r>
          </a:p>
          <a:p>
            <a:pPr lvl="1"/>
            <a:r>
              <a:rPr lang="en-US" sz="2400" dirty="0">
                <a:latin typeface="Tahoma" panose="020B0604030504040204" pitchFamily="34" charset="0"/>
                <a:ea typeface="Tahoma" panose="020B0604030504040204" pitchFamily="34" charset="0"/>
                <a:cs typeface="Tahoma" panose="020B0604030504040204" pitchFamily="34" charset="0"/>
              </a:rPr>
              <a:t>Making all the big decisions</a:t>
            </a:r>
          </a:p>
          <a:p>
            <a:pPr lvl="1"/>
            <a:r>
              <a:rPr lang="en-US" sz="2400" dirty="0">
                <a:latin typeface="Tahoma" panose="020B0604030504040204" pitchFamily="34" charset="0"/>
                <a:ea typeface="Tahoma" panose="020B0604030504040204" pitchFamily="34" charset="0"/>
                <a:cs typeface="Tahoma" panose="020B0604030504040204" pitchFamily="34" charset="0"/>
              </a:rPr>
              <a:t>“Master of the Castle”</a:t>
            </a:r>
          </a:p>
          <a:p>
            <a:pPr lvl="1"/>
            <a:r>
              <a:rPr lang="en-US" sz="2400" dirty="0">
                <a:latin typeface="Tahoma" panose="020B0604030504040204" pitchFamily="34" charset="0"/>
                <a:ea typeface="Tahoma" panose="020B0604030504040204" pitchFamily="34" charset="0"/>
                <a:cs typeface="Tahoma" panose="020B0604030504040204" pitchFamily="34" charset="0"/>
              </a:rPr>
              <a:t>Defining gender roles </a:t>
            </a:r>
          </a:p>
          <a:p>
            <a:pPr lvl="1"/>
            <a:r>
              <a:rPr lang="en-US" sz="2400" dirty="0">
                <a:latin typeface="Tahoma" panose="020B0604030504040204" pitchFamily="34" charset="0"/>
                <a:ea typeface="Tahoma" panose="020B0604030504040204" pitchFamily="34" charset="0"/>
                <a:cs typeface="Tahoma" panose="020B0604030504040204" pitchFamily="34" charset="0"/>
              </a:rPr>
              <a:t>Culture/Religion</a:t>
            </a:r>
            <a:endParaRPr lang="en-US" sz="2000" u="sng" dirty="0">
              <a:latin typeface="Tahoma" panose="020B0604030504040204" pitchFamily="34" charset="0"/>
              <a:ea typeface="Tahoma" panose="020B0604030504040204" pitchFamily="34" charset="0"/>
              <a:cs typeface="Tahoma" panose="020B0604030504040204" pitchFamily="34" charset="0"/>
            </a:endParaRPr>
          </a:p>
          <a:p>
            <a:endParaRPr lang="en-US" u="sng" dirty="0">
              <a:latin typeface="Tahoma" panose="020B0604030504040204" pitchFamily="34" charset="0"/>
              <a:ea typeface="Tahoma" panose="020B0604030504040204" pitchFamily="34" charset="0"/>
              <a:cs typeface="Tahoma" panose="020B0604030504040204" pitchFamily="34" charset="0"/>
            </a:endParaRP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pic>
        <p:nvPicPr>
          <p:cNvPr id="10" name="Picture 9">
            <a:extLst>
              <a:ext uri="{FF2B5EF4-FFF2-40B4-BE49-F238E27FC236}">
                <a16:creationId xmlns:a16="http://schemas.microsoft.com/office/drawing/2014/main" id="{B57760AC-7DD0-4CB2-A342-E7F025660F01}"/>
              </a:ext>
            </a:extLst>
          </p:cNvPr>
          <p:cNvPicPr>
            <a:picLocks noChangeAspect="1"/>
          </p:cNvPicPr>
          <p:nvPr/>
        </p:nvPicPr>
        <p:blipFill rotWithShape="1">
          <a:blip r:embed="rId3"/>
          <a:srcRect l="735" t="39591" r="61694" b="30819"/>
          <a:stretch/>
        </p:blipFill>
        <p:spPr>
          <a:xfrm>
            <a:off x="6682466" y="1401417"/>
            <a:ext cx="5204734" cy="5304183"/>
          </a:xfrm>
          <a:prstGeom prst="rect">
            <a:avLst/>
          </a:prstGeom>
        </p:spPr>
      </p:pic>
    </p:spTree>
    <p:extLst>
      <p:ext uri="{BB962C8B-B14F-4D97-AF65-F5344CB8AC3E}">
        <p14:creationId xmlns:p14="http://schemas.microsoft.com/office/powerpoint/2010/main" val="238090426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 presetClass="entr" presetSubtype="4"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 calcmode="lin" valueType="num">
                                      <p:cBhvr additive="base">
                                        <p:cTn id="10" dur="500" fill="hold"/>
                                        <p:tgtEl>
                                          <p:spTgt spid="10"/>
                                        </p:tgtEl>
                                        <p:attrNameLst>
                                          <p:attrName>ppt_x</p:attrName>
                                        </p:attrNameLst>
                                      </p:cBhvr>
                                      <p:tavLst>
                                        <p:tav tm="0">
                                          <p:val>
                                            <p:strVal val="#ppt_x"/>
                                          </p:val>
                                        </p:tav>
                                        <p:tav tm="100000">
                                          <p:val>
                                            <p:strVal val="#ppt_x"/>
                                          </p:val>
                                        </p:tav>
                                      </p:tavLst>
                                    </p:anim>
                                    <p:anim calcmode="lin" valueType="num">
                                      <p:cBhvr additive="base">
                                        <p:cTn id="1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down)">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down)">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wipe(down)">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wipe(down)">
                                      <p:cBhvr>
                                        <p:cTn id="41" dur="5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wipe(down)">
                                      <p:cBhvr>
                                        <p:cTn id="46" dur="5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wipe(down)">
                                      <p:cBhvr>
                                        <p:cTn id="51" dur="5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wipe(down)">
                                      <p:cBhvr>
                                        <p:cTn id="56" dur="500"/>
                                        <p:tgtEl>
                                          <p:spTgt spid="3">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wipe(down)">
                                      <p:cBhvr>
                                        <p:cTn id="6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57760AC-7DD0-4CB2-A342-E7F025660F01}"/>
              </a:ext>
            </a:extLst>
          </p:cNvPr>
          <p:cNvPicPr>
            <a:picLocks noChangeAspect="1"/>
          </p:cNvPicPr>
          <p:nvPr/>
        </p:nvPicPr>
        <p:blipFill rotWithShape="1">
          <a:blip r:embed="rId2"/>
          <a:srcRect l="23202" t="16438" r="47961" b="60859"/>
          <a:stretch/>
        </p:blipFill>
        <p:spPr>
          <a:xfrm>
            <a:off x="6781800" y="1514897"/>
            <a:ext cx="4657725" cy="5229123"/>
          </a:xfrm>
          <a:prstGeom prst="rect">
            <a:avLst/>
          </a:prstGeom>
        </p:spPr>
      </p:pic>
      <p:sp>
        <p:nvSpPr>
          <p:cNvPr id="2" name="Title 1"/>
          <p:cNvSpPr>
            <a:spLocks noGrp="1"/>
          </p:cNvSpPr>
          <p:nvPr>
            <p:ph type="title"/>
          </p:nvPr>
        </p:nvSpPr>
        <p:spPr>
          <a:xfrm>
            <a:off x="609600" y="0"/>
            <a:ext cx="10972800" cy="1198485"/>
          </a:xfrm>
        </p:spPr>
        <p:txBody>
          <a:bodyPr/>
          <a:lstStyle/>
          <a:p>
            <a:r>
              <a:rPr lang="en-US" dirty="0"/>
              <a:t>Power/Control</a:t>
            </a:r>
          </a:p>
        </p:txBody>
      </p:sp>
      <p:sp>
        <p:nvSpPr>
          <p:cNvPr id="3" name="Content Placeholder 2"/>
          <p:cNvSpPr>
            <a:spLocks noGrp="1"/>
          </p:cNvSpPr>
          <p:nvPr>
            <p:ph idx="1"/>
          </p:nvPr>
        </p:nvSpPr>
        <p:spPr>
          <a:xfrm>
            <a:off x="231991" y="1514897"/>
            <a:ext cx="6420658" cy="4525963"/>
          </a:xfrm>
        </p:spPr>
        <p:txBody>
          <a:bodyPr>
            <a:normAutofit/>
          </a:bodyPr>
          <a:lstStyle/>
          <a:p>
            <a:r>
              <a:rPr lang="en-US" sz="3200" u="sng" dirty="0" err="1">
                <a:latin typeface="Tahoma" panose="020B0604030504040204" pitchFamily="34" charset="0"/>
                <a:ea typeface="Tahoma" panose="020B0604030504040204" pitchFamily="34" charset="0"/>
                <a:cs typeface="Tahoma" panose="020B0604030504040204" pitchFamily="34" charset="0"/>
              </a:rPr>
              <a:t>Coercian</a:t>
            </a:r>
            <a:r>
              <a:rPr lang="en-US" sz="3200" u="sng" dirty="0">
                <a:latin typeface="Tahoma" panose="020B0604030504040204" pitchFamily="34" charset="0"/>
                <a:ea typeface="Tahoma" panose="020B0604030504040204" pitchFamily="34" charset="0"/>
                <a:cs typeface="Tahoma" panose="020B0604030504040204" pitchFamily="34" charset="0"/>
              </a:rPr>
              <a:t>/Threats</a:t>
            </a:r>
          </a:p>
          <a:p>
            <a:pPr lvl="1"/>
            <a:r>
              <a:rPr lang="en-US" sz="2800" dirty="0">
                <a:latin typeface="Tahoma" panose="020B0604030504040204" pitchFamily="34" charset="0"/>
                <a:ea typeface="Tahoma" panose="020B0604030504040204" pitchFamily="34" charset="0"/>
                <a:cs typeface="Tahoma" panose="020B0604030504040204" pitchFamily="34" charset="0"/>
              </a:rPr>
              <a:t>Making and or carrying threats to harm you/others</a:t>
            </a:r>
          </a:p>
          <a:p>
            <a:pPr lvl="1"/>
            <a:r>
              <a:rPr lang="en-US" sz="2800" dirty="0">
                <a:latin typeface="Tahoma" panose="020B0604030504040204" pitchFamily="34" charset="0"/>
                <a:ea typeface="Tahoma" panose="020B0604030504040204" pitchFamily="34" charset="0"/>
                <a:cs typeface="Tahoma" panose="020B0604030504040204" pitchFamily="34" charset="0"/>
              </a:rPr>
              <a:t>Threatening to leave or commit suicide</a:t>
            </a:r>
          </a:p>
          <a:p>
            <a:pPr lvl="2"/>
            <a:r>
              <a:rPr lang="en-US" sz="2800" dirty="0">
                <a:latin typeface="Tahoma" panose="020B0604030504040204" pitchFamily="34" charset="0"/>
                <a:ea typeface="Tahoma" panose="020B0604030504040204" pitchFamily="34" charset="0"/>
                <a:cs typeface="Tahoma" panose="020B0604030504040204" pitchFamily="34" charset="0"/>
              </a:rPr>
              <a:t>Report to “Welfare”</a:t>
            </a:r>
          </a:p>
          <a:p>
            <a:pPr lvl="2"/>
            <a:r>
              <a:rPr lang="en-US" sz="2800" dirty="0">
                <a:latin typeface="Tahoma" panose="020B0604030504040204" pitchFamily="34" charset="0"/>
                <a:ea typeface="Tahoma" panose="020B0604030504040204" pitchFamily="34" charset="0"/>
                <a:cs typeface="Tahoma" panose="020B0604030504040204" pitchFamily="34" charset="0"/>
              </a:rPr>
              <a:t>Drop charges</a:t>
            </a:r>
          </a:p>
          <a:p>
            <a:pPr lvl="2"/>
            <a:r>
              <a:rPr lang="en-US" sz="2800" dirty="0">
                <a:latin typeface="Tahoma" panose="020B0604030504040204" pitchFamily="34" charset="0"/>
                <a:ea typeface="Tahoma" panose="020B0604030504040204" pitchFamily="34" charset="0"/>
                <a:cs typeface="Tahoma" panose="020B0604030504040204" pitchFamily="34" charset="0"/>
              </a:rPr>
              <a:t>Doing illegal things </a:t>
            </a:r>
          </a:p>
          <a:p>
            <a:pPr lvl="1"/>
            <a:r>
              <a:rPr lang="en-US" sz="2800" dirty="0">
                <a:latin typeface="Tahoma" panose="020B0604030504040204" pitchFamily="34" charset="0"/>
                <a:ea typeface="Tahoma" panose="020B0604030504040204" pitchFamily="34" charset="0"/>
                <a:cs typeface="Tahoma" panose="020B0604030504040204" pitchFamily="34" charset="0"/>
              </a:rPr>
              <a:t>Maintenance Behaviors</a:t>
            </a:r>
            <a:endParaRPr lang="en-US" sz="2800" u="sng" dirty="0">
              <a:latin typeface="Tahoma" panose="020B0604030504040204" pitchFamily="34" charset="0"/>
              <a:ea typeface="Tahoma" panose="020B0604030504040204" pitchFamily="34" charset="0"/>
              <a:cs typeface="Tahoma" panose="020B0604030504040204" pitchFamily="34" charset="0"/>
            </a:endParaRPr>
          </a:p>
          <a:p>
            <a:endParaRPr lang="en-US" sz="3200"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3"/>
          <a:stretch>
            <a:fillRect/>
          </a:stretch>
        </p:blipFill>
        <p:spPr>
          <a:xfrm>
            <a:off x="115554" y="94899"/>
            <a:ext cx="1125367" cy="1103586"/>
          </a:xfrm>
          <a:prstGeom prst="rect">
            <a:avLst/>
          </a:prstGeom>
        </p:spPr>
      </p:pic>
    </p:spTree>
    <p:extLst>
      <p:ext uri="{BB962C8B-B14F-4D97-AF65-F5344CB8AC3E}">
        <p14:creationId xmlns:p14="http://schemas.microsoft.com/office/powerpoint/2010/main" val="405795434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down)">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ipe(down)">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ipe(down)">
                                      <p:cBhvr>
                                        <p:cTn id="35" dur="5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wipe(down)">
                                      <p:cBhvr>
                                        <p:cTn id="4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Company meeting presentation</Template>
  <TotalTime>68428</TotalTime>
  <Words>700</Words>
  <Application>Microsoft Office PowerPoint</Application>
  <PresentationFormat>Widescreen</PresentationFormat>
  <Paragraphs>135</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Century Gothic</vt:lpstr>
      <vt:lpstr>Courier New</vt:lpstr>
      <vt:lpstr>Palatino Linotype</vt:lpstr>
      <vt:lpstr>Tahoma</vt:lpstr>
      <vt:lpstr>Trebuchet MS</vt:lpstr>
      <vt:lpstr>Company background presentation</vt:lpstr>
      <vt:lpstr>Healthy Relationships</vt:lpstr>
      <vt:lpstr>Where We Goin’…??</vt:lpstr>
      <vt:lpstr>Power/Control</vt:lpstr>
      <vt:lpstr>Power/Control – Problem!</vt:lpstr>
      <vt:lpstr>Power/Control – Fixed?</vt:lpstr>
      <vt:lpstr>Power/Control</vt:lpstr>
      <vt:lpstr>Power/Control</vt:lpstr>
      <vt:lpstr>Power/Control</vt:lpstr>
      <vt:lpstr>Power/Control</vt:lpstr>
      <vt:lpstr>Equality Wheel</vt:lpstr>
      <vt:lpstr>Equality Wheel</vt:lpstr>
      <vt:lpstr>Equality Wheel</vt:lpstr>
      <vt:lpstr>Equality Wheel</vt:lpstr>
      <vt:lpstr>Equality Wheel</vt:lpstr>
      <vt:lpstr>Equality Wheel</vt:lpstr>
      <vt:lpstr>Done Already?!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#Codependency  (Self Love Deficit Disorder): Week 2</dc:title>
  <dc:creator>Mchael Noll</dc:creator>
  <cp:lastModifiedBy>Mchael Noll</cp:lastModifiedBy>
  <cp:revision>54</cp:revision>
  <dcterms:created xsi:type="dcterms:W3CDTF">2021-11-16T04:49:44Z</dcterms:created>
  <dcterms:modified xsi:type="dcterms:W3CDTF">2023-03-08T05:35:34Z</dcterms:modified>
</cp:coreProperties>
</file>