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1" r:id="rId3"/>
    <p:sldId id="319" r:id="rId4"/>
    <p:sldId id="311" r:id="rId5"/>
    <p:sldId id="312" r:id="rId6"/>
    <p:sldId id="316" r:id="rId7"/>
    <p:sldId id="317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ED48B-E8B5-44F5-9136-ADA448B0AD94}">
          <p14:sldIdLst>
            <p14:sldId id="270"/>
            <p14:sldId id="271"/>
            <p14:sldId id="319"/>
            <p14:sldId id="311"/>
            <p14:sldId id="312"/>
            <p14:sldId id="316"/>
            <p14:sldId id="31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hael Noll" initials="MN" lastIdx="4" clrIdx="0">
    <p:extLst>
      <p:ext uri="{19B8F6BF-5375-455C-9EA6-DF929625EA0E}">
        <p15:presenceInfo xmlns:p15="http://schemas.microsoft.com/office/powerpoint/2012/main" userId="bef1d86447e0c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2EB34-8C45-4356-AB21-D3D827CB5A8D}" v="3" dt="2023-01-24T17:59:52.685"/>
    <p1510:client id="{408CEF48-F9DC-4C29-A49F-9F89217D158F}" v="1" dt="2023-07-18T18:00:49.748"/>
    <p1510:client id="{E4B6A74B-5B93-4F31-8181-42930740BCDA}" v="19" dt="2023-01-24T17:57:58.18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noll" userId="o+ICukYcLY60v8uzYEG1acPix/MIfdr4CpS+1NjJn6Q=" providerId="None" clId="Web-{E4B6A74B-5B93-4F31-8181-42930740BCDA}"/>
    <pc:docChg chg="modSld">
      <pc:chgData name="michael noll" userId="o+ICukYcLY60v8uzYEG1acPix/MIfdr4CpS+1NjJn6Q=" providerId="None" clId="Web-{E4B6A74B-5B93-4F31-8181-42930740BCDA}" dt="2023-01-24T17:57:58.189" v="18"/>
      <pc:docMkLst>
        <pc:docMk/>
      </pc:docMkLst>
      <pc:sldChg chg="modSp">
        <pc:chgData name="michael noll" userId="o+ICukYcLY60v8uzYEG1acPix/MIfdr4CpS+1NjJn6Q=" providerId="None" clId="Web-{E4B6A74B-5B93-4F31-8181-42930740BCDA}" dt="2023-01-24T17:55:48.608" v="1" actId="14100"/>
        <pc:sldMkLst>
          <pc:docMk/>
          <pc:sldMk cId="3410528100" sldId="271"/>
        </pc:sldMkLst>
        <pc:spChg chg="mod">
          <ac:chgData name="michael noll" userId="o+ICukYcLY60v8uzYEG1acPix/MIfdr4CpS+1NjJn6Q=" providerId="None" clId="Web-{E4B6A74B-5B93-4F31-8181-42930740BCDA}" dt="2023-01-24T17:55:42.311" v="0" actId="14100"/>
          <ac:spMkLst>
            <pc:docMk/>
            <pc:sldMk cId="3410528100" sldId="271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E4B6A74B-5B93-4F31-8181-42930740BCDA}" dt="2023-01-24T17:55:48.608" v="1" actId="14100"/>
          <ac:spMkLst>
            <pc:docMk/>
            <pc:sldMk cId="3410528100" sldId="271"/>
            <ac:spMk id="3" creationId="{00000000-0000-0000-0000-000000000000}"/>
          </ac:spMkLst>
        </pc:spChg>
      </pc:sldChg>
      <pc:sldChg chg="modSp">
        <pc:chgData name="michael noll" userId="o+ICukYcLY60v8uzYEG1acPix/MIfdr4CpS+1NjJn6Q=" providerId="None" clId="Web-{E4B6A74B-5B93-4F31-8181-42930740BCDA}" dt="2023-01-24T17:57:58.189" v="18"/>
        <pc:sldMkLst>
          <pc:docMk/>
          <pc:sldMk cId="3874955170" sldId="308"/>
        </pc:sldMkLst>
        <pc:spChg chg="mod">
          <ac:chgData name="michael noll" userId="o+ICukYcLY60v8uzYEG1acPix/MIfdr4CpS+1NjJn6Q=" providerId="None" clId="Web-{E4B6A74B-5B93-4F31-8181-42930740BCDA}" dt="2023-01-24T17:57:37.548" v="15" actId="14100"/>
          <ac:spMkLst>
            <pc:docMk/>
            <pc:sldMk cId="3874955170" sldId="308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E4B6A74B-5B93-4F31-8181-42930740BCDA}" dt="2023-01-24T17:57:58.189" v="18"/>
          <ac:spMkLst>
            <pc:docMk/>
            <pc:sldMk cId="3874955170" sldId="308"/>
            <ac:spMk id="3" creationId="{00000000-0000-0000-0000-000000000000}"/>
          </ac:spMkLst>
        </pc:spChg>
      </pc:sldChg>
      <pc:sldChg chg="modSp">
        <pc:chgData name="michael noll" userId="o+ICukYcLY60v8uzYEG1acPix/MIfdr4CpS+1NjJn6Q=" providerId="None" clId="Web-{E4B6A74B-5B93-4F31-8181-42930740BCDA}" dt="2023-01-24T17:56:18.874" v="4" actId="1076"/>
        <pc:sldMkLst>
          <pc:docMk/>
          <pc:sldMk cId="4289433194" sldId="311"/>
        </pc:sldMkLst>
        <pc:spChg chg="mod">
          <ac:chgData name="michael noll" userId="o+ICukYcLY60v8uzYEG1acPix/MIfdr4CpS+1NjJn6Q=" providerId="None" clId="Web-{E4B6A74B-5B93-4F31-8181-42930740BCDA}" dt="2023-01-24T17:56:07.546" v="2" actId="14100"/>
          <ac:spMkLst>
            <pc:docMk/>
            <pc:sldMk cId="4289433194" sldId="311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E4B6A74B-5B93-4F31-8181-42930740BCDA}" dt="2023-01-24T17:56:18.874" v="4" actId="1076"/>
          <ac:spMkLst>
            <pc:docMk/>
            <pc:sldMk cId="4289433194" sldId="311"/>
            <ac:spMk id="3" creationId="{00000000-0000-0000-0000-000000000000}"/>
          </ac:spMkLst>
        </pc:spChg>
      </pc:sldChg>
      <pc:sldChg chg="modSp">
        <pc:chgData name="michael noll" userId="o+ICukYcLY60v8uzYEG1acPix/MIfdr4CpS+1NjJn6Q=" providerId="None" clId="Web-{E4B6A74B-5B93-4F31-8181-42930740BCDA}" dt="2023-01-24T17:56:54.875" v="10" actId="14100"/>
        <pc:sldMkLst>
          <pc:docMk/>
          <pc:sldMk cId="3222195092" sldId="312"/>
        </pc:sldMkLst>
        <pc:spChg chg="mod">
          <ac:chgData name="michael noll" userId="o+ICukYcLY60v8uzYEG1acPix/MIfdr4CpS+1NjJn6Q=" providerId="None" clId="Web-{E4B6A74B-5B93-4F31-8181-42930740BCDA}" dt="2023-01-24T17:56:48.437" v="9" actId="14100"/>
          <ac:spMkLst>
            <pc:docMk/>
            <pc:sldMk cId="3222195092" sldId="312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E4B6A74B-5B93-4F31-8181-42930740BCDA}" dt="2023-01-24T17:56:54.875" v="10" actId="14100"/>
          <ac:spMkLst>
            <pc:docMk/>
            <pc:sldMk cId="3222195092" sldId="312"/>
            <ac:spMk id="17" creationId="{3D3F5BEF-7A78-4148-A55F-ACD79EEA99AE}"/>
          </ac:spMkLst>
        </pc:spChg>
      </pc:sldChg>
      <pc:sldChg chg="modSp">
        <pc:chgData name="michael noll" userId="o+ICukYcLY60v8uzYEG1acPix/MIfdr4CpS+1NjJn6Q=" providerId="None" clId="Web-{E4B6A74B-5B93-4F31-8181-42930740BCDA}" dt="2023-01-24T17:57:22.235" v="13" actId="14100"/>
        <pc:sldMkLst>
          <pc:docMk/>
          <pc:sldMk cId="1269827166" sldId="316"/>
        </pc:sldMkLst>
        <pc:spChg chg="mod">
          <ac:chgData name="michael noll" userId="o+ICukYcLY60v8uzYEG1acPix/MIfdr4CpS+1NjJn6Q=" providerId="None" clId="Web-{E4B6A74B-5B93-4F31-8181-42930740BCDA}" dt="2023-01-24T17:57:10.594" v="11" actId="14100"/>
          <ac:spMkLst>
            <pc:docMk/>
            <pc:sldMk cId="1269827166" sldId="316"/>
            <ac:spMk id="2" creationId="{00000000-0000-0000-0000-000000000000}"/>
          </ac:spMkLst>
        </pc:spChg>
        <pc:spChg chg="mod">
          <ac:chgData name="michael noll" userId="o+ICukYcLY60v8uzYEG1acPix/MIfdr4CpS+1NjJn6Q=" providerId="None" clId="Web-{E4B6A74B-5B93-4F31-8181-42930740BCDA}" dt="2023-01-24T17:57:22.235" v="13" actId="14100"/>
          <ac:spMkLst>
            <pc:docMk/>
            <pc:sldMk cId="1269827166" sldId="316"/>
            <ac:spMk id="3" creationId="{00000000-0000-0000-0000-000000000000}"/>
          </ac:spMkLst>
        </pc:spChg>
      </pc:sldChg>
      <pc:sldChg chg="modSp">
        <pc:chgData name="michael noll" userId="o+ICukYcLY60v8uzYEG1acPix/MIfdr4CpS+1NjJn6Q=" providerId="None" clId="Web-{E4B6A74B-5B93-4F31-8181-42930740BCDA}" dt="2023-01-24T17:57:29.985" v="14" actId="14100"/>
        <pc:sldMkLst>
          <pc:docMk/>
          <pc:sldMk cId="376328350" sldId="317"/>
        </pc:sldMkLst>
        <pc:spChg chg="mod">
          <ac:chgData name="michael noll" userId="o+ICukYcLY60v8uzYEG1acPix/MIfdr4CpS+1NjJn6Q=" providerId="None" clId="Web-{E4B6A74B-5B93-4F31-8181-42930740BCDA}" dt="2023-01-24T17:57:29.985" v="14" actId="14100"/>
          <ac:spMkLst>
            <pc:docMk/>
            <pc:sldMk cId="376328350" sldId="317"/>
            <ac:spMk id="2" creationId="{00000000-0000-0000-0000-000000000000}"/>
          </ac:spMkLst>
        </pc:spChg>
      </pc:sldChg>
      <pc:sldChg chg="modSp">
        <pc:chgData name="michael noll" userId="o+ICukYcLY60v8uzYEG1acPix/MIfdr4CpS+1NjJn6Q=" providerId="None" clId="Web-{E4B6A74B-5B93-4F31-8181-42930740BCDA}" dt="2023-01-24T17:56:37.140" v="8" actId="14100"/>
        <pc:sldMkLst>
          <pc:docMk/>
          <pc:sldMk cId="902292041" sldId="319"/>
        </pc:sldMkLst>
        <pc:spChg chg="mod">
          <ac:chgData name="michael noll" userId="o+ICukYcLY60v8uzYEG1acPix/MIfdr4CpS+1NjJn6Q=" providerId="None" clId="Web-{E4B6A74B-5B93-4F31-8181-42930740BCDA}" dt="2023-01-24T17:56:29.734" v="5" actId="14100"/>
          <ac:spMkLst>
            <pc:docMk/>
            <pc:sldMk cId="902292041" sldId="319"/>
            <ac:spMk id="2" creationId="{00000000-0000-0000-0000-000000000000}"/>
          </ac:spMkLst>
        </pc:spChg>
        <pc:picChg chg="mod">
          <ac:chgData name="michael noll" userId="o+ICukYcLY60v8uzYEG1acPix/MIfdr4CpS+1NjJn6Q=" providerId="None" clId="Web-{E4B6A74B-5B93-4F31-8181-42930740BCDA}" dt="2023-01-24T17:56:37.140" v="8" actId="14100"/>
          <ac:picMkLst>
            <pc:docMk/>
            <pc:sldMk cId="902292041" sldId="319"/>
            <ac:picMk id="6" creationId="{04A05E76-6E82-49DC-B876-7F7B8C654CB7}"/>
          </ac:picMkLst>
        </pc:picChg>
      </pc:sldChg>
    </pc:docChg>
  </pc:docChgLst>
  <pc:docChgLst>
    <pc:chgData name="michael noll" userId="o+ICukYcLY60v8uzYEG1acPix/MIfdr4CpS+1NjJn6Q=" providerId="None" clId="Web-{3F12EB34-8C45-4356-AB21-D3D827CB5A8D}"/>
    <pc:docChg chg="modSld">
      <pc:chgData name="michael noll" userId="o+ICukYcLY60v8uzYEG1acPix/MIfdr4CpS+1NjJn6Q=" providerId="None" clId="Web-{3F12EB34-8C45-4356-AB21-D3D827CB5A8D}" dt="2023-01-24T17:59:52.685" v="2"/>
      <pc:docMkLst>
        <pc:docMk/>
      </pc:docMkLst>
      <pc:sldChg chg="modSp">
        <pc:chgData name="michael noll" userId="o+ICukYcLY60v8uzYEG1acPix/MIfdr4CpS+1NjJn6Q=" providerId="None" clId="Web-{3F12EB34-8C45-4356-AB21-D3D827CB5A8D}" dt="2023-01-24T17:59:52.685" v="2"/>
        <pc:sldMkLst>
          <pc:docMk/>
          <pc:sldMk cId="3874955170" sldId="308"/>
        </pc:sldMkLst>
        <pc:spChg chg="mod">
          <ac:chgData name="michael noll" userId="o+ICukYcLY60v8uzYEG1acPix/MIfdr4CpS+1NjJn6Q=" providerId="None" clId="Web-{3F12EB34-8C45-4356-AB21-D3D827CB5A8D}" dt="2023-01-24T17:59:52.685" v="2"/>
          <ac:spMkLst>
            <pc:docMk/>
            <pc:sldMk cId="3874955170" sldId="308"/>
            <ac:spMk id="3" creationId="{00000000-0000-0000-0000-000000000000}"/>
          </ac:spMkLst>
        </pc:spChg>
      </pc:sldChg>
    </pc:docChg>
  </pc:docChgLst>
  <pc:docChgLst>
    <pc:chgData name="michael noll" userId="o+ICukYcLY60v8uzYEG1acPix/MIfdr4CpS+1NjJn6Q=" providerId="None" clId="Web-{408CEF48-F9DC-4C29-A49F-9F89217D158F}"/>
    <pc:docChg chg="sldOrd">
      <pc:chgData name="michael noll" userId="o+ICukYcLY60v8uzYEG1acPix/MIfdr4CpS+1NjJn6Q=" providerId="None" clId="Web-{408CEF48-F9DC-4C29-A49F-9F89217D158F}" dt="2023-07-18T18:00:49.748" v="0"/>
      <pc:docMkLst>
        <pc:docMk/>
      </pc:docMkLst>
      <pc:sldChg chg="ord">
        <pc:chgData name="michael noll" userId="o+ICukYcLY60v8uzYEG1acPix/MIfdr4CpS+1NjJn6Q=" providerId="None" clId="Web-{408CEF48-F9DC-4C29-A49F-9F89217D158F}" dt="2023-07-18T18:00:49.748" v="0"/>
        <pc:sldMkLst>
          <pc:docMk/>
          <pc:sldMk cId="4289433194" sldId="31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7/18/2023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39706"/>
            <a:ext cx="10363200" cy="321667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en-US" sz="8800" i="1" dirty="0"/>
              <a:t>Are You #Stressed?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4252395"/>
            <a:ext cx="12191999" cy="2365899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Interactions Group (HIG)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b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</a:br>
            <a: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  <a:t>Michael Noll           Counseling, 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47E88-EDDF-4FAD-A919-FE69F1A8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64" y="5559634"/>
            <a:ext cx="124326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70000"/>
          </a:xfrm>
        </p:spPr>
        <p:txBody>
          <a:bodyPr/>
          <a:lstStyle/>
          <a:p>
            <a:r>
              <a:rPr lang="en-US" dirty="0"/>
              <a:t>Where To…??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8307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Recap: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Guilt vs Shame 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Emotion vs Feeling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Same? Different?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knows, Who Cares, Why Bother?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Stress, Anxiety and Whatever Else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Curve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 Hands, Fast Heart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F87443A-9465-4011-88E4-24914E7AF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205" y="1600197"/>
            <a:ext cx="7254547" cy="49155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/>
          <a:lstStyle/>
          <a:p>
            <a:pPr lvl="2" algn="ctr"/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Curve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4A05E76-6E82-49DC-B876-7F7B8C654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921" t="3556" b="6638"/>
          <a:stretch/>
        </p:blipFill>
        <p:spPr>
          <a:xfrm rot="16200000">
            <a:off x="3023520" y="212437"/>
            <a:ext cx="5402771" cy="769569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3800"/>
          </a:xfrm>
        </p:spPr>
        <p:txBody>
          <a:bodyPr/>
          <a:lstStyle/>
          <a:p>
            <a:pPr lvl="2" algn="ctr"/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Whad’ya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5600"/>
            <a:ext cx="10972800" cy="4830763"/>
          </a:xfrm>
        </p:spPr>
        <p:txBody>
          <a:bodyPr>
            <a:noAutofit/>
          </a:bodyPr>
          <a:lstStyle/>
          <a:p>
            <a:pPr indent="-28575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Stress, or as it may be referred to “anxiety,” is a normal response to changes that we experience through everyday activities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Usually used to describe negative situations, which has led us to believe that stress is something to avoid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Excessive amount of stress can be harmful to physical and mental abilities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always a negative reaction to life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Types</a:t>
            </a:r>
          </a:p>
          <a:p>
            <a:pPr lvl="1"/>
            <a:r>
              <a:rPr 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is what we usually think of; Negative</a:t>
            </a:r>
          </a:p>
          <a:p>
            <a:pPr lvl="1"/>
            <a:r>
              <a:rPr 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Eustress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(pronounce YOU-stress) is a positive type of stress.  I like to think of eustress as being in the “zone”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zone is a place where things flow well psychologically, physically and biologically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3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70000"/>
          </a:xfrm>
        </p:spPr>
        <p:txBody>
          <a:bodyPr/>
          <a:lstStyle/>
          <a:p>
            <a:pPr lvl="2" algn="ctr"/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 Hands, Fast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pPr marL="400050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2B5DFE2-F5C5-4F76-87EA-2042D75F30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70" r="9609"/>
          <a:stretch/>
        </p:blipFill>
        <p:spPr>
          <a:xfrm>
            <a:off x="518160" y="1746504"/>
            <a:ext cx="5279136" cy="4525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3F5BEF-7A78-4148-A55F-ACD79EEA99AE}"/>
              </a:ext>
            </a:extLst>
          </p:cNvPr>
          <p:cNvSpPr txBox="1"/>
          <p:nvPr/>
        </p:nvSpPr>
        <p:spPr>
          <a:xfrm>
            <a:off x="6096000" y="1600200"/>
            <a:ext cx="57820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The human body instinctively reacts to stress by releasing hormones that control the heart rate and breathing. We’re talking </a:t>
            </a:r>
            <a:r>
              <a:rPr lang="en-US" sz="2000" b="1" i="0" u="none" strike="noStrike" baseline="0" dirty="0">
                <a:solidFill>
                  <a:srgbClr val="231F20"/>
                </a:solidFill>
                <a:latin typeface="Goudy"/>
              </a:rPr>
              <a:t>fight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or </a:t>
            </a:r>
            <a:r>
              <a:rPr lang="en-US" sz="2000" b="1" i="0" u="none" strike="noStrike" baseline="0" dirty="0">
                <a:solidFill>
                  <a:srgbClr val="231F20"/>
                </a:solidFill>
                <a:latin typeface="Goudy"/>
              </a:rPr>
              <a:t>flight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—the innate human response to stress.  </a:t>
            </a:r>
            <a:b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</a:br>
            <a:endParaRPr lang="en-US" sz="1600" b="0" i="0" u="none" strike="noStrike" baseline="0" dirty="0">
              <a:solidFill>
                <a:srgbClr val="231F20"/>
              </a:solidFill>
              <a:latin typeface="Goudy"/>
            </a:endParaRPr>
          </a:p>
          <a:p>
            <a:pPr algn="l"/>
            <a:r>
              <a:rPr lang="en-US" sz="2000" b="1" i="0" u="none" strike="noStrike" baseline="0" dirty="0">
                <a:solidFill>
                  <a:srgbClr val="231F20"/>
                </a:solidFill>
                <a:latin typeface="Goudy"/>
              </a:rPr>
              <a:t>3 Key Parts of the body control the hormones: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 </a:t>
            </a:r>
          </a:p>
          <a:p>
            <a:pPr algn="l"/>
            <a:r>
              <a:rPr lang="en-US" sz="2000" b="0" i="0" u="sng" strike="noStrike" baseline="0" dirty="0">
                <a:solidFill>
                  <a:srgbClr val="231F20"/>
                </a:solidFill>
                <a:latin typeface="Goudy"/>
              </a:rPr>
              <a:t>In the brain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: </a:t>
            </a:r>
            <a:r>
              <a:rPr lang="en-US" sz="2000" b="1" i="1" u="none" strike="noStrike" baseline="0" dirty="0">
                <a:solidFill>
                  <a:srgbClr val="231F20"/>
                </a:solidFill>
                <a:latin typeface="Goudy-BoldItalic"/>
              </a:rPr>
              <a:t>hypothalamus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(high-po-THAL-uh-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mus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) and </a:t>
            </a:r>
            <a:r>
              <a:rPr lang="en-US" sz="2000" b="1" i="1" u="none" strike="noStrike" baseline="0" dirty="0">
                <a:solidFill>
                  <a:srgbClr val="231F20"/>
                </a:solidFill>
                <a:latin typeface="Goudy-BoldItalic"/>
              </a:rPr>
              <a:t>pituitary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(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pih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-TOO-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ih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tair-ee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) </a:t>
            </a:r>
            <a:r>
              <a:rPr lang="en-US" sz="2000" b="1" i="0" u="none" strike="noStrike" baseline="0" dirty="0">
                <a:solidFill>
                  <a:srgbClr val="231F20"/>
                </a:solidFill>
                <a:latin typeface="Goudy"/>
              </a:rPr>
              <a:t>glands</a:t>
            </a:r>
          </a:p>
          <a:p>
            <a:pPr algn="l"/>
            <a:r>
              <a:rPr lang="en-US" sz="2000" u="sng" strike="noStrike" baseline="0" dirty="0">
                <a:solidFill>
                  <a:srgbClr val="231F20"/>
                </a:solidFill>
                <a:latin typeface="Goudy"/>
              </a:rPr>
              <a:t>Top of Kidney’s</a:t>
            </a:r>
            <a:r>
              <a:rPr lang="en-US" sz="2000" strike="noStrike" baseline="0" dirty="0">
                <a:solidFill>
                  <a:srgbClr val="231F20"/>
                </a:solidFill>
                <a:latin typeface="Goudy"/>
              </a:rPr>
              <a:t>: </a:t>
            </a:r>
            <a:r>
              <a:rPr lang="en-US" sz="2000" b="1" i="1" u="none" strike="noStrike" baseline="0" dirty="0">
                <a:solidFill>
                  <a:srgbClr val="231F20"/>
                </a:solidFill>
                <a:latin typeface="Goudy"/>
              </a:rPr>
              <a:t>a</a:t>
            </a:r>
            <a:r>
              <a:rPr lang="en-US" sz="2000" b="1" i="1" u="none" strike="noStrike" baseline="0" dirty="0">
                <a:solidFill>
                  <a:srgbClr val="231F20"/>
                </a:solidFill>
                <a:latin typeface="Goudy-BoldItalic"/>
              </a:rPr>
              <a:t>drenal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(uh-DREE-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nal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) glands</a:t>
            </a:r>
          </a:p>
          <a:p>
            <a:pPr algn="l"/>
            <a:endParaRPr lang="en-US" sz="1600" dirty="0">
              <a:solidFill>
                <a:srgbClr val="231F20"/>
              </a:solidFill>
              <a:latin typeface="Goudy"/>
            </a:endParaRPr>
          </a:p>
          <a:p>
            <a:pPr algn="l"/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The hypothalamus signals the pituitary gland that</a:t>
            </a:r>
            <a:r>
              <a:rPr lang="en-US" sz="2000" b="0" i="0" u="none" strike="noStrike" dirty="0">
                <a:solidFill>
                  <a:srgbClr val="231F20"/>
                </a:solidFill>
                <a:latin typeface="Goudy"/>
              </a:rPr>
              <a:t>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signals the adrenal glands to release the </a:t>
            </a:r>
            <a:r>
              <a:rPr lang="en-US" sz="2000" b="0" i="0" u="sng" strike="noStrike" baseline="0" dirty="0">
                <a:solidFill>
                  <a:srgbClr val="231F20"/>
                </a:solidFill>
                <a:latin typeface="Goudy"/>
              </a:rPr>
              <a:t>stress hormones</a:t>
            </a:r>
            <a:r>
              <a:rPr lang="en-US" sz="2000" b="0" i="0" strike="noStrike" baseline="0" dirty="0">
                <a:solidFill>
                  <a:srgbClr val="231F20"/>
                </a:solidFill>
                <a:latin typeface="Goudy"/>
              </a:rPr>
              <a:t> </a:t>
            </a:r>
            <a:r>
              <a:rPr lang="en-US" sz="2000" b="1" i="1" u="none" strike="noStrike" baseline="0" dirty="0">
                <a:solidFill>
                  <a:srgbClr val="231F20"/>
                </a:solidFill>
                <a:latin typeface="Goudy-BoldItalic"/>
              </a:rPr>
              <a:t>epinephrine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(ep-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i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-NEF-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rin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), </a:t>
            </a:r>
            <a:r>
              <a:rPr lang="en-US" sz="2000" b="1" i="1" u="none" strike="noStrike" baseline="0" dirty="0">
                <a:solidFill>
                  <a:srgbClr val="231F20"/>
                </a:solidFill>
                <a:latin typeface="Goudy-BoldItalic"/>
              </a:rPr>
              <a:t>norepinephrine</a:t>
            </a:r>
            <a:r>
              <a:rPr lang="en-US" sz="2000" b="1" i="1" u="none" strike="noStrike" dirty="0">
                <a:solidFill>
                  <a:srgbClr val="231F20"/>
                </a:solidFill>
                <a:latin typeface="Goudy-BoldItalic"/>
              </a:rPr>
              <a:t>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(nor-EP-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i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-NEF-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rin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), and </a:t>
            </a:r>
            <a:r>
              <a:rPr lang="en-US" sz="2000" b="1" i="1" u="none" strike="noStrike" baseline="0" dirty="0">
                <a:solidFill>
                  <a:srgbClr val="231F20"/>
                </a:solidFill>
                <a:latin typeface="Goudy-BoldItalic"/>
              </a:rPr>
              <a:t>cortisol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(KORT-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ti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-</a:t>
            </a:r>
            <a:r>
              <a:rPr lang="en-US" sz="2000" b="0" i="0" u="none" strike="noStrike" baseline="0" dirty="0" err="1">
                <a:solidFill>
                  <a:srgbClr val="231F20"/>
                </a:solidFill>
                <a:latin typeface="Goudy"/>
              </a:rPr>
              <a:t>zol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) (increase heart rate and breathing), which provide</a:t>
            </a:r>
            <a:r>
              <a:rPr lang="en-US" sz="2000" b="0" i="0" u="none" strike="noStrike" dirty="0">
                <a:solidFill>
                  <a:srgbClr val="231F20"/>
                </a:solidFill>
                <a:latin typeface="Goudy"/>
              </a:rPr>
              <a:t> </a:t>
            </a:r>
            <a:r>
              <a:rPr lang="en-US" sz="2000" b="0" i="0" u="none" strike="noStrike" baseline="0" dirty="0">
                <a:solidFill>
                  <a:srgbClr val="231F20"/>
                </a:solidFill>
                <a:latin typeface="Goudy"/>
              </a:rPr>
              <a:t>a burst of energy (to fight or flight), as well as affect other bodily functions.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219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/>
          <a:lstStyle/>
          <a:p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Cares About the Brain?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1900"/>
            <a:ext cx="10972800" cy="53514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Chemicals released may cause a variety of issues (stress/anxiety)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Headaches – not enough blood flowing to the brain (don’t need it when running from a bear)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 to Concentrate – short term memory is basically shut-off,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cuz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you don’t need it, you just need to be able to fight or flee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Dry Mouth, Hard to Swallow – (see headaches); only necessary functions to keep you alive are working in major stress times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Heart Pounding – these hormones speed up the heart rate – again, keep you alive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Nausea/Hangry – hormones do a number on your digestive track (same thing, but seem different)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 to Sleep – energy (adrenaline) is keeping you “awake” – needs to be shut down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2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06500"/>
          </a:xfrm>
        </p:spPr>
        <p:txBody>
          <a:bodyPr/>
          <a:lstStyle/>
          <a:p>
            <a:r>
              <a:rPr lang="en-US" dirty="0"/>
              <a:t>Wait…Questions?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pic>
        <p:nvPicPr>
          <p:cNvPr id="16" name="Content Placeholder 15" descr="Question mark">
            <a:extLst>
              <a:ext uri="{FF2B5EF4-FFF2-40B4-BE49-F238E27FC236}">
                <a16:creationId xmlns:a16="http://schemas.microsoft.com/office/drawing/2014/main" id="{FDEAD9EE-D906-4F15-AA70-766FA8DE6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2896" y="2215896"/>
            <a:ext cx="2426208" cy="2426208"/>
          </a:xfrm>
        </p:spPr>
      </p:pic>
    </p:spTree>
    <p:extLst>
      <p:ext uri="{BB962C8B-B14F-4D97-AF65-F5344CB8AC3E}">
        <p14:creationId xmlns:p14="http://schemas.microsoft.com/office/powerpoint/2010/main" val="3763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70000"/>
          </a:xfrm>
        </p:spPr>
        <p:txBody>
          <a:bodyPr/>
          <a:lstStyle/>
          <a:p>
            <a:r>
              <a:rPr lang="en-US" dirty="0"/>
              <a:t>Are We Done Yet?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3800"/>
            <a:ext cx="10972800" cy="4932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That’s a Wrap: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Management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Stress, Anxiety and Whatever Else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Curve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Cold Hands, Fast Heart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Hormones and something else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What’s Next?!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Management – Let’s Manage It Better!</a:t>
            </a:r>
          </a:p>
          <a:p>
            <a:pPr marL="457200" lvl="1" indent="0">
              <a:buNone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46789</TotalTime>
  <Words>488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Company background presentation</vt:lpstr>
      <vt:lpstr>Are You #Stressed?</vt:lpstr>
      <vt:lpstr>Where To…??</vt:lpstr>
      <vt:lpstr>The Curve</vt:lpstr>
      <vt:lpstr>Whad’ya say?</vt:lpstr>
      <vt:lpstr>Cold Hands, Fast Heart</vt:lpstr>
      <vt:lpstr>Who Cares About the Brain?</vt:lpstr>
      <vt:lpstr>Wait…Questions?</vt:lpstr>
      <vt:lpstr>Are We Done Yet?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#Codependency  (Self Love Deficit Disorder): Week 2</dc:title>
  <dc:creator>Mchael Noll</dc:creator>
  <cp:lastModifiedBy>Mchael Noll</cp:lastModifiedBy>
  <cp:revision>52</cp:revision>
  <dcterms:created xsi:type="dcterms:W3CDTF">2021-11-16T04:49:44Z</dcterms:created>
  <dcterms:modified xsi:type="dcterms:W3CDTF">2023-07-18T18:00:50Z</dcterms:modified>
</cp:coreProperties>
</file>