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70" r:id="rId2"/>
    <p:sldId id="271" r:id="rId3"/>
    <p:sldId id="311" r:id="rId4"/>
    <p:sldId id="319" r:id="rId5"/>
    <p:sldId id="312" r:id="rId6"/>
    <p:sldId id="316" r:id="rId7"/>
    <p:sldId id="317" r:id="rId8"/>
    <p:sldId id="313" r:id="rId9"/>
    <p:sldId id="318" r:id="rId10"/>
    <p:sldId id="321"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ED48B-E8B5-44F5-9136-ADA448B0AD94}">
          <p14:sldIdLst>
            <p14:sldId id="270"/>
            <p14:sldId id="271"/>
            <p14:sldId id="311"/>
            <p14:sldId id="319"/>
            <p14:sldId id="312"/>
            <p14:sldId id="316"/>
            <p14:sldId id="317"/>
            <p14:sldId id="313"/>
            <p14:sldId id="318"/>
            <p14:sldId id="321"/>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hael Noll" initials="MN" lastIdx="4" clrIdx="0">
    <p:extLst>
      <p:ext uri="{19B8F6BF-5375-455C-9EA6-DF929625EA0E}">
        <p15:presenceInfo xmlns:p15="http://schemas.microsoft.com/office/powerpoint/2012/main" userId="bef1d86447e0c2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3CFF5-681C-4683-8B79-6BC0B7C02C79}" v="2" dt="2023-01-17T20:33:02.123"/>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173"/>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noll" clId="Web-{4143CFF5-681C-4683-8B79-6BC0B7C02C79}"/>
    <pc:docChg chg="modSld">
      <pc:chgData name="michael noll" userId="" providerId="" clId="Web-{4143CFF5-681C-4683-8B79-6BC0B7C02C79}" dt="2023-01-17T20:33:02.123" v="1" actId="20577"/>
      <pc:docMkLst>
        <pc:docMk/>
      </pc:docMkLst>
      <pc:sldChg chg="modSp">
        <pc:chgData name="michael noll" userId="" providerId="" clId="Web-{4143CFF5-681C-4683-8B79-6BC0B7C02C79}" dt="2023-01-17T20:33:02.123" v="1" actId="20577"/>
        <pc:sldMkLst>
          <pc:docMk/>
          <pc:sldMk cId="1096358168" sldId="270"/>
        </pc:sldMkLst>
        <pc:spChg chg="mod">
          <ac:chgData name="michael noll" userId="" providerId="" clId="Web-{4143CFF5-681C-4683-8B79-6BC0B7C02C79}" dt="2023-01-17T20:33:02.123" v="1" actId="20577"/>
          <ac:spMkLst>
            <pc:docMk/>
            <pc:sldMk cId="1096358168" sldId="27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t>1/17/2023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1/17/2023</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1/17/2023</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1/17/2023</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1/17/2023</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1/17/2023</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1/17/2023</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1/17/2023</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1/17/2023</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022273"/>
            <a:ext cx="10363200" cy="3216675"/>
          </a:xfrm>
        </p:spPr>
        <p:txBody>
          <a:bodyPr anchor="t"/>
          <a:lstStyle/>
          <a:p>
            <a:pPr>
              <a:spcBef>
                <a:spcPts val="2400"/>
              </a:spcBef>
            </a:pPr>
            <a:r>
              <a:rPr lang="en-US" sz="8800" i="1" dirty="0"/>
              <a:t>Is it #Guilt?! </a:t>
            </a:r>
            <a:br>
              <a:rPr lang="en-US" sz="8800" i="1" dirty="0"/>
            </a:br>
            <a:r>
              <a:rPr lang="en-US" sz="8800" i="1" dirty="0"/>
              <a:t>or Is It #Shame?!</a:t>
            </a:r>
          </a:p>
        </p:txBody>
      </p:sp>
      <p:sp>
        <p:nvSpPr>
          <p:cNvPr id="3" name="Content Placeholder 2"/>
          <p:cNvSpPr>
            <a:spLocks noGrp="1"/>
          </p:cNvSpPr>
          <p:nvPr>
            <p:ph type="subTitle" idx="1"/>
          </p:nvPr>
        </p:nvSpPr>
        <p:spPr>
          <a:xfrm>
            <a:off x="0" y="4180675"/>
            <a:ext cx="12191999" cy="2365899"/>
          </a:xfrm>
        </p:spPr>
        <p:txBody>
          <a:bodyPr>
            <a:normAutofit/>
          </a:bodyPr>
          <a:lstStyle/>
          <a:p>
            <a:r>
              <a:rPr lang="en-US" sz="3600" i="1" dirty="0">
                <a:latin typeface="Tahoma" panose="020B0604030504040204" pitchFamily="34" charset="0"/>
                <a:ea typeface="Tahoma" panose="020B0604030504040204" pitchFamily="34" charset="0"/>
                <a:cs typeface="Tahoma" panose="020B0604030504040204" pitchFamily="34" charset="0"/>
              </a:rPr>
              <a:t>Healthy Interactions Group (HIG)</a:t>
            </a:r>
            <a:br>
              <a:rPr lang="en-US" sz="3200" dirty="0">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a:p>
            <a:br>
              <a:rPr lang="en-US" sz="3200" dirty="0">
                <a:latin typeface="Trebuchet MS" panose="020B0603020202020204" pitchFamily="34" charset="0"/>
                <a:ea typeface="Microsoft JhengHei Light" panose="020B0304030504040204" pitchFamily="34" charset="-120"/>
              </a:rPr>
            </a:br>
            <a:r>
              <a:rPr lang="en-US" sz="3200" dirty="0">
                <a:latin typeface="Trebuchet MS" panose="020B0603020202020204" pitchFamily="34" charset="0"/>
                <a:ea typeface="Microsoft JhengHei Light" panose="020B0304030504040204" pitchFamily="34" charset="-120"/>
              </a:rPr>
              <a:t>Michael Noll           Counseling, LLC</a:t>
            </a:r>
          </a:p>
        </p:txBody>
      </p:sp>
      <p:pic>
        <p:nvPicPr>
          <p:cNvPr id="7" name="Picture 6">
            <a:extLst>
              <a:ext uri="{FF2B5EF4-FFF2-40B4-BE49-F238E27FC236}">
                <a16:creationId xmlns:a16="http://schemas.microsoft.com/office/drawing/2014/main" id="{D8D47E88-EDDF-4FAD-A919-FE69F1A88820}"/>
              </a:ext>
            </a:extLst>
          </p:cNvPr>
          <p:cNvPicPr>
            <a:picLocks noChangeAspect="1"/>
          </p:cNvPicPr>
          <p:nvPr/>
        </p:nvPicPr>
        <p:blipFill>
          <a:blip r:embed="rId2"/>
          <a:stretch>
            <a:fillRect/>
          </a:stretch>
        </p:blipFill>
        <p:spPr>
          <a:xfrm>
            <a:off x="5158064" y="5487914"/>
            <a:ext cx="1243263" cy="1219200"/>
          </a:xfrm>
          <a:prstGeom prst="rect">
            <a:avLst/>
          </a:prstGeom>
        </p:spPr>
      </p:pic>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2" y="0"/>
            <a:ext cx="10972800" cy="1198485"/>
          </a:xfrm>
        </p:spPr>
        <p:txBody>
          <a:bodyPr/>
          <a:lstStyle/>
          <a:p>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Why Bother</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 (Still dealing with shame)</a:t>
            </a:r>
          </a:p>
        </p:txBody>
      </p:sp>
      <p:sp>
        <p:nvSpPr>
          <p:cNvPr id="3" name="Content Placeholder 2"/>
          <p:cNvSpPr>
            <a:spLocks noGrp="1"/>
          </p:cNvSpPr>
          <p:nvPr>
            <p:ph idx="1"/>
          </p:nvPr>
        </p:nvSpPr>
        <p:spPr>
          <a:xfrm>
            <a:off x="609600" y="1198485"/>
            <a:ext cx="10972800" cy="540850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Strengths and Qualities List (3 things each)</a:t>
            </a:r>
          </a:p>
          <a:p>
            <a:pPr lvl="1"/>
            <a:r>
              <a:rPr lang="en-US" sz="2000" dirty="0">
                <a:latin typeface="Tahoma" panose="020B0604030504040204" pitchFamily="34" charset="0"/>
                <a:ea typeface="Tahoma" panose="020B0604030504040204" pitchFamily="34" charset="0"/>
                <a:cs typeface="Tahoma" panose="020B0604030504040204" pitchFamily="34" charset="0"/>
              </a:rPr>
              <a:t>Things I’m Good At</a:t>
            </a:r>
          </a:p>
          <a:p>
            <a:pPr lvl="1"/>
            <a:r>
              <a:rPr lang="en-US" sz="2000" dirty="0">
                <a:latin typeface="Tahoma" panose="020B0604030504040204" pitchFamily="34" charset="0"/>
                <a:ea typeface="Tahoma" panose="020B0604030504040204" pitchFamily="34" charset="0"/>
                <a:cs typeface="Tahoma" panose="020B0604030504040204" pitchFamily="34" charset="0"/>
              </a:rPr>
              <a:t>Compliments I’ve Received</a:t>
            </a:r>
          </a:p>
          <a:p>
            <a:pPr lvl="1"/>
            <a:r>
              <a:rPr lang="en-US" sz="2000" dirty="0">
                <a:latin typeface="Tahoma" panose="020B0604030504040204" pitchFamily="34" charset="0"/>
                <a:ea typeface="Tahoma" panose="020B0604030504040204" pitchFamily="34" charset="0"/>
                <a:cs typeface="Tahoma" panose="020B0604030504040204" pitchFamily="34" charset="0"/>
              </a:rPr>
              <a:t>What I like about my appearance</a:t>
            </a:r>
          </a:p>
          <a:p>
            <a:pPr lvl="1"/>
            <a:r>
              <a:rPr lang="en-US" sz="2000" dirty="0">
                <a:latin typeface="Tahoma" panose="020B0604030504040204" pitchFamily="34" charset="0"/>
                <a:ea typeface="Tahoma" panose="020B0604030504040204" pitchFamily="34" charset="0"/>
                <a:cs typeface="Tahoma" panose="020B0604030504040204" pitchFamily="34" charset="0"/>
              </a:rPr>
              <a:t>Challenges I’ve Overcome</a:t>
            </a:r>
          </a:p>
          <a:p>
            <a:pPr lvl="1"/>
            <a:r>
              <a:rPr lang="en-US" sz="2000" dirty="0">
                <a:latin typeface="Tahoma" panose="020B0604030504040204" pitchFamily="34" charset="0"/>
                <a:ea typeface="Tahoma" panose="020B0604030504040204" pitchFamily="34" charset="0"/>
                <a:cs typeface="Tahoma" panose="020B0604030504040204" pitchFamily="34" charset="0"/>
              </a:rPr>
              <a:t>I’ve helped others by</a:t>
            </a:r>
          </a:p>
          <a:p>
            <a:pPr lvl="1"/>
            <a:r>
              <a:rPr lang="en-US" sz="2000" dirty="0">
                <a:latin typeface="Tahoma" panose="020B0604030504040204" pitchFamily="34" charset="0"/>
                <a:ea typeface="Tahoma" panose="020B0604030504040204" pitchFamily="34" charset="0"/>
                <a:cs typeface="Tahoma" panose="020B0604030504040204" pitchFamily="34" charset="0"/>
              </a:rPr>
              <a:t>Things that make me unique</a:t>
            </a:r>
          </a:p>
          <a:p>
            <a:pPr lvl="1"/>
            <a:r>
              <a:rPr lang="en-US" sz="2000" dirty="0">
                <a:latin typeface="Tahoma" panose="020B0604030504040204" pitchFamily="34" charset="0"/>
                <a:ea typeface="Tahoma" panose="020B0604030504040204" pitchFamily="34" charset="0"/>
                <a:cs typeface="Tahoma" panose="020B0604030504040204" pitchFamily="34" charset="0"/>
              </a:rPr>
              <a:t>What I value the most</a:t>
            </a:r>
          </a:p>
          <a:p>
            <a:pPr lvl="1"/>
            <a:r>
              <a:rPr lang="en-US" sz="2000" dirty="0">
                <a:latin typeface="Tahoma" panose="020B0604030504040204" pitchFamily="34" charset="0"/>
                <a:ea typeface="Tahoma" panose="020B0604030504040204" pitchFamily="34" charset="0"/>
                <a:cs typeface="Tahoma" panose="020B0604030504040204" pitchFamily="34" charset="0"/>
              </a:rPr>
              <a:t>Times I’ve made others happy</a:t>
            </a:r>
          </a:p>
          <a:p>
            <a:r>
              <a:rPr lang="en-US" sz="2800" dirty="0">
                <a:latin typeface="Tahoma" panose="020B0604030504040204" pitchFamily="34" charset="0"/>
                <a:ea typeface="Tahoma" panose="020B0604030504040204" pitchFamily="34" charset="0"/>
                <a:cs typeface="Tahoma" panose="020B0604030504040204" pitchFamily="34" charset="0"/>
              </a:rPr>
              <a:t>Core Beliefs</a:t>
            </a:r>
          </a:p>
          <a:p>
            <a:pPr lvl="1"/>
            <a:r>
              <a:rPr lang="en-US" sz="2000" dirty="0">
                <a:latin typeface="Tahoma" panose="020B0604030504040204" pitchFamily="34" charset="0"/>
                <a:ea typeface="Tahoma" panose="020B0604030504040204" pitchFamily="34" charset="0"/>
                <a:cs typeface="Tahoma" panose="020B0604030504040204" pitchFamily="34" charset="0"/>
              </a:rPr>
              <a:t>What is one of your NEGATIVE core beliefs about you?</a:t>
            </a:r>
          </a:p>
          <a:p>
            <a:pPr lvl="1"/>
            <a:r>
              <a:rPr lang="en-US" sz="2000" dirty="0">
                <a:latin typeface="Tahoma" panose="020B0604030504040204" pitchFamily="34" charset="0"/>
                <a:ea typeface="Tahoma" panose="020B0604030504040204" pitchFamily="34" charset="0"/>
                <a:cs typeface="Tahoma" panose="020B0604030504040204" pitchFamily="34" charset="0"/>
              </a:rPr>
              <a:t>List three pieces of evidence contrary to your negative core belief</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5763297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solidFill>
                  <a:schemeClr val="tx1"/>
                </a:solidFill>
              </a:rPr>
              <a:t>Are We Done Yet?</a:t>
            </a:r>
          </a:p>
        </p:txBody>
      </p:sp>
      <p:sp>
        <p:nvSpPr>
          <p:cNvPr id="3" name="Content Placeholder 2"/>
          <p:cNvSpPr>
            <a:spLocks noGrp="1"/>
          </p:cNvSpPr>
          <p:nvPr>
            <p:ph idx="1"/>
          </p:nvPr>
        </p:nvSpPr>
        <p:spPr>
          <a:xfrm>
            <a:off x="609600" y="1198486"/>
            <a:ext cx="10972800" cy="4927678"/>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That’s a Wrap:</a:t>
            </a:r>
          </a:p>
          <a:p>
            <a:pPr lvl="1"/>
            <a:r>
              <a:rPr lang="en-US" sz="2400" dirty="0">
                <a:latin typeface="Tahoma" panose="020B0604030504040204" pitchFamily="34" charset="0"/>
                <a:ea typeface="Tahoma" panose="020B0604030504040204" pitchFamily="34" charset="0"/>
                <a:cs typeface="Tahoma" panose="020B0604030504040204" pitchFamily="34" charset="0"/>
              </a:rPr>
              <a:t>Guilt vs Shame </a:t>
            </a:r>
          </a:p>
          <a:p>
            <a:pPr lvl="2"/>
            <a:r>
              <a:rPr lang="en-US" sz="2400" dirty="0">
                <a:latin typeface="Tahoma" panose="020B0604030504040204" pitchFamily="34" charset="0"/>
                <a:ea typeface="Tahoma" panose="020B0604030504040204" pitchFamily="34" charset="0"/>
                <a:cs typeface="Tahoma" panose="020B0604030504040204" pitchFamily="34" charset="0"/>
              </a:rPr>
              <a:t>Emotion vs Feeling</a:t>
            </a:r>
          </a:p>
          <a:p>
            <a:pPr lvl="2"/>
            <a:r>
              <a:rPr lang="en-US" sz="2400" dirty="0">
                <a:latin typeface="Tahoma" panose="020B0604030504040204" pitchFamily="34" charset="0"/>
                <a:ea typeface="Tahoma" panose="020B0604030504040204" pitchFamily="34" charset="0"/>
                <a:cs typeface="Tahoma" panose="020B0604030504040204" pitchFamily="34" charset="0"/>
              </a:rPr>
              <a:t>Same? Different?</a:t>
            </a:r>
          </a:p>
          <a:p>
            <a:pPr lvl="2"/>
            <a:r>
              <a:rPr lang="en-US" sz="2400" dirty="0">
                <a:latin typeface="Tahoma" panose="020B0604030504040204" pitchFamily="34" charset="0"/>
                <a:ea typeface="Tahoma" panose="020B0604030504040204" pitchFamily="34" charset="0"/>
                <a:cs typeface="Tahoma" panose="020B0604030504040204" pitchFamily="34" charset="0"/>
              </a:rPr>
              <a:t>Who knows, Who Cares, Why Bother?</a:t>
            </a:r>
          </a:p>
          <a:p>
            <a:endParaRPr lang="en-US" b="1">
              <a:latin typeface="Tahoma" panose="020B0604030504040204" pitchFamily="34" charset="0"/>
              <a:ea typeface="Tahoma" panose="020B0604030504040204" pitchFamily="34" charset="0"/>
              <a:cs typeface="Tahoma" panose="020B0604030504040204" pitchFamily="34" charset="0"/>
            </a:endParaRPr>
          </a:p>
          <a:p>
            <a:r>
              <a:rPr lang="en-US" b="1">
                <a:latin typeface="Tahoma" panose="020B0604030504040204" pitchFamily="34" charset="0"/>
                <a:ea typeface="Tahoma" panose="020B0604030504040204" pitchFamily="34" charset="0"/>
                <a:cs typeface="Tahoma" panose="020B0604030504040204" pitchFamily="34" charset="0"/>
              </a:rPr>
              <a:t>What’s </a:t>
            </a:r>
            <a:r>
              <a:rPr lang="en-US" b="1" dirty="0">
                <a:latin typeface="Tahoma" panose="020B0604030504040204" pitchFamily="34" charset="0"/>
                <a:ea typeface="Tahoma" panose="020B0604030504040204" pitchFamily="34" charset="0"/>
                <a:cs typeface="Tahoma" panose="020B0604030504040204" pitchFamily="34" charset="0"/>
              </a:rPr>
              <a:t>Next?!</a:t>
            </a:r>
            <a:endParaRPr lang="en-US" sz="2200" dirty="0">
              <a:latin typeface="Tahoma" panose="020B0604030504040204" pitchFamily="34" charset="0"/>
              <a:ea typeface="Tahoma" panose="020B0604030504040204" pitchFamily="34" charset="0"/>
              <a:cs typeface="Tahoma" panose="020B0604030504040204" pitchFamily="34" charset="0"/>
            </a:endParaRPr>
          </a:p>
          <a:p>
            <a:pPr lvl="1"/>
            <a:r>
              <a:rPr lang="en-US" sz="2200" dirty="0">
                <a:latin typeface="Tahoma" panose="020B0604030504040204" pitchFamily="34" charset="0"/>
                <a:ea typeface="Tahoma" panose="020B0604030504040204" pitchFamily="34" charset="0"/>
                <a:cs typeface="Tahoma" panose="020B0604030504040204" pitchFamily="34" charset="0"/>
              </a:rPr>
              <a:t>Stress Management</a:t>
            </a:r>
          </a:p>
          <a:p>
            <a:pPr marL="457200" lvl="1" indent="0">
              <a:buNone/>
            </a:pPr>
            <a:endParaRPr lang="en-US" sz="3200" b="1" dirty="0">
              <a:latin typeface="Tahoma" panose="020B0604030504040204" pitchFamily="34" charset="0"/>
              <a:ea typeface="Tahoma" panose="020B0604030504040204" pitchFamily="34" charset="0"/>
              <a:cs typeface="Tahoma" panose="020B0604030504040204" pitchFamily="34" charset="0"/>
            </a:endParaRPr>
          </a:p>
          <a:p>
            <a:pPr lvl="1"/>
            <a:endParaRPr lang="en-US" sz="2200" dirty="0">
              <a:latin typeface="Tahoma" panose="020B0604030504040204" pitchFamily="34" charset="0"/>
              <a:ea typeface="Tahoma" panose="020B0604030504040204" pitchFamily="34" charset="0"/>
              <a:cs typeface="Tahoma" panose="020B0604030504040204" pitchFamily="34" charset="0"/>
            </a:endParaRPr>
          </a:p>
          <a:p>
            <a:pPr lvl="1"/>
            <a:endParaRPr lang="en-US" sz="22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8749551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t>Where To…??</a:t>
            </a:r>
          </a:p>
        </p:txBody>
      </p:sp>
      <p:sp>
        <p:nvSpPr>
          <p:cNvPr id="3" name="Content Placeholder 2"/>
          <p:cNvSpPr>
            <a:spLocks noGrp="1"/>
          </p:cNvSpPr>
          <p:nvPr>
            <p:ph idx="1"/>
          </p:nvPr>
        </p:nvSpPr>
        <p:spPr>
          <a:xfrm>
            <a:off x="609600" y="1198486"/>
            <a:ext cx="10972800" cy="4927678"/>
          </a:xfrm>
        </p:spPr>
        <p:txBody>
          <a:bodyPr>
            <a:normAutofit/>
          </a:bodyPr>
          <a:lstStyle/>
          <a:p>
            <a:r>
              <a:rPr lang="en-US" sz="3200" dirty="0">
                <a:latin typeface="Tahoma" panose="020B0604030504040204" pitchFamily="34" charset="0"/>
                <a:ea typeface="Tahoma" panose="020B0604030504040204" pitchFamily="34" charset="0"/>
                <a:cs typeface="Tahoma" panose="020B0604030504040204" pitchFamily="34" charset="0"/>
              </a:rPr>
              <a:t>Recap:</a:t>
            </a:r>
            <a:endParaRPr lang="en-US" sz="3200" b="1" dirty="0">
              <a:latin typeface="Tahoma" panose="020B0604030504040204" pitchFamily="34" charset="0"/>
              <a:ea typeface="Tahoma" panose="020B0604030504040204" pitchFamily="34" charset="0"/>
              <a:cs typeface="Tahoma" panose="020B0604030504040204" pitchFamily="34" charset="0"/>
            </a:endParaRPr>
          </a:p>
          <a:p>
            <a:pPr lvl="1"/>
            <a:r>
              <a:rPr lang="en-US" sz="2400" dirty="0">
                <a:latin typeface="Tahoma" panose="020B0604030504040204" pitchFamily="34" charset="0"/>
                <a:ea typeface="Tahoma" panose="020B0604030504040204" pitchFamily="34" charset="0"/>
                <a:cs typeface="Tahoma" panose="020B0604030504040204" pitchFamily="34" charset="0"/>
              </a:rPr>
              <a:t>Forgiveness and Letting Go</a:t>
            </a:r>
          </a:p>
          <a:p>
            <a:pPr lvl="2"/>
            <a:r>
              <a:rPr lang="en-US" sz="2400" dirty="0">
                <a:latin typeface="Tahoma" panose="020B0604030504040204" pitchFamily="34" charset="0"/>
                <a:ea typeface="Tahoma" panose="020B0604030504040204" pitchFamily="34" charset="0"/>
                <a:cs typeface="Tahoma" panose="020B0604030504040204" pitchFamily="34" charset="0"/>
              </a:rPr>
              <a:t>Maybe not what you had in mind</a:t>
            </a:r>
          </a:p>
          <a:p>
            <a:pPr lvl="2"/>
            <a:r>
              <a:rPr lang="en-US" sz="2400" dirty="0">
                <a:latin typeface="Tahoma" panose="020B0604030504040204" pitchFamily="34" charset="0"/>
                <a:ea typeface="Tahoma" panose="020B0604030504040204" pitchFamily="34" charset="0"/>
                <a:cs typeface="Tahoma" panose="020B0604030504040204" pitchFamily="34" charset="0"/>
              </a:rPr>
              <a:t>The How and Why</a:t>
            </a:r>
          </a:p>
          <a:p>
            <a:pPr lvl="2"/>
            <a:r>
              <a:rPr lang="en-US" sz="2400" dirty="0">
                <a:latin typeface="Tahoma" panose="020B0604030504040204" pitchFamily="34" charset="0"/>
                <a:ea typeface="Tahoma" panose="020B0604030504040204" pitchFamily="34" charset="0"/>
                <a:cs typeface="Tahoma" panose="020B0604030504040204" pitchFamily="34" charset="0"/>
              </a:rPr>
              <a:t>Next Steps?</a:t>
            </a:r>
          </a:p>
          <a:p>
            <a:r>
              <a:rPr lang="en-US" sz="3200" dirty="0">
                <a:latin typeface="Tahoma" panose="020B0604030504040204" pitchFamily="34" charset="0"/>
                <a:ea typeface="Tahoma" panose="020B0604030504040204" pitchFamily="34" charset="0"/>
                <a:cs typeface="Tahoma" panose="020B0604030504040204" pitchFamily="34" charset="0"/>
              </a:rPr>
              <a:t>Today:</a:t>
            </a:r>
          </a:p>
          <a:p>
            <a:pPr lvl="1"/>
            <a:r>
              <a:rPr lang="en-US" sz="2400" dirty="0">
                <a:latin typeface="Tahoma" panose="020B0604030504040204" pitchFamily="34" charset="0"/>
                <a:ea typeface="Tahoma" panose="020B0604030504040204" pitchFamily="34" charset="0"/>
                <a:cs typeface="Tahoma" panose="020B0604030504040204" pitchFamily="34" charset="0"/>
              </a:rPr>
              <a:t>Guilt vs Shame </a:t>
            </a:r>
          </a:p>
          <a:p>
            <a:pPr lvl="2"/>
            <a:r>
              <a:rPr lang="en-US" sz="2400" dirty="0">
                <a:latin typeface="Tahoma" panose="020B0604030504040204" pitchFamily="34" charset="0"/>
                <a:ea typeface="Tahoma" panose="020B0604030504040204" pitchFamily="34" charset="0"/>
                <a:cs typeface="Tahoma" panose="020B0604030504040204" pitchFamily="34" charset="0"/>
              </a:rPr>
              <a:t>Emotion vs Feeling</a:t>
            </a:r>
          </a:p>
          <a:p>
            <a:pPr lvl="2"/>
            <a:r>
              <a:rPr lang="en-US" sz="2400" dirty="0">
                <a:latin typeface="Tahoma" panose="020B0604030504040204" pitchFamily="34" charset="0"/>
                <a:ea typeface="Tahoma" panose="020B0604030504040204" pitchFamily="34" charset="0"/>
                <a:cs typeface="Tahoma" panose="020B0604030504040204" pitchFamily="34" charset="0"/>
              </a:rPr>
              <a:t>Same? Different?</a:t>
            </a:r>
          </a:p>
          <a:p>
            <a:pPr lvl="2"/>
            <a:r>
              <a:rPr lang="en-US" sz="2400" dirty="0">
                <a:latin typeface="Tahoma" panose="020B0604030504040204" pitchFamily="34" charset="0"/>
                <a:ea typeface="Tahoma" panose="020B0604030504040204" pitchFamily="34" charset="0"/>
                <a:cs typeface="Tahoma" panose="020B0604030504040204" pitchFamily="34" charset="0"/>
              </a:rPr>
              <a:t>Who knows, Who Cares, Why Bother?</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3410528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pPr lvl="2" algn="ctr"/>
            <a:r>
              <a:rPr lang="en-US" sz="4400" dirty="0">
                <a:latin typeface="Tahoma" panose="020B0604030504040204" pitchFamily="34" charset="0"/>
                <a:ea typeface="Tahoma" panose="020B0604030504040204" pitchFamily="34" charset="0"/>
                <a:cs typeface="Tahoma" panose="020B0604030504040204" pitchFamily="34" charset="0"/>
              </a:rPr>
              <a:t>What is what?</a:t>
            </a:r>
          </a:p>
        </p:txBody>
      </p:sp>
      <p:sp>
        <p:nvSpPr>
          <p:cNvPr id="3" name="Content Placeholder 2"/>
          <p:cNvSpPr>
            <a:spLocks noGrp="1"/>
          </p:cNvSpPr>
          <p:nvPr>
            <p:ph idx="1"/>
          </p:nvPr>
        </p:nvSpPr>
        <p:spPr>
          <a:xfrm>
            <a:off x="609600" y="1198485"/>
            <a:ext cx="10972800" cy="5564615"/>
          </a:xfrm>
        </p:spPr>
        <p:txBody>
          <a:bodyPr>
            <a:noAutofit/>
          </a:bodyPr>
          <a:lstStyle/>
          <a:p>
            <a:pPr marL="57150" indent="0">
              <a:buNone/>
            </a:pPr>
            <a:r>
              <a:rPr lang="en-US" sz="2200" dirty="0">
                <a:latin typeface="Tahoma" panose="020B0604030504040204" pitchFamily="34" charset="0"/>
                <a:ea typeface="Tahoma" panose="020B0604030504040204" pitchFamily="34" charset="0"/>
                <a:cs typeface="Tahoma" panose="020B0604030504040204" pitchFamily="34" charset="0"/>
              </a:rPr>
              <a:t>Feeling? Emotion? Same, right?!</a:t>
            </a:r>
          </a:p>
          <a:p>
            <a:pPr marL="400050"/>
            <a:r>
              <a:rPr lang="en-US" sz="1800" b="1" dirty="0">
                <a:latin typeface="Tahoma" panose="020B0604030504040204" pitchFamily="34" charset="0"/>
                <a:ea typeface="Tahoma" panose="020B0604030504040204" pitchFamily="34" charset="0"/>
                <a:cs typeface="Tahoma" panose="020B0604030504040204" pitchFamily="34" charset="0"/>
              </a:rPr>
              <a:t>Feeling </a:t>
            </a:r>
            <a:r>
              <a:rPr lang="en-US" sz="1800" dirty="0">
                <a:latin typeface="Tahoma" panose="020B0604030504040204" pitchFamily="34" charset="0"/>
                <a:ea typeface="Tahoma" panose="020B0604030504040204" pitchFamily="34" charset="0"/>
                <a:cs typeface="Tahoma" panose="020B0604030504040204" pitchFamily="34" charset="0"/>
              </a:rPr>
              <a:t>– has upwards of twenty different meanings, depending on which dictionary you consult</a:t>
            </a:r>
          </a:p>
          <a:p>
            <a:pPr marL="800100" lvl="1"/>
            <a:r>
              <a:rPr lang="en-US" dirty="0">
                <a:latin typeface="Tahoma" panose="020B0604030504040204" pitchFamily="34" charset="0"/>
                <a:ea typeface="Tahoma" panose="020B0604030504040204" pitchFamily="34" charset="0"/>
                <a:cs typeface="Tahoma" panose="020B0604030504040204" pitchFamily="34" charset="0"/>
              </a:rPr>
              <a:t>For our purposes, it’s something experienced as a result of outside stimuli (something that causes a change or reaction) reacting with one of your five senses or someone’s sensibilities, attitude, or emotional perception</a:t>
            </a:r>
          </a:p>
          <a:p>
            <a:pPr marL="400050"/>
            <a:r>
              <a:rPr lang="en-US" sz="1800" b="1" dirty="0">
                <a:latin typeface="Tahoma" panose="020B0604030504040204" pitchFamily="34" charset="0"/>
                <a:ea typeface="Tahoma" panose="020B0604030504040204" pitchFamily="34" charset="0"/>
                <a:cs typeface="Tahoma" panose="020B0604030504040204" pitchFamily="34" charset="0"/>
              </a:rPr>
              <a:t>Emotion</a:t>
            </a:r>
            <a:r>
              <a:rPr lang="en-US" sz="1800" dirty="0">
                <a:latin typeface="Tahoma" panose="020B0604030504040204" pitchFamily="34" charset="0"/>
                <a:ea typeface="Tahoma" panose="020B0604030504040204" pitchFamily="34" charset="0"/>
                <a:cs typeface="Tahoma" panose="020B0604030504040204" pitchFamily="34" charset="0"/>
              </a:rPr>
              <a:t> – is a state of consciousness in which various internal sensations are experienced</a:t>
            </a:r>
            <a:endParaRPr lang="en-US" sz="1600" dirty="0">
              <a:latin typeface="Tahoma" panose="020B0604030504040204" pitchFamily="34" charset="0"/>
              <a:ea typeface="Tahoma" panose="020B0604030504040204" pitchFamily="34" charset="0"/>
              <a:cs typeface="Tahoma" panose="020B0604030504040204" pitchFamily="34" charset="0"/>
            </a:endParaRPr>
          </a:p>
          <a:p>
            <a:pPr marL="800100" lvl="1"/>
            <a:r>
              <a:rPr lang="en-US" dirty="0">
                <a:latin typeface="Tahoma" panose="020B0604030504040204" pitchFamily="34" charset="0"/>
                <a:ea typeface="Tahoma" panose="020B0604030504040204" pitchFamily="34" charset="0"/>
                <a:cs typeface="Tahoma" panose="020B0604030504040204" pitchFamily="34" charset="0"/>
              </a:rPr>
              <a:t>Can be produced by a thought, memory, or external motivator and can often change our physical state of feeling</a:t>
            </a:r>
          </a:p>
          <a:p>
            <a:pPr marL="628650" indent="-571500">
              <a:spcBef>
                <a:spcPts val="1200"/>
              </a:spcBef>
              <a:spcAft>
                <a:spcPts val="1200"/>
              </a:spcAft>
              <a:buFont typeface="Wingdings" panose="05000000000000000000" pitchFamily="2" charset="2"/>
              <a:buChar char="Ø"/>
            </a:pPr>
            <a:r>
              <a:rPr lang="en-US" sz="1800" i="1" dirty="0">
                <a:latin typeface="Tahoma" panose="020B0604030504040204" pitchFamily="34" charset="0"/>
                <a:ea typeface="Tahoma" panose="020B0604030504040204" pitchFamily="34" charset="0"/>
                <a:cs typeface="Tahoma" panose="020B0604030504040204" pitchFamily="34" charset="0"/>
              </a:rPr>
              <a:t>the biggest difference between feelings and emotions is that </a:t>
            </a:r>
            <a:r>
              <a:rPr lang="en-US" sz="1800" i="1" u="sng" dirty="0">
                <a:latin typeface="Tahoma" panose="020B0604030504040204" pitchFamily="34" charset="0"/>
                <a:ea typeface="Tahoma" panose="020B0604030504040204" pitchFamily="34" charset="0"/>
                <a:cs typeface="Tahoma" panose="020B0604030504040204" pitchFamily="34" charset="0"/>
              </a:rPr>
              <a:t>feelings have to be triggered </a:t>
            </a:r>
            <a:r>
              <a:rPr lang="en-US" sz="1800" i="1" dirty="0">
                <a:latin typeface="Tahoma" panose="020B0604030504040204" pitchFamily="34" charset="0"/>
                <a:ea typeface="Tahoma" panose="020B0604030504040204" pitchFamily="34" charset="0"/>
                <a:cs typeface="Tahoma" panose="020B0604030504040204" pitchFamily="34" charset="0"/>
              </a:rPr>
              <a:t>by an external motivating factor whereas </a:t>
            </a:r>
            <a:r>
              <a:rPr lang="en-US" sz="1800" i="1" u="sng" dirty="0">
                <a:latin typeface="Tahoma" panose="020B0604030504040204" pitchFamily="34" charset="0"/>
                <a:ea typeface="Tahoma" panose="020B0604030504040204" pitchFamily="34" charset="0"/>
                <a:cs typeface="Tahoma" panose="020B0604030504040204" pitchFamily="34" charset="0"/>
              </a:rPr>
              <a:t>emotions can be completely internal</a:t>
            </a:r>
            <a:endParaRPr lang="en-US" sz="1800" i="1" dirty="0">
              <a:latin typeface="Tahoma" panose="020B0604030504040204" pitchFamily="34" charset="0"/>
              <a:ea typeface="Tahoma" panose="020B0604030504040204" pitchFamily="34" charset="0"/>
              <a:cs typeface="Tahoma" panose="020B0604030504040204" pitchFamily="34" charset="0"/>
            </a:endParaRPr>
          </a:p>
          <a:p>
            <a:pPr marL="4572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Emotions and feelings are both sensations experienced by humans</a:t>
            </a:r>
          </a:p>
          <a:p>
            <a:pPr marL="4572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Feelings are triggered by external stimuli whereas emotions come from your mind, and possibly, soul</a:t>
            </a:r>
          </a:p>
          <a:p>
            <a:pPr marL="4572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Feelings can include physical sensations as well as mental states, but emotions always come from your mind</a:t>
            </a:r>
          </a:p>
          <a:p>
            <a:pPr marL="457200">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Feelings are often temporary and subside once the stimulus is no longer present, whereas emotions will stay with you for years because they are seated in your mind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428943319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pPr lvl="2" algn="ctr"/>
            <a:r>
              <a:rPr lang="en-US" sz="4400" dirty="0">
                <a:latin typeface="Tahoma" panose="020B0604030504040204" pitchFamily="34" charset="0"/>
                <a:ea typeface="Tahoma" panose="020B0604030504040204" pitchFamily="34" charset="0"/>
                <a:cs typeface="Tahoma" panose="020B0604030504040204" pitchFamily="34" charset="0"/>
              </a:rPr>
              <a:t>Same? Different?</a:t>
            </a:r>
          </a:p>
        </p:txBody>
      </p:sp>
      <p:sp>
        <p:nvSpPr>
          <p:cNvPr id="3" name="Content Placeholder 2"/>
          <p:cNvSpPr>
            <a:spLocks noGrp="1"/>
          </p:cNvSpPr>
          <p:nvPr>
            <p:ph idx="1"/>
          </p:nvPr>
        </p:nvSpPr>
        <p:spPr>
          <a:xfrm>
            <a:off x="609600" y="1198486"/>
            <a:ext cx="10972800" cy="5381608"/>
          </a:xfrm>
        </p:spPr>
        <p:txBody>
          <a:bodyPr>
            <a:normAutofit/>
          </a:bodyPr>
          <a:lstStyle/>
          <a:p>
            <a:pPr marL="57150" indent="0">
              <a:buNone/>
            </a:pPr>
            <a:r>
              <a:rPr lang="en-US" b="1" dirty="0">
                <a:latin typeface="Tahoma" panose="020B0604030504040204" pitchFamily="34" charset="0"/>
                <a:ea typeface="Tahoma" panose="020B0604030504040204" pitchFamily="34" charset="0"/>
                <a:cs typeface="Tahoma" panose="020B0604030504040204" pitchFamily="34" charset="0"/>
              </a:rPr>
              <a:t>Guilt:</a:t>
            </a:r>
          </a:p>
          <a:p>
            <a:pPr marL="400050"/>
            <a:r>
              <a:rPr lang="en-US" dirty="0">
                <a:latin typeface="Tahoma" panose="020B0604030504040204" pitchFamily="34" charset="0"/>
                <a:ea typeface="Tahoma" panose="020B0604030504040204" pitchFamily="34" charset="0"/>
                <a:cs typeface="Tahoma" panose="020B0604030504040204" pitchFamily="34" charset="0"/>
              </a:rPr>
              <a:t>Experienced when we act against our values</a:t>
            </a:r>
          </a:p>
          <a:p>
            <a:pPr marL="400050"/>
            <a:r>
              <a:rPr lang="en-US" dirty="0">
                <a:latin typeface="Tahoma" panose="020B0604030504040204" pitchFamily="34" charset="0"/>
                <a:ea typeface="Tahoma" panose="020B0604030504040204" pitchFamily="34" charset="0"/>
                <a:cs typeface="Tahoma" panose="020B0604030504040204" pitchFamily="34" charset="0"/>
              </a:rPr>
              <a:t>Uncomfortable feeling we experience when we have done something wrong</a:t>
            </a:r>
          </a:p>
          <a:p>
            <a:pPr marL="400050"/>
            <a:r>
              <a:rPr lang="en-US" dirty="0">
                <a:latin typeface="Tahoma" panose="020B0604030504040204" pitchFamily="34" charset="0"/>
                <a:ea typeface="Tahoma" panose="020B0604030504040204" pitchFamily="34" charset="0"/>
                <a:cs typeface="Tahoma" panose="020B0604030504040204" pitchFamily="34" charset="0"/>
              </a:rPr>
              <a:t>Based on failure of doing – result of our behaviors/choices</a:t>
            </a:r>
          </a:p>
          <a:p>
            <a:pPr marL="400050"/>
            <a:r>
              <a:rPr lang="en-US" dirty="0">
                <a:latin typeface="Tahoma" panose="020B0604030504040204" pitchFamily="34" charset="0"/>
                <a:ea typeface="Tahoma" panose="020B0604030504040204" pitchFamily="34" charset="0"/>
                <a:cs typeface="Tahoma" panose="020B0604030504040204" pitchFamily="34" charset="0"/>
              </a:rPr>
              <a:t>Involves a violation of standards</a:t>
            </a:r>
          </a:p>
          <a:p>
            <a:pPr marL="400050"/>
            <a:r>
              <a:rPr lang="en-US" dirty="0">
                <a:latin typeface="Tahoma" panose="020B0604030504040204" pitchFamily="34" charset="0"/>
                <a:ea typeface="Tahoma" panose="020B0604030504040204" pitchFamily="34" charset="0"/>
                <a:cs typeface="Tahoma" panose="020B0604030504040204" pitchFamily="34" charset="0"/>
              </a:rPr>
              <a:t>Negative?</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Not always, can be a positive motivator – helps us to change our behavior</a:t>
            </a:r>
          </a:p>
          <a:p>
            <a:pPr marL="57150" indent="0">
              <a:buNone/>
            </a:pPr>
            <a:r>
              <a:rPr lang="en-US" b="1" dirty="0">
                <a:latin typeface="Tahoma" panose="020B0604030504040204" pitchFamily="34" charset="0"/>
                <a:ea typeface="Tahoma" panose="020B0604030504040204" pitchFamily="34" charset="0"/>
                <a:cs typeface="Tahoma" panose="020B0604030504040204" pitchFamily="34" charset="0"/>
              </a:rPr>
              <a:t>Shame:</a:t>
            </a:r>
          </a:p>
          <a:p>
            <a:pPr marL="400050"/>
            <a:r>
              <a:rPr lang="en-US" dirty="0">
                <a:latin typeface="Tahoma" panose="020B0604030504040204" pitchFamily="34" charset="0"/>
                <a:ea typeface="Tahoma" panose="020B0604030504040204" pitchFamily="34" charset="0"/>
                <a:cs typeface="Tahoma" panose="020B0604030504040204" pitchFamily="34" charset="0"/>
              </a:rPr>
              <a:t>Feeling like a failure or “I’m bad” at my core</a:t>
            </a:r>
          </a:p>
          <a:p>
            <a:pPr marL="400050"/>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9022920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pPr lvl="2" algn="ctr"/>
            <a:r>
              <a:rPr lang="en-US" sz="4800" dirty="0">
                <a:latin typeface="Tahoma" panose="020B0604030504040204" pitchFamily="34" charset="0"/>
                <a:ea typeface="Tahoma" panose="020B0604030504040204" pitchFamily="34" charset="0"/>
                <a:cs typeface="Tahoma" panose="020B0604030504040204" pitchFamily="34" charset="0"/>
              </a:rPr>
              <a:t>Who knows…</a:t>
            </a:r>
          </a:p>
        </p:txBody>
      </p:sp>
      <p:sp>
        <p:nvSpPr>
          <p:cNvPr id="3" name="Content Placeholder 2"/>
          <p:cNvSpPr>
            <a:spLocks noGrp="1"/>
          </p:cNvSpPr>
          <p:nvPr>
            <p:ph idx="1"/>
          </p:nvPr>
        </p:nvSpPr>
        <p:spPr>
          <a:xfrm>
            <a:off x="609600" y="1198485"/>
            <a:ext cx="10972800" cy="5363679"/>
          </a:xfrm>
        </p:spPr>
        <p:txBody>
          <a:bodyPr>
            <a:normAutofit/>
          </a:bodyPr>
          <a:lstStyle/>
          <a:p>
            <a:pPr marL="57150" indent="0">
              <a:buNone/>
            </a:pPr>
            <a:r>
              <a:rPr lang="en-US" b="1" dirty="0">
                <a:latin typeface="Tahoma" panose="020B0604030504040204" pitchFamily="34" charset="0"/>
                <a:ea typeface="Tahoma" panose="020B0604030504040204" pitchFamily="34" charset="0"/>
                <a:cs typeface="Tahoma" panose="020B0604030504040204" pitchFamily="34" charset="0"/>
              </a:rPr>
              <a:t>Guilt – 2 Versions</a:t>
            </a:r>
          </a:p>
          <a:p>
            <a:pPr marL="400050"/>
            <a:r>
              <a:rPr lang="en-US" sz="2800" dirty="0">
                <a:latin typeface="Tahoma" panose="020B0604030504040204" pitchFamily="34" charset="0"/>
                <a:ea typeface="Tahoma" panose="020B0604030504040204" pitchFamily="34" charset="0"/>
                <a:cs typeface="Tahoma" panose="020B0604030504040204" pitchFamily="34" charset="0"/>
              </a:rPr>
              <a:t>Unhelpful (Unhealthy)</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What we often think of as </a:t>
            </a:r>
            <a:r>
              <a:rPr lang="en-US" sz="2000" b="1" u="sng" dirty="0">
                <a:latin typeface="Tahoma" panose="020B0604030504040204" pitchFamily="34" charset="0"/>
                <a:ea typeface="Tahoma" panose="020B0604030504040204" pitchFamily="34" charset="0"/>
                <a:cs typeface="Tahoma" panose="020B0604030504040204" pitchFamily="34" charset="0"/>
              </a:rPr>
              <a:t>guilt</a:t>
            </a:r>
            <a:br>
              <a:rPr lang="en-US" sz="2000" b="1" u="sng" dirty="0">
                <a:latin typeface="Tahoma" panose="020B0604030504040204" pitchFamily="34" charset="0"/>
                <a:ea typeface="Tahoma" panose="020B0604030504040204" pitchFamily="34" charset="0"/>
                <a:cs typeface="Tahoma" panose="020B0604030504040204" pitchFamily="34" charset="0"/>
              </a:rPr>
            </a:br>
            <a:endParaRPr lang="en-US" b="1" u="sng" dirty="0">
              <a:latin typeface="Tahoma" panose="020B0604030504040204" pitchFamily="34" charset="0"/>
              <a:ea typeface="Tahoma" panose="020B0604030504040204" pitchFamily="34" charset="0"/>
              <a:cs typeface="Tahoma" panose="020B0604030504040204" pitchFamily="34" charset="0"/>
            </a:endParaRPr>
          </a:p>
          <a:p>
            <a:pPr marL="400050"/>
            <a:r>
              <a:rPr lang="en-US" sz="2800" dirty="0">
                <a:latin typeface="Tahoma" panose="020B0604030504040204" pitchFamily="34" charset="0"/>
                <a:ea typeface="Tahoma" panose="020B0604030504040204" pitchFamily="34" charset="0"/>
                <a:cs typeface="Tahoma" panose="020B0604030504040204" pitchFamily="34" charset="0"/>
              </a:rPr>
              <a:t>Helpful (Healthy) </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Feeling of discomfort about something we </a:t>
            </a:r>
            <a:br>
              <a:rPr lang="en-US" sz="2000" dirty="0">
                <a:latin typeface="Tahoma" panose="020B0604030504040204" pitchFamily="34" charset="0"/>
                <a:ea typeface="Tahoma" panose="020B0604030504040204" pitchFamily="34" charset="0"/>
                <a:cs typeface="Tahoma" panose="020B0604030504040204" pitchFamily="34" charset="0"/>
              </a:rPr>
            </a:br>
            <a:r>
              <a:rPr lang="en-US" sz="2000" dirty="0">
                <a:latin typeface="Tahoma" panose="020B0604030504040204" pitchFamily="34" charset="0"/>
                <a:ea typeface="Tahoma" panose="020B0604030504040204" pitchFamily="34" charset="0"/>
                <a:cs typeface="Tahoma" panose="020B0604030504040204" pitchFamily="34" charset="0"/>
              </a:rPr>
              <a:t>see as wrong – feeling poorly about it</a:t>
            </a:r>
          </a:p>
          <a:p>
            <a:pPr marL="400050"/>
            <a:endParaRPr lang="en-US" sz="2800" dirty="0">
              <a:latin typeface="Tahoma" panose="020B0604030504040204" pitchFamily="34" charset="0"/>
              <a:ea typeface="Tahoma" panose="020B0604030504040204" pitchFamily="34" charset="0"/>
              <a:cs typeface="Tahoma" panose="020B0604030504040204" pitchFamily="34" charset="0"/>
            </a:endParaRPr>
          </a:p>
          <a:p>
            <a:pPr marL="400050"/>
            <a:r>
              <a:rPr lang="en-US" sz="2800" dirty="0">
                <a:latin typeface="Tahoma" panose="020B0604030504040204" pitchFamily="34" charset="0"/>
                <a:ea typeface="Tahoma" panose="020B0604030504040204" pitchFamily="34" charset="0"/>
                <a:cs typeface="Tahoma" panose="020B0604030504040204" pitchFamily="34" charset="0"/>
              </a:rPr>
              <a:t>When looking at guilt ask some questions</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Whose values were violated?</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Who created those values?</a:t>
            </a:r>
          </a:p>
          <a:p>
            <a:pPr marL="800100" lvl="1"/>
            <a:r>
              <a:rPr lang="en-US" sz="2000" dirty="0">
                <a:latin typeface="Tahoma" panose="020B0604030504040204" pitchFamily="34" charset="0"/>
                <a:ea typeface="Tahoma" panose="020B0604030504040204" pitchFamily="34" charset="0"/>
                <a:cs typeface="Tahoma" panose="020B0604030504040204" pitchFamily="34" charset="0"/>
              </a:rPr>
              <a:t>Our values can be different? </a:t>
            </a:r>
          </a:p>
          <a:p>
            <a:pPr marL="800100" lvl="1"/>
            <a:endParaRPr lang="en-US" sz="2000" dirty="0">
              <a:latin typeface="Tahoma" panose="020B0604030504040204" pitchFamily="34" charset="0"/>
              <a:ea typeface="Tahoma" panose="020B0604030504040204" pitchFamily="34" charset="0"/>
              <a:cs typeface="Tahoma" panose="020B0604030504040204" pitchFamily="34" charset="0"/>
            </a:endParaRPr>
          </a:p>
          <a:p>
            <a:pPr marL="400050"/>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6" name="Picture 5">
            <a:extLst>
              <a:ext uri="{FF2B5EF4-FFF2-40B4-BE49-F238E27FC236}">
                <a16:creationId xmlns:a16="http://schemas.microsoft.com/office/drawing/2014/main" id="{C49BA613-A5DA-5A68-929C-AB8BE8D78ECE}"/>
              </a:ext>
            </a:extLst>
          </p:cNvPr>
          <p:cNvPicPr>
            <a:picLocks noChangeAspect="1"/>
          </p:cNvPicPr>
          <p:nvPr/>
        </p:nvPicPr>
        <p:blipFill>
          <a:blip r:embed="rId3"/>
          <a:stretch>
            <a:fillRect/>
          </a:stretch>
        </p:blipFill>
        <p:spPr>
          <a:xfrm>
            <a:off x="6858000" y="1278689"/>
            <a:ext cx="4621516" cy="2601635"/>
          </a:xfrm>
          <a:prstGeom prst="rect">
            <a:avLst/>
          </a:prstGeom>
        </p:spPr>
      </p:pic>
    </p:spTree>
    <p:extLst>
      <p:ext uri="{BB962C8B-B14F-4D97-AF65-F5344CB8AC3E}">
        <p14:creationId xmlns:p14="http://schemas.microsoft.com/office/powerpoint/2010/main" val="322219509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Who Cares…</a:t>
            </a:r>
            <a:endParaRPr lang="en-US" dirty="0">
              <a:solidFill>
                <a:schemeClr val="tx1"/>
              </a:solidFill>
            </a:endParaRPr>
          </a:p>
        </p:txBody>
      </p:sp>
      <p:sp>
        <p:nvSpPr>
          <p:cNvPr id="3" name="Content Placeholder 2"/>
          <p:cNvSpPr>
            <a:spLocks noGrp="1"/>
          </p:cNvSpPr>
          <p:nvPr>
            <p:ph idx="1"/>
          </p:nvPr>
        </p:nvSpPr>
        <p:spPr>
          <a:xfrm>
            <a:off x="609600" y="1201273"/>
            <a:ext cx="10972800" cy="5342961"/>
          </a:xfrm>
        </p:spPr>
        <p:txBody>
          <a:bodyPr>
            <a:normAutofit/>
          </a:bodyPr>
          <a:lstStyle/>
          <a:p>
            <a:pPr marL="57150" indent="0">
              <a:buNone/>
            </a:pPr>
            <a:r>
              <a:rPr lang="en-US" b="1" dirty="0">
                <a:latin typeface="Tahoma" panose="020B0604030504040204" pitchFamily="34" charset="0"/>
                <a:ea typeface="Tahoma" panose="020B0604030504040204" pitchFamily="34" charset="0"/>
                <a:cs typeface="Tahoma" panose="020B0604030504040204" pitchFamily="34" charset="0"/>
              </a:rPr>
              <a:t>Shame</a:t>
            </a:r>
            <a:r>
              <a:rPr lang="en-US" dirty="0">
                <a:latin typeface="Tahoma" panose="020B0604030504040204" pitchFamily="34" charset="0"/>
                <a:ea typeface="Tahoma" panose="020B0604030504040204" pitchFamily="34" charset="0"/>
                <a:cs typeface="Tahoma" panose="020B0604030504040204" pitchFamily="34" charset="0"/>
              </a:rPr>
              <a:t>:</a:t>
            </a:r>
          </a:p>
          <a:p>
            <a:pPr marL="400050"/>
            <a:r>
              <a:rPr lang="en-US" dirty="0">
                <a:latin typeface="Tahoma" panose="020B0604030504040204" pitchFamily="34" charset="0"/>
                <a:ea typeface="Tahoma" panose="020B0604030504040204" pitchFamily="34" charset="0"/>
                <a:cs typeface="Tahoma" panose="020B0604030504040204" pitchFamily="34" charset="0"/>
              </a:rPr>
              <a:t>Feeling of inferiority – feeling “flawed”, “unworthy” or “not good enough”</a:t>
            </a:r>
          </a:p>
          <a:p>
            <a:pPr marL="400050"/>
            <a:r>
              <a:rPr lang="en-US" dirty="0">
                <a:latin typeface="Tahoma" panose="020B0604030504040204" pitchFamily="34" charset="0"/>
                <a:ea typeface="Tahoma" panose="020B0604030504040204" pitchFamily="34" charset="0"/>
                <a:cs typeface="Tahoma" panose="020B0604030504040204" pitchFamily="34" charset="0"/>
              </a:rPr>
              <a:t>Self-blame – directly linked to self-esteem</a:t>
            </a:r>
          </a:p>
          <a:p>
            <a:pPr marL="400050"/>
            <a:r>
              <a:rPr lang="en-US" dirty="0">
                <a:latin typeface="Tahoma" panose="020B0604030504040204" pitchFamily="34" charset="0"/>
                <a:ea typeface="Tahoma" panose="020B0604030504040204" pitchFamily="34" charset="0"/>
                <a:cs typeface="Tahoma" panose="020B0604030504040204" pitchFamily="34" charset="0"/>
              </a:rPr>
              <a:t>Fear of rejection</a:t>
            </a:r>
          </a:p>
          <a:p>
            <a:pPr marL="400050"/>
            <a:r>
              <a:rPr lang="en-US" dirty="0">
                <a:latin typeface="Tahoma" panose="020B0604030504040204" pitchFamily="34" charset="0"/>
                <a:ea typeface="Tahoma" panose="020B0604030504040204" pitchFamily="34" charset="0"/>
                <a:cs typeface="Tahoma" panose="020B0604030504040204" pitchFamily="34" charset="0"/>
              </a:rPr>
              <a:t>Disconnecting from others and self</a:t>
            </a:r>
          </a:p>
          <a:p>
            <a:pPr marL="400050"/>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1026" name="Picture 2" descr="114,318 Shame Images, Stock Photos &amp; Vectors | Shutterstock">
            <a:extLst>
              <a:ext uri="{FF2B5EF4-FFF2-40B4-BE49-F238E27FC236}">
                <a16:creationId xmlns:a16="http://schemas.microsoft.com/office/drawing/2014/main" id="{81C3E75A-8756-C966-BD32-0691902FDA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214"/>
          <a:stretch/>
        </p:blipFill>
        <p:spPr bwMode="auto">
          <a:xfrm>
            <a:off x="7186613" y="3562350"/>
            <a:ext cx="3895725"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8271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98485"/>
          </a:xfrm>
        </p:spPr>
        <p:txBody>
          <a:bodyPr/>
          <a:lstStyle/>
          <a:p>
            <a:r>
              <a:rPr lang="en-US" dirty="0">
                <a:solidFill>
                  <a:schemeClr val="tx1"/>
                </a:solidFill>
              </a:rPr>
              <a:t>Whoa…</a:t>
            </a:r>
          </a:p>
        </p:txBody>
      </p:sp>
      <p:sp>
        <p:nvSpPr>
          <p:cNvPr id="3" name="Content Placeholder 2"/>
          <p:cNvSpPr>
            <a:spLocks noGrp="1"/>
          </p:cNvSpPr>
          <p:nvPr>
            <p:ph idx="1"/>
          </p:nvPr>
        </p:nvSpPr>
        <p:spPr>
          <a:xfrm>
            <a:off x="609600" y="1293384"/>
            <a:ext cx="10972800" cy="5250851"/>
          </a:xfrm>
        </p:spPr>
        <p:txBody>
          <a:bodyPr>
            <a:normAutofit/>
          </a:bodyPr>
          <a:lstStyle/>
          <a:p>
            <a:pPr marL="400050"/>
            <a:r>
              <a:rPr lang="en-US" b="1" dirty="0">
                <a:latin typeface="Tahoma" panose="020B0604030504040204" pitchFamily="34" charset="0"/>
                <a:ea typeface="Tahoma" panose="020B0604030504040204" pitchFamily="34" charset="0"/>
                <a:cs typeface="Tahoma" panose="020B0604030504040204" pitchFamily="34" charset="0"/>
              </a:rPr>
              <a:t>Guilt</a:t>
            </a:r>
            <a:r>
              <a:rPr lang="en-US" dirty="0">
                <a:latin typeface="Tahoma" panose="020B0604030504040204" pitchFamily="34" charset="0"/>
                <a:ea typeface="Tahoma" panose="020B0604030504040204" pitchFamily="34" charset="0"/>
                <a:cs typeface="Tahoma" panose="020B0604030504040204" pitchFamily="34" charset="0"/>
              </a:rPr>
              <a:t>, experienced as early as </a:t>
            </a:r>
            <a:r>
              <a:rPr lang="en-US" u="sng" dirty="0">
                <a:latin typeface="Tahoma" panose="020B0604030504040204" pitchFamily="34" charset="0"/>
                <a:ea typeface="Tahoma" panose="020B0604030504040204" pitchFamily="34" charset="0"/>
                <a:cs typeface="Tahoma" panose="020B0604030504040204" pitchFamily="34" charset="0"/>
              </a:rPr>
              <a:t>3-6 years old</a:t>
            </a:r>
          </a:p>
          <a:p>
            <a:pPr marL="400050"/>
            <a:endParaRPr lang="en-US" u="sng" dirty="0">
              <a:latin typeface="Tahoma" panose="020B0604030504040204" pitchFamily="34" charset="0"/>
              <a:ea typeface="Tahoma" panose="020B0604030504040204" pitchFamily="34" charset="0"/>
              <a:cs typeface="Tahoma" panose="020B0604030504040204" pitchFamily="34" charset="0"/>
            </a:endParaRPr>
          </a:p>
          <a:p>
            <a:pPr marL="400050"/>
            <a:r>
              <a:rPr lang="en-US" b="1" dirty="0">
                <a:latin typeface="Tahoma" panose="020B0604030504040204" pitchFamily="34" charset="0"/>
                <a:ea typeface="Tahoma" panose="020B0604030504040204" pitchFamily="34" charset="0"/>
                <a:cs typeface="Tahoma" panose="020B0604030504040204" pitchFamily="34" charset="0"/>
              </a:rPr>
              <a:t>Shame</a:t>
            </a:r>
            <a:r>
              <a:rPr lang="en-US" dirty="0">
                <a:latin typeface="Tahoma" panose="020B0604030504040204" pitchFamily="34" charset="0"/>
                <a:ea typeface="Tahoma" panose="020B0604030504040204" pitchFamily="34" charset="0"/>
                <a:cs typeface="Tahoma" panose="020B0604030504040204" pitchFamily="34" charset="0"/>
              </a:rPr>
              <a:t>, as early as </a:t>
            </a:r>
            <a:r>
              <a:rPr lang="en-US" u="sng" dirty="0">
                <a:latin typeface="Tahoma" panose="020B0604030504040204" pitchFamily="34" charset="0"/>
                <a:ea typeface="Tahoma" panose="020B0604030504040204" pitchFamily="34" charset="0"/>
                <a:cs typeface="Tahoma" panose="020B0604030504040204" pitchFamily="34" charset="0"/>
              </a:rPr>
              <a:t>15 months</a:t>
            </a:r>
            <a:r>
              <a:rPr lang="en-US" dirty="0">
                <a:latin typeface="Tahoma" panose="020B0604030504040204" pitchFamily="34" charset="0"/>
                <a:ea typeface="Tahoma" panose="020B0604030504040204" pitchFamily="34" charset="0"/>
                <a:cs typeface="Tahoma" panose="020B0604030504040204" pitchFamily="34" charset="0"/>
              </a:rPr>
              <a:t> (more deeply ingrained), Formed in childhood, as early as 15 months, in families where negative messages are received (put-downs and/or insults)</a:t>
            </a:r>
          </a:p>
          <a:p>
            <a:pPr marL="400050"/>
            <a:endParaRPr lang="en-US" dirty="0">
              <a:latin typeface="Tahoma" panose="020B0604030504040204" pitchFamily="34" charset="0"/>
              <a:ea typeface="Tahoma" panose="020B0604030504040204" pitchFamily="34" charset="0"/>
              <a:cs typeface="Tahoma" panose="020B0604030504040204" pitchFamily="34" charset="0"/>
            </a:endParaRPr>
          </a:p>
          <a:p>
            <a:pPr marL="5715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pic>
        <p:nvPicPr>
          <p:cNvPr id="8" name="Picture 7">
            <a:extLst>
              <a:ext uri="{FF2B5EF4-FFF2-40B4-BE49-F238E27FC236}">
                <a16:creationId xmlns:a16="http://schemas.microsoft.com/office/drawing/2014/main" id="{6FC7D7DE-23FE-4CDB-9C4B-4F3E9B75A3FB}"/>
              </a:ext>
            </a:extLst>
          </p:cNvPr>
          <p:cNvPicPr>
            <a:picLocks noChangeAspect="1"/>
          </p:cNvPicPr>
          <p:nvPr/>
        </p:nvPicPr>
        <p:blipFill>
          <a:blip r:embed="rId3"/>
          <a:stretch>
            <a:fillRect/>
          </a:stretch>
        </p:blipFill>
        <p:spPr>
          <a:xfrm>
            <a:off x="6096000" y="2950419"/>
            <a:ext cx="4876800" cy="3429000"/>
          </a:xfrm>
          <a:prstGeom prst="rect">
            <a:avLst/>
          </a:prstGeom>
          <a:ln>
            <a:noFill/>
          </a:ln>
          <a:effectLst>
            <a:softEdge rad="112500"/>
          </a:effectLst>
        </p:spPr>
      </p:pic>
    </p:spTree>
    <p:extLst>
      <p:ext uri="{BB962C8B-B14F-4D97-AF65-F5344CB8AC3E}">
        <p14:creationId xmlns:p14="http://schemas.microsoft.com/office/powerpoint/2010/main" val="3763283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899"/>
            <a:ext cx="10972800" cy="1103586"/>
          </a:xfrm>
        </p:spPr>
        <p:txBody>
          <a:bodyPr/>
          <a:lstStyle/>
          <a:p>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Why Bother?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(Dealing with guilt)</a:t>
            </a:r>
            <a:endParaRPr lang="en-US" i="1" dirty="0">
              <a:solidFill>
                <a:schemeClr val="tx1"/>
              </a:solidFill>
            </a:endParaRPr>
          </a:p>
        </p:txBody>
      </p:sp>
      <p:sp>
        <p:nvSpPr>
          <p:cNvPr id="3" name="Content Placeholder 2"/>
          <p:cNvSpPr>
            <a:spLocks noGrp="1"/>
          </p:cNvSpPr>
          <p:nvPr>
            <p:ph idx="1"/>
          </p:nvPr>
        </p:nvSpPr>
        <p:spPr>
          <a:xfrm>
            <a:off x="609600" y="1198485"/>
            <a:ext cx="10972800" cy="5408503"/>
          </a:xfrm>
        </p:spPr>
        <p:txBody>
          <a:bodyPr>
            <a:noAutofit/>
          </a:bodyPr>
          <a:lstStyle/>
          <a:p>
            <a:r>
              <a:rPr lang="en-US" u="sng" dirty="0">
                <a:latin typeface="Tahoma" panose="020B0604030504040204" pitchFamily="34" charset="0"/>
                <a:ea typeface="Tahoma" panose="020B0604030504040204" pitchFamily="34" charset="0"/>
                <a:cs typeface="Tahoma" panose="020B0604030504040204" pitchFamily="34" charset="0"/>
              </a:rPr>
              <a:t>Face </a:t>
            </a:r>
            <a:r>
              <a:rPr lang="en-US" dirty="0">
                <a:latin typeface="Tahoma" panose="020B0604030504040204" pitchFamily="34" charset="0"/>
                <a:ea typeface="Tahoma" panose="020B0604030504040204" pitchFamily="34" charset="0"/>
                <a:cs typeface="Tahoma" panose="020B0604030504040204" pitchFamily="34" charset="0"/>
              </a:rPr>
              <a:t>the feelings of guilt. Release feelings of guilt by </a:t>
            </a:r>
            <a:r>
              <a:rPr lang="en-US" b="1" dirty="0">
                <a:latin typeface="Tahoma" panose="020B0604030504040204" pitchFamily="34" charset="0"/>
                <a:ea typeface="Tahoma" panose="020B0604030504040204" pitchFamily="34" charset="0"/>
                <a:cs typeface="Tahoma" panose="020B0604030504040204" pitchFamily="34" charset="0"/>
              </a:rPr>
              <a:t>talking</a:t>
            </a:r>
            <a:r>
              <a:rPr lang="en-US" dirty="0">
                <a:latin typeface="Tahoma" panose="020B0604030504040204" pitchFamily="34" charset="0"/>
                <a:ea typeface="Tahoma" panose="020B0604030504040204" pitchFamily="34" charset="0"/>
                <a:cs typeface="Tahoma" panose="020B0604030504040204" pitchFamily="34" charset="0"/>
              </a:rPr>
              <a:t> about them, </a:t>
            </a:r>
            <a:r>
              <a:rPr lang="en-US" b="1" dirty="0">
                <a:latin typeface="Tahoma" panose="020B0604030504040204" pitchFamily="34" charset="0"/>
                <a:ea typeface="Tahoma" panose="020B0604030504040204" pitchFamily="34" charset="0"/>
                <a:cs typeface="Tahoma" panose="020B0604030504040204" pitchFamily="34" charset="0"/>
              </a:rPr>
              <a:t>sharing</a:t>
            </a:r>
            <a:r>
              <a:rPr lang="en-US" dirty="0">
                <a:latin typeface="Tahoma" panose="020B0604030504040204" pitchFamily="34" charset="0"/>
                <a:ea typeface="Tahoma" panose="020B0604030504040204" pitchFamily="34" charset="0"/>
                <a:cs typeface="Tahoma" panose="020B0604030504040204" pitchFamily="34" charset="0"/>
              </a:rPr>
              <a:t>, </a:t>
            </a:r>
            <a:r>
              <a:rPr lang="en-US" b="1" dirty="0">
                <a:latin typeface="Tahoma" panose="020B0604030504040204" pitchFamily="34" charset="0"/>
                <a:ea typeface="Tahoma" panose="020B0604030504040204" pitchFamily="34" charset="0"/>
                <a:cs typeface="Tahoma" panose="020B0604030504040204" pitchFamily="34" charset="0"/>
              </a:rPr>
              <a:t>confessing</a:t>
            </a:r>
            <a:r>
              <a:rPr lang="en-US" dirty="0">
                <a:latin typeface="Tahoma" panose="020B0604030504040204" pitchFamily="34" charset="0"/>
                <a:ea typeface="Tahoma" panose="020B0604030504040204" pitchFamily="34" charset="0"/>
                <a:cs typeface="Tahoma" panose="020B0604030504040204" pitchFamily="34" charset="0"/>
              </a:rPr>
              <a:t>, getting </a:t>
            </a:r>
            <a:r>
              <a:rPr lang="en-US" b="1" dirty="0">
                <a:latin typeface="Tahoma" panose="020B0604030504040204" pitchFamily="34" charset="0"/>
                <a:ea typeface="Tahoma" panose="020B0604030504040204" pitchFamily="34" charset="0"/>
                <a:cs typeface="Tahoma" panose="020B0604030504040204" pitchFamily="34" charset="0"/>
              </a:rPr>
              <a:t>honest</a:t>
            </a:r>
          </a:p>
          <a:p>
            <a:r>
              <a:rPr lang="en-US" dirty="0">
                <a:latin typeface="Tahoma" panose="020B0604030504040204" pitchFamily="34" charset="0"/>
                <a:ea typeface="Tahoma" panose="020B0604030504040204" pitchFamily="34" charset="0"/>
                <a:cs typeface="Tahoma" panose="020B0604030504040204" pitchFamily="34" charset="0"/>
              </a:rPr>
              <a:t>Learn to </a:t>
            </a:r>
            <a:r>
              <a:rPr lang="en-US" u="sng" dirty="0">
                <a:latin typeface="Tahoma" panose="020B0604030504040204" pitchFamily="34" charset="0"/>
                <a:ea typeface="Tahoma" panose="020B0604030504040204" pitchFamily="34" charset="0"/>
                <a:cs typeface="Tahoma" panose="020B0604030504040204" pitchFamily="34" charset="0"/>
              </a:rPr>
              <a:t>forgive </a:t>
            </a:r>
            <a:r>
              <a:rPr lang="en-US" dirty="0">
                <a:latin typeface="Tahoma" panose="020B0604030504040204" pitchFamily="34" charset="0"/>
                <a:ea typeface="Tahoma" panose="020B0604030504040204" pitchFamily="34" charset="0"/>
                <a:cs typeface="Tahoma" panose="020B0604030504040204" pitchFamily="34" charset="0"/>
              </a:rPr>
              <a:t>yourself – Do you judge yourself too harshly?</a:t>
            </a:r>
          </a:p>
          <a:p>
            <a:r>
              <a:rPr lang="en-US" u="sng" dirty="0">
                <a:latin typeface="Tahoma" panose="020B0604030504040204" pitchFamily="34" charset="0"/>
                <a:ea typeface="Tahoma" panose="020B0604030504040204" pitchFamily="34" charset="0"/>
                <a:cs typeface="Tahoma" panose="020B0604030504040204" pitchFamily="34" charset="0"/>
              </a:rPr>
              <a:t>Examine</a:t>
            </a:r>
            <a:r>
              <a:rPr lang="en-US" dirty="0">
                <a:latin typeface="Tahoma" panose="020B0604030504040204" pitchFamily="34" charset="0"/>
                <a:ea typeface="Tahoma" panose="020B0604030504040204" pitchFamily="34" charset="0"/>
                <a:cs typeface="Tahoma" panose="020B0604030504040204" pitchFamily="34" charset="0"/>
              </a:rPr>
              <a:t> the origins of your guilt – Is the reason that you feel guilt </a:t>
            </a:r>
            <a:r>
              <a:rPr lang="en-US" i="1" dirty="0">
                <a:latin typeface="Tahoma" panose="020B0604030504040204" pitchFamily="34" charset="0"/>
                <a:ea typeface="Tahoma" panose="020B0604030504040204" pitchFamily="34" charset="0"/>
                <a:cs typeface="Tahoma" panose="020B0604030504040204" pitchFamily="34" charset="0"/>
              </a:rPr>
              <a:t>rational and reasonable</a:t>
            </a:r>
            <a:r>
              <a:rPr lang="en-US" dirty="0">
                <a:latin typeface="Tahoma" panose="020B0604030504040204" pitchFamily="34" charset="0"/>
                <a:ea typeface="Tahoma" panose="020B0604030504040204" pitchFamily="34" charset="0"/>
                <a:cs typeface="Tahoma" panose="020B0604030504040204" pitchFamily="34" charset="0"/>
              </a:rPr>
              <a:t>? </a:t>
            </a:r>
          </a:p>
          <a:p>
            <a:pPr lvl="1"/>
            <a:r>
              <a:rPr lang="en-US" sz="2000" dirty="0">
                <a:latin typeface="Tahoma" panose="020B0604030504040204" pitchFamily="34" charset="0"/>
                <a:ea typeface="Tahoma" panose="020B0604030504040204" pitchFamily="34" charset="0"/>
                <a:cs typeface="Tahoma" panose="020B0604030504040204" pitchFamily="34" charset="0"/>
              </a:rPr>
              <a:t>Inappropriate or irrational guilt involves feeling guilty in relation to something that in reality you had little or nothing to do with</a:t>
            </a:r>
          </a:p>
          <a:p>
            <a:r>
              <a:rPr lang="en-US" dirty="0">
                <a:latin typeface="Tahoma" panose="020B0604030504040204" pitchFamily="34" charset="0"/>
                <a:ea typeface="Tahoma" panose="020B0604030504040204" pitchFamily="34" charset="0"/>
                <a:cs typeface="Tahoma" panose="020B0604030504040204" pitchFamily="34" charset="0"/>
              </a:rPr>
              <a:t>If something you are doing is causing you to feel guilty, then </a:t>
            </a:r>
            <a:r>
              <a:rPr lang="en-US" b="1" dirty="0">
                <a:latin typeface="Tahoma" panose="020B0604030504040204" pitchFamily="34" charset="0"/>
                <a:ea typeface="Tahoma" panose="020B0604030504040204" pitchFamily="34" charset="0"/>
                <a:cs typeface="Tahoma" panose="020B0604030504040204" pitchFamily="34" charset="0"/>
              </a:rPr>
              <a:t>stop doing it </a:t>
            </a:r>
            <a:r>
              <a:rPr lang="en-US" dirty="0">
                <a:latin typeface="Tahoma" panose="020B0604030504040204" pitchFamily="34" charset="0"/>
                <a:ea typeface="Tahoma" panose="020B0604030504040204" pitchFamily="34" charset="0"/>
                <a:cs typeface="Tahoma" panose="020B0604030504040204" pitchFamily="34" charset="0"/>
              </a:rPr>
              <a:t>and you will no longer have a reason to feel guilty any longer</a:t>
            </a:r>
          </a:p>
          <a:p>
            <a:r>
              <a:rPr lang="en-US" u="sng" dirty="0">
                <a:latin typeface="Tahoma" panose="020B0604030504040204" pitchFamily="34" charset="0"/>
                <a:ea typeface="Tahoma" panose="020B0604030504040204" pitchFamily="34" charset="0"/>
                <a:cs typeface="Tahoma" panose="020B0604030504040204" pitchFamily="34" charset="0"/>
              </a:rPr>
              <a:t>Clarify </a:t>
            </a:r>
            <a:r>
              <a:rPr lang="en-US" dirty="0">
                <a:latin typeface="Tahoma" panose="020B0604030504040204" pitchFamily="34" charset="0"/>
                <a:ea typeface="Tahoma" panose="020B0604030504040204" pitchFamily="34" charset="0"/>
                <a:cs typeface="Tahoma" panose="020B0604030504040204" pitchFamily="34" charset="0"/>
              </a:rPr>
              <a:t>new values for yourself and take realistic action in the present instead of dwelling on the past. Think about positive action you can take in your life now to feel better. What can you do to improve things going forward?</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14212305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935" y="0"/>
            <a:ext cx="10972800" cy="1198485"/>
          </a:xfrm>
        </p:spPr>
        <p:txBody>
          <a:bodyPr/>
          <a:lstStyle/>
          <a:p>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Why Bother?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(Still dealing with guilt)</a:t>
            </a:r>
          </a:p>
        </p:txBody>
      </p:sp>
      <p:sp>
        <p:nvSpPr>
          <p:cNvPr id="3" name="Content Placeholder 2"/>
          <p:cNvSpPr>
            <a:spLocks noGrp="1"/>
          </p:cNvSpPr>
          <p:nvPr>
            <p:ph idx="1"/>
          </p:nvPr>
        </p:nvSpPr>
        <p:spPr>
          <a:xfrm>
            <a:off x="609600" y="1198485"/>
            <a:ext cx="10972800" cy="5408503"/>
          </a:xfrm>
        </p:spPr>
        <p:txBody>
          <a:bodyPr>
            <a:normAutofit/>
          </a:bodyPr>
          <a:lstStyle/>
          <a:p>
            <a:r>
              <a:rPr lang="en-US" u="sng" dirty="0">
                <a:latin typeface="Tahoma" panose="020B0604030504040204" pitchFamily="34" charset="0"/>
                <a:ea typeface="Tahoma" panose="020B0604030504040204" pitchFamily="34" charset="0"/>
                <a:cs typeface="Tahoma" panose="020B0604030504040204" pitchFamily="34" charset="0"/>
              </a:rPr>
              <a:t>Practice</a:t>
            </a:r>
            <a:r>
              <a:rPr lang="en-US" dirty="0">
                <a:latin typeface="Tahoma" panose="020B0604030504040204" pitchFamily="34" charset="0"/>
                <a:ea typeface="Tahoma" panose="020B0604030504040204" pitchFamily="34" charset="0"/>
                <a:cs typeface="Tahoma" panose="020B0604030504040204" pitchFamily="34" charset="0"/>
              </a:rPr>
              <a:t> forgiving others, helping others and doing good for others. </a:t>
            </a:r>
          </a:p>
          <a:p>
            <a:pPr lvl="1"/>
            <a:r>
              <a:rPr lang="en-US" dirty="0">
                <a:latin typeface="Tahoma" panose="020B0604030504040204" pitchFamily="34" charset="0"/>
                <a:ea typeface="Tahoma" panose="020B0604030504040204" pitchFamily="34" charset="0"/>
                <a:cs typeface="Tahoma" panose="020B0604030504040204" pitchFamily="34" charset="0"/>
              </a:rPr>
              <a:t>Learning to empathize and forgive others can help you to learn to forgive yourself</a:t>
            </a:r>
          </a:p>
          <a:p>
            <a:r>
              <a:rPr lang="en-US" u="sng" dirty="0">
                <a:latin typeface="Tahoma" panose="020B0604030504040204" pitchFamily="34" charset="0"/>
                <a:ea typeface="Tahoma" panose="020B0604030504040204" pitchFamily="34" charset="0"/>
                <a:cs typeface="Tahoma" panose="020B0604030504040204" pitchFamily="34" charset="0"/>
              </a:rPr>
              <a:t>Apologize</a:t>
            </a:r>
            <a:r>
              <a:rPr lang="en-US" dirty="0">
                <a:latin typeface="Tahoma" panose="020B0604030504040204" pitchFamily="34" charset="0"/>
                <a:ea typeface="Tahoma" panose="020B0604030504040204" pitchFamily="34" charset="0"/>
                <a:cs typeface="Tahoma" panose="020B0604030504040204" pitchFamily="34" charset="0"/>
              </a:rPr>
              <a:t> or just </a:t>
            </a:r>
            <a:r>
              <a:rPr lang="en-US" u="sng" dirty="0">
                <a:latin typeface="Tahoma" panose="020B0604030504040204" pitchFamily="34" charset="0"/>
                <a:ea typeface="Tahoma" panose="020B0604030504040204" pitchFamily="34" charset="0"/>
                <a:cs typeface="Tahoma" panose="020B0604030504040204" pitchFamily="34" charset="0"/>
              </a:rPr>
              <a:t>seek peace</a:t>
            </a:r>
            <a:r>
              <a:rPr lang="en-US" dirty="0">
                <a:latin typeface="Tahoma" panose="020B0604030504040204" pitchFamily="34" charset="0"/>
                <a:ea typeface="Tahoma" panose="020B0604030504040204" pitchFamily="34" charset="0"/>
                <a:cs typeface="Tahoma" panose="020B0604030504040204" pitchFamily="34" charset="0"/>
              </a:rPr>
              <a:t>. </a:t>
            </a:r>
          </a:p>
          <a:p>
            <a:pPr lvl="1"/>
            <a:r>
              <a:rPr lang="en-US" sz="2000" dirty="0">
                <a:latin typeface="Tahoma" panose="020B0604030504040204" pitchFamily="34" charset="0"/>
                <a:ea typeface="Tahoma" panose="020B0604030504040204" pitchFamily="34" charset="0"/>
                <a:cs typeface="Tahoma" panose="020B0604030504040204" pitchFamily="34" charset="0"/>
              </a:rPr>
              <a:t>Is there something you can say or do in order to try to show that you are willing to make peace where there has been hurt, conflict, or disagreement?</a:t>
            </a:r>
            <a:endParaRPr lang="en-US" dirty="0">
              <a:latin typeface="Tahoma" panose="020B0604030504040204" pitchFamily="34" charset="0"/>
              <a:ea typeface="Tahoma" panose="020B0604030504040204" pitchFamily="34" charset="0"/>
              <a:cs typeface="Tahoma" panose="020B0604030504040204" pitchFamily="34" charset="0"/>
            </a:endParaRPr>
          </a:p>
          <a:p>
            <a:r>
              <a:rPr lang="en-US" u="sng" dirty="0">
                <a:latin typeface="Tahoma" panose="020B0604030504040204" pitchFamily="34" charset="0"/>
                <a:ea typeface="Tahoma" panose="020B0604030504040204" pitchFamily="34" charset="0"/>
                <a:cs typeface="Tahoma" panose="020B0604030504040204" pitchFamily="34" charset="0"/>
              </a:rPr>
              <a:t>Let go</a:t>
            </a:r>
            <a:endParaRPr lang="en-US" dirty="0">
              <a:latin typeface="Tahoma" panose="020B0604030504040204" pitchFamily="34" charset="0"/>
              <a:ea typeface="Tahoma" panose="020B0604030504040204" pitchFamily="34" charset="0"/>
              <a:cs typeface="Tahoma" panose="020B0604030504040204" pitchFamily="34" charset="0"/>
            </a:endParaRPr>
          </a:p>
          <a:p>
            <a:pPr lvl="1"/>
            <a:r>
              <a:rPr lang="en-US" sz="2000" dirty="0">
                <a:latin typeface="Tahoma" panose="020B0604030504040204" pitchFamily="34" charset="0"/>
                <a:ea typeface="Tahoma" panose="020B0604030504040204" pitchFamily="34" charset="0"/>
                <a:cs typeface="Tahoma" panose="020B0604030504040204" pitchFamily="34" charset="0"/>
              </a:rPr>
              <a:t>If you are truly remorseful over something you have done wrong in the past and you tried to make peace or amends, you can still forgive yourself even when others do not forgive you. </a:t>
            </a:r>
          </a:p>
          <a:p>
            <a:pPr lvl="1"/>
            <a:r>
              <a:rPr lang="en-US" sz="2000" dirty="0">
                <a:latin typeface="Tahoma" panose="020B0604030504040204" pitchFamily="34" charset="0"/>
                <a:ea typeface="Tahoma" panose="020B0604030504040204" pitchFamily="34" charset="0"/>
                <a:cs typeface="Tahoma" panose="020B0604030504040204" pitchFamily="34" charset="0"/>
              </a:rPr>
              <a:t>If someone who hurt you is sorry, learn to let it go yourself so you can forget about the hurt and then focus on moving forward</a:t>
            </a:r>
          </a:p>
          <a:p>
            <a:r>
              <a:rPr lang="en-US" dirty="0">
                <a:latin typeface="Tahoma" panose="020B0604030504040204" pitchFamily="34" charset="0"/>
                <a:ea typeface="Tahoma" panose="020B0604030504040204" pitchFamily="34" charset="0"/>
                <a:cs typeface="Tahoma" panose="020B0604030504040204" pitchFamily="34" charset="0"/>
              </a:rPr>
              <a:t>Was there a legitimate cause for your past actions that was </a:t>
            </a:r>
            <a:r>
              <a:rPr lang="en-US" u="sng" dirty="0">
                <a:latin typeface="Tahoma" panose="020B0604030504040204" pitchFamily="34" charset="0"/>
                <a:ea typeface="Tahoma" panose="020B0604030504040204" pitchFamily="34" charset="0"/>
                <a:cs typeface="Tahoma" panose="020B0604030504040204" pitchFamily="34" charset="0"/>
              </a:rPr>
              <a:t>beyond your control</a:t>
            </a:r>
            <a:r>
              <a:rPr lang="en-US" dirty="0">
                <a:latin typeface="Tahoma" panose="020B0604030504040204" pitchFamily="34" charset="0"/>
                <a:ea typeface="Tahoma" panose="020B0604030504040204" pitchFamily="34" charset="0"/>
                <a:cs typeface="Tahoma" panose="020B0604030504040204" pitchFamily="34" charset="0"/>
              </a:rPr>
              <a:t> at the time? </a:t>
            </a:r>
          </a:p>
        </p:txBody>
      </p:sp>
      <p:pic>
        <p:nvPicPr>
          <p:cNvPr id="5" name="Picture 4">
            <a:extLst>
              <a:ext uri="{FF2B5EF4-FFF2-40B4-BE49-F238E27FC236}">
                <a16:creationId xmlns:a16="http://schemas.microsoft.com/office/drawing/2014/main" id="{7C24F16B-3803-4ED6-96B0-ACC70FC3945C}"/>
              </a:ext>
            </a:extLst>
          </p:cNvPr>
          <p:cNvPicPr>
            <a:picLocks noChangeAspect="1"/>
          </p:cNvPicPr>
          <p:nvPr/>
        </p:nvPicPr>
        <p:blipFill>
          <a:blip r:embed="rId2"/>
          <a:stretch>
            <a:fillRect/>
          </a:stretch>
        </p:blipFill>
        <p:spPr>
          <a:xfrm>
            <a:off x="115554" y="94899"/>
            <a:ext cx="1125367" cy="1103586"/>
          </a:xfrm>
          <a:prstGeom prst="rect">
            <a:avLst/>
          </a:prstGeom>
        </p:spPr>
      </p:pic>
    </p:spTree>
    <p:extLst>
      <p:ext uri="{BB962C8B-B14F-4D97-AF65-F5344CB8AC3E}">
        <p14:creationId xmlns:p14="http://schemas.microsoft.com/office/powerpoint/2010/main" val="26085507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37726</TotalTime>
  <Words>901</Words>
  <Application>Microsoft Office PowerPoint</Application>
  <PresentationFormat>Widescreen</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Company background presentation</vt:lpstr>
      <vt:lpstr>Is it #Guilt?!  or Is It #Shame?!</vt:lpstr>
      <vt:lpstr>Where To…??</vt:lpstr>
      <vt:lpstr>What is what?</vt:lpstr>
      <vt:lpstr>Same? Different?</vt:lpstr>
      <vt:lpstr>Who knows…</vt:lpstr>
      <vt:lpstr>Who Cares…</vt:lpstr>
      <vt:lpstr>Whoa…</vt:lpstr>
      <vt:lpstr>Why Bother? (Dealing with guilt)</vt:lpstr>
      <vt:lpstr>Why Bother? (Still dealing with guilt)</vt:lpstr>
      <vt:lpstr>Why Bother? (Still dealing with shame)</vt:lpstr>
      <vt:lpstr>Are We Done Yet?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#Codependency  (Self Love Deficit Disorder): Week 2</dc:title>
  <dc:creator>Mchael Noll</dc:creator>
  <cp:lastModifiedBy>Mchael Noll</cp:lastModifiedBy>
  <cp:revision>34</cp:revision>
  <dcterms:created xsi:type="dcterms:W3CDTF">2021-11-16T04:49:44Z</dcterms:created>
  <dcterms:modified xsi:type="dcterms:W3CDTF">2023-01-17T20:33:02Z</dcterms:modified>
</cp:coreProperties>
</file>