
<file path=[Content_Types].xml><?xml version="1.0" encoding="utf-8"?>
<Types xmlns="http://schemas.openxmlformats.org/package/2006/content-types">
  <Default Extension="jpeg" ContentType="image/jpeg"/>
  <Default Extension="mp4" ContentType="vide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handoutMasterIdLst>
    <p:handoutMasterId r:id="rId14"/>
  </p:handoutMasterIdLst>
  <p:sldIdLst>
    <p:sldId id="270" r:id="rId2"/>
    <p:sldId id="271" r:id="rId3"/>
    <p:sldId id="300" r:id="rId4"/>
    <p:sldId id="302" r:id="rId5"/>
    <p:sldId id="303" r:id="rId6"/>
    <p:sldId id="304" r:id="rId7"/>
    <p:sldId id="305" r:id="rId8"/>
    <p:sldId id="306" r:id="rId9"/>
    <p:sldId id="301" r:id="rId10"/>
    <p:sldId id="307" r:id="rId11"/>
    <p:sldId id="3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9ED48B-E8B5-44F5-9136-ADA448B0AD94}">
          <p14:sldIdLst>
            <p14:sldId id="270"/>
            <p14:sldId id="271"/>
            <p14:sldId id="300"/>
            <p14:sldId id="302"/>
            <p14:sldId id="303"/>
          </p14:sldIdLst>
        </p14:section>
        <p14:section name="Untitled Section" id="{C7560ACD-705F-4DE1-84CB-9FBB5CC96CF7}">
          <p14:sldIdLst>
            <p14:sldId id="304"/>
            <p14:sldId id="305"/>
            <p14:sldId id="306"/>
            <p14:sldId id="301"/>
            <p14:sldId id="307"/>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hael Noll" initials="MN" lastIdx="4" clrIdx="0">
    <p:extLst>
      <p:ext uri="{19B8F6BF-5375-455C-9EA6-DF929625EA0E}">
        <p15:presenceInfo xmlns:p15="http://schemas.microsoft.com/office/powerpoint/2012/main" userId="bef1d86447e0c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82" y="293"/>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1-03T23:19:06.228" idx="3">
    <p:pos x="10" y="10"/>
    <p:text>Let’s think about the following scenario I picked up from the Criminal and Addictive Thinking curriculum.  
You are enjoying time with friends in your apartment.  The time is 11 p.m.; you’re wide-awake, in a good mood.  Your music/TV is loud.  There’s a knock on your door. You open the door to see someone who gives you a dirty look; it’s obvious they are not happy.
“Could you please keep it down?  The music/TV is coming right through the walls, and I’m trying to sleep.  I’ve got to work tomorrow.” 
You think, “who are they telling me what to do in my home?”  You feel the blood rush into your face and feel anger beginning to build up.  You pause.  Then tell him what you feel.
“Screw you.  This is my place and I can do what I want to, when I want to.  You think I don’t work?  You’re messing with the wrong person.  Get outta here!
As you speak, you puff your chest out, leaning forward.  Your hands form into fists.  You stare directly at them; they’ve taken a step back by this time – surprised.  You wait a moment for them to let your words sink in.  Then slam the door in their face and go back to your friends.  Then you turn the volume up on the music/TV another notch, your good mood has been diminished.  You’re upset now, and your thoughts begin spinning.</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1-03T23:18:25.747" idx="2">
    <p:pos x="10" y="10"/>
    <p:text>Let’s think about the following scenario I picked up from the Criminal and Addictive Thinking curriculum.  
You are enjoying time with friends in your apartment.  The time is 11 p.m.; you’re wide-awake, in a good mood.  Your music/TV is loud.  There’s a knock on your door. You open the door to see someone who gives you a dirty look; it’s obvious they are not happy.
“Could you please keep it down?  The music/TV is coming right through the walls, and I’m trying to sleep.  I’ve got to work tomorrow.” 
You think, “who are they telling me what to do in my home?”  You feel the blood rush into your face and feel anger beginning to build up.  You pause.  Then tell him what you feel.
“Screw you.  This is my place and I can do what I want to, when I want to.  You think I don’t work?  You’re messing with the wrong person.  Get outta here!
As you speak, you puff your chest out, leaning forward.  Your hands form into fists.  You stare directly at them; they’ve taken a step back by this time – surprised.  You wait a moment for them to let your words sink in.  Then slam the door in their face and go back to your friends.  Then you turn the volume up on the music/TV another notch, your good mood has been diminished.  You’re upset now, and your thoughts begin spinning.</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5/30/2023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5/30/2023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5/30/2023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5/30/2023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5/30/2023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5/30/2023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5/30/2023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5/30/2023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5/30/2023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5/30/2023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5/30/2023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5/30/2023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5/30/2023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5/30/2023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5" Type="http://schemas.openxmlformats.org/officeDocument/2006/relationships/image" Target="../media/image6.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47566"/>
            <a:ext cx="10363200" cy="3216675"/>
          </a:xfrm>
        </p:spPr>
        <p:txBody>
          <a:bodyPr anchor="t"/>
          <a:lstStyle/>
          <a:p>
            <a:pPr>
              <a:spcBef>
                <a:spcPts val="2400"/>
              </a:spcBef>
            </a:pPr>
            <a:r>
              <a:rPr lang="en-US" sz="8800" dirty="0"/>
              <a:t>#</a:t>
            </a:r>
            <a:r>
              <a:rPr lang="en-US" sz="8000" dirty="0"/>
              <a:t>Thought </a:t>
            </a:r>
            <a:r>
              <a:rPr lang="en-US" sz="8000" dirty="0" err="1"/>
              <a:t>Mapz</a:t>
            </a:r>
            <a:endParaRPr lang="en-US" sz="8800" i="1" dirty="0"/>
          </a:p>
        </p:txBody>
      </p:sp>
      <p:sp>
        <p:nvSpPr>
          <p:cNvPr id="3" name="Content Placeholder 2"/>
          <p:cNvSpPr>
            <a:spLocks noGrp="1"/>
          </p:cNvSpPr>
          <p:nvPr>
            <p:ph type="subTitle" idx="1"/>
          </p:nvPr>
        </p:nvSpPr>
        <p:spPr>
          <a:xfrm>
            <a:off x="0" y="4252395"/>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559634"/>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Show me?</a:t>
            </a:r>
          </a:p>
        </p:txBody>
      </p:sp>
      <p:sp>
        <p:nvSpPr>
          <p:cNvPr id="3" name="Content Placeholder 2"/>
          <p:cNvSpPr>
            <a:spLocks noGrp="1"/>
          </p:cNvSpPr>
          <p:nvPr>
            <p:ph idx="1"/>
          </p:nvPr>
        </p:nvSpPr>
        <p:spPr/>
        <p:txBody>
          <a:bodyPr/>
          <a:lstStyle/>
          <a:p>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lvl="1"/>
            <a:endParaRPr lang="en-US" dirty="0"/>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4"/>
          <a:stretch>
            <a:fillRect/>
          </a:stretch>
        </p:blipFill>
        <p:spPr>
          <a:xfrm>
            <a:off x="115554" y="94899"/>
            <a:ext cx="1125367" cy="1103586"/>
          </a:xfrm>
          <a:prstGeom prst="rect">
            <a:avLst/>
          </a:prstGeom>
        </p:spPr>
      </p:pic>
      <p:pic>
        <p:nvPicPr>
          <p:cNvPr id="4" name="vide0">
            <a:hlinkClick r:id="" action="ppaction://media"/>
            <a:extLst>
              <a:ext uri="{FF2B5EF4-FFF2-40B4-BE49-F238E27FC236}">
                <a16:creationId xmlns:a16="http://schemas.microsoft.com/office/drawing/2014/main" id="{2B3B492A-8D74-45A2-B8DD-6208821E9EE0}"/>
              </a:ext>
            </a:extLst>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a:off x="3536586" y="1197864"/>
            <a:ext cx="5118827" cy="521176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535910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9" fill="hold" display="0">
                  <p:stCondLst>
                    <p:cond delay="indefinite"/>
                  </p:st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That’s </a:t>
            </a:r>
            <a:r>
              <a:rPr lang="en-US"/>
              <a:t>a Wrap?</a:t>
            </a:r>
            <a:endParaRPr lang="en-US" dirty="0"/>
          </a:p>
        </p:txBody>
      </p:sp>
      <p:sp>
        <p:nvSpPr>
          <p:cNvPr id="3" name="Content Placeholder 2"/>
          <p:cNvSpPr>
            <a:spLocks noGrp="1"/>
          </p:cNvSpPr>
          <p:nvPr>
            <p:ph idx="1"/>
          </p:nvPr>
        </p:nvSpPr>
        <p:spPr>
          <a:xfrm>
            <a:off x="609600" y="1198485"/>
            <a:ext cx="10972800" cy="5478539"/>
          </a:xfrm>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Summary:</a:t>
            </a:r>
            <a:endParaRPr lang="en-US" dirty="0">
              <a:latin typeface="Tahoma" panose="020B0604030504040204" pitchFamily="34" charset="0"/>
              <a:ea typeface="Tahoma" panose="020B0604030504040204" pitchFamily="34" charset="0"/>
              <a:cs typeface="Tahoma" panose="020B0604030504040204" pitchFamily="34" charset="0"/>
            </a:endParaRPr>
          </a:p>
          <a:p>
            <a:pPr lvl="1"/>
            <a:r>
              <a:rPr lang="en-US" sz="2200" dirty="0">
                <a:latin typeface="Tahoma" panose="020B0604030504040204" pitchFamily="34" charset="0"/>
                <a:ea typeface="Tahoma" panose="020B0604030504040204" pitchFamily="34" charset="0"/>
                <a:cs typeface="Tahoma" panose="020B0604030504040204" pitchFamily="34" charset="0"/>
              </a:rPr>
              <a:t>Over time, millions of thought maps are formed, in response to events we experience.  </a:t>
            </a:r>
          </a:p>
          <a:p>
            <a:pPr lvl="2"/>
            <a:r>
              <a:rPr lang="en-US" sz="2200" dirty="0">
                <a:latin typeface="Tahoma" panose="020B0604030504040204" pitchFamily="34" charset="0"/>
                <a:ea typeface="Tahoma" panose="020B0604030504040204" pitchFamily="34" charset="0"/>
                <a:cs typeface="Tahoma" panose="020B0604030504040204" pitchFamily="34" charset="0"/>
              </a:rPr>
              <a:t>These include how we behave, feel and think.  </a:t>
            </a:r>
          </a:p>
          <a:p>
            <a:pPr lvl="2"/>
            <a:r>
              <a:rPr lang="en-US" sz="2200" dirty="0">
                <a:latin typeface="Tahoma" panose="020B0604030504040204" pitchFamily="34" charset="0"/>
                <a:ea typeface="Tahoma" panose="020B0604030504040204" pitchFamily="34" charset="0"/>
                <a:cs typeface="Tahoma" panose="020B0604030504040204" pitchFamily="34" charset="0"/>
              </a:rPr>
              <a:t>While the original thought map (TM</a:t>
            </a:r>
            <a:r>
              <a:rPr lang="en-US" sz="2200" baseline="-25000" dirty="0">
                <a:latin typeface="Tahoma" panose="020B0604030504040204" pitchFamily="34" charset="0"/>
                <a:ea typeface="Tahoma" panose="020B0604030504040204" pitchFamily="34" charset="0"/>
                <a:cs typeface="Tahoma" panose="020B0604030504040204" pitchFamily="34" charset="0"/>
              </a:rPr>
              <a:t>0</a:t>
            </a:r>
            <a:r>
              <a:rPr lang="en-US" sz="2200" dirty="0">
                <a:latin typeface="Tahoma" panose="020B0604030504040204" pitchFamily="34" charset="0"/>
                <a:ea typeface="Tahoma" panose="020B0604030504040204" pitchFamily="34" charset="0"/>
                <a:cs typeface="Tahoma" panose="020B0604030504040204" pitchFamily="34" charset="0"/>
              </a:rPr>
              <a:t>) never goes away, it is no longer the default response. </a:t>
            </a:r>
          </a:p>
          <a:p>
            <a:pPr lvl="1"/>
            <a:r>
              <a:rPr lang="en-US" sz="2200" dirty="0">
                <a:latin typeface="Tahoma" panose="020B0604030504040204" pitchFamily="34" charset="0"/>
                <a:ea typeface="Tahoma" panose="020B0604030504040204" pitchFamily="34" charset="0"/>
                <a:cs typeface="Tahoma" panose="020B0604030504040204" pitchFamily="34" charset="0"/>
              </a:rPr>
              <a:t>This model gives insight into what steps need to be taken to achieve positive, lasting change.  </a:t>
            </a:r>
          </a:p>
          <a:p>
            <a:pPr lvl="2"/>
            <a:r>
              <a:rPr lang="en-US" sz="2200" dirty="0">
                <a:latin typeface="Tahoma" panose="020B0604030504040204" pitchFamily="34" charset="0"/>
                <a:ea typeface="Tahoma" panose="020B0604030504040204" pitchFamily="34" charset="0"/>
                <a:cs typeface="Tahoma" panose="020B0604030504040204" pitchFamily="34" charset="0"/>
              </a:rPr>
              <a:t>It should be noted, however, that change is not easy and it needs to be nurtured to help the individual not fall back into the old or recycled way of thinking. </a:t>
            </a:r>
          </a:p>
          <a:p>
            <a:r>
              <a:rPr lang="en-US" b="1" dirty="0">
                <a:latin typeface="Tahoma" panose="020B0604030504040204" pitchFamily="34" charset="0"/>
                <a:ea typeface="Tahoma" panose="020B0604030504040204" pitchFamily="34" charset="0"/>
                <a:cs typeface="Tahoma" panose="020B0604030504040204" pitchFamily="34" charset="0"/>
              </a:rPr>
              <a:t>Next Time!</a:t>
            </a:r>
          </a:p>
          <a:p>
            <a:pPr lvl="1"/>
            <a:r>
              <a:rPr lang="en-US" sz="2200" dirty="0">
                <a:latin typeface="Tahoma" panose="020B0604030504040204" pitchFamily="34" charset="0"/>
                <a:ea typeface="Tahoma" panose="020B0604030504040204" pitchFamily="34" charset="0"/>
                <a:cs typeface="Tahoma" panose="020B0604030504040204" pitchFamily="34" charset="0"/>
              </a:rPr>
              <a:t>Thought </a:t>
            </a:r>
            <a:r>
              <a:rPr lang="en-US" sz="2200" dirty="0" err="1">
                <a:latin typeface="Tahoma" panose="020B0604030504040204" pitchFamily="34" charset="0"/>
                <a:ea typeface="Tahoma" panose="020B0604030504040204" pitchFamily="34" charset="0"/>
                <a:cs typeface="Tahoma" panose="020B0604030504040204" pitchFamily="34" charset="0"/>
              </a:rPr>
              <a:t>Mapz</a:t>
            </a:r>
            <a:r>
              <a:rPr lang="en-US" sz="2200" dirty="0">
                <a:latin typeface="Tahoma" panose="020B0604030504040204" pitchFamily="34" charset="0"/>
                <a:ea typeface="Tahoma" panose="020B0604030504040204" pitchFamily="34" charset="0"/>
                <a:cs typeface="Tahoma" panose="020B0604030504040204" pitchFamily="34" charset="0"/>
              </a:rPr>
              <a:t> 2 – More Good Stuff</a:t>
            </a:r>
          </a:p>
          <a:p>
            <a:pPr marL="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lvl="1"/>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8749551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Where Today??</a:t>
            </a:r>
          </a:p>
        </p:txBody>
      </p:sp>
      <p:sp>
        <p:nvSpPr>
          <p:cNvPr id="3" name="Content Placeholder 2"/>
          <p:cNvSpPr>
            <a:spLocks noGrp="1"/>
          </p:cNvSpPr>
          <p:nvPr>
            <p:ph idx="1"/>
          </p:nvPr>
        </p:nvSpPr>
        <p:spPr>
          <a:xfrm>
            <a:off x="609600" y="1293384"/>
            <a:ext cx="10972800" cy="5241887"/>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Recap Last week:</a:t>
            </a:r>
            <a:endParaRPr lang="en-US" sz="2400" dirty="0">
              <a:latin typeface="Tahoma" panose="020B0604030504040204" pitchFamily="34" charset="0"/>
              <a:ea typeface="Tahoma" panose="020B0604030504040204" pitchFamily="34" charset="0"/>
              <a:cs typeface="Tahoma" panose="020B0604030504040204" pitchFamily="34" charset="0"/>
            </a:endParaRPr>
          </a:p>
          <a:p>
            <a:pPr lvl="1"/>
            <a:r>
              <a:rPr lang="en-US" sz="2800" dirty="0">
                <a:latin typeface="Tahoma" panose="020B0604030504040204" pitchFamily="34" charset="0"/>
                <a:ea typeface="Tahoma" panose="020B0604030504040204" pitchFamily="34" charset="0"/>
                <a:cs typeface="Tahoma" panose="020B0604030504040204" pitchFamily="34" charset="0"/>
              </a:rPr>
              <a:t>Values</a:t>
            </a:r>
          </a:p>
          <a:p>
            <a:pPr lvl="2"/>
            <a:r>
              <a:rPr lang="en-US" sz="2400" dirty="0">
                <a:latin typeface="Tahoma" panose="020B0604030504040204" pitchFamily="34" charset="0"/>
                <a:ea typeface="Tahoma" panose="020B0604030504040204" pitchFamily="34" charset="0"/>
                <a:cs typeface="Tahoma" panose="020B0604030504040204" pitchFamily="34" charset="0"/>
              </a:rPr>
              <a:t>What are they?</a:t>
            </a:r>
          </a:p>
          <a:p>
            <a:pPr lvl="2"/>
            <a:r>
              <a:rPr lang="en-US" sz="2400" dirty="0">
                <a:latin typeface="Tahoma" panose="020B0604030504040204" pitchFamily="34" charset="0"/>
                <a:ea typeface="Tahoma" panose="020B0604030504040204" pitchFamily="34" charset="0"/>
                <a:cs typeface="Tahoma" panose="020B0604030504040204" pitchFamily="34" charset="0"/>
              </a:rPr>
              <a:t>Why should I care?</a:t>
            </a:r>
          </a:p>
          <a:p>
            <a:pPr lvl="2"/>
            <a:r>
              <a:rPr lang="en-US" sz="2400" dirty="0">
                <a:latin typeface="Tahoma" panose="020B0604030504040204" pitchFamily="34" charset="0"/>
                <a:ea typeface="Tahoma" panose="020B0604030504040204" pitchFamily="34" charset="0"/>
                <a:cs typeface="Tahoma" panose="020B0604030504040204" pitchFamily="34" charset="0"/>
              </a:rPr>
              <a:t>Vs. Goals? Aren’t they the same?</a:t>
            </a:r>
          </a:p>
          <a:p>
            <a:pPr lvl="2"/>
            <a:r>
              <a:rPr lang="en-US" sz="2400" dirty="0">
                <a:latin typeface="Tahoma" panose="020B0604030504040204" pitchFamily="34" charset="0"/>
                <a:ea typeface="Tahoma" panose="020B0604030504040204" pitchFamily="34" charset="0"/>
                <a:cs typeface="Tahoma" panose="020B0604030504040204" pitchFamily="34" charset="0"/>
              </a:rPr>
              <a:t>Activity</a:t>
            </a:r>
          </a:p>
          <a:p>
            <a:r>
              <a:rPr lang="en-US" sz="2800" dirty="0">
                <a:latin typeface="Tahoma" panose="020B0604030504040204" pitchFamily="34" charset="0"/>
                <a:ea typeface="Tahoma" panose="020B0604030504040204" pitchFamily="34" charset="0"/>
                <a:cs typeface="Tahoma" panose="020B0604030504040204" pitchFamily="34" charset="0"/>
              </a:rPr>
              <a:t>Thought </a:t>
            </a:r>
            <a:r>
              <a:rPr lang="en-US" sz="2800" dirty="0" err="1">
                <a:latin typeface="Tahoma" panose="020B0604030504040204" pitchFamily="34" charset="0"/>
                <a:ea typeface="Tahoma" panose="020B0604030504040204" pitchFamily="34" charset="0"/>
                <a:cs typeface="Tahoma" panose="020B0604030504040204" pitchFamily="34" charset="0"/>
              </a:rPr>
              <a:t>Mapz</a:t>
            </a:r>
            <a:r>
              <a:rPr lang="en-US" sz="2800" dirty="0">
                <a:latin typeface="Tahoma" panose="020B0604030504040204" pitchFamily="34" charset="0"/>
                <a:ea typeface="Tahoma" panose="020B0604030504040204" pitchFamily="34" charset="0"/>
                <a:cs typeface="Tahoma" panose="020B0604030504040204" pitchFamily="34" charset="0"/>
              </a:rPr>
              <a:t> or Cognitive Model </a:t>
            </a:r>
          </a:p>
          <a:p>
            <a:pPr lvl="1"/>
            <a:r>
              <a:rPr lang="en-US" sz="2400" dirty="0">
                <a:latin typeface="Tahoma" panose="020B0604030504040204" pitchFamily="34" charset="0"/>
                <a:ea typeface="Tahoma" panose="020B0604030504040204" pitchFamily="34" charset="0"/>
                <a:cs typeface="Tahoma" panose="020B0604030504040204" pitchFamily="34" charset="0"/>
              </a:rPr>
              <a:t>Say Again?</a:t>
            </a:r>
          </a:p>
          <a:p>
            <a:pPr lvl="1"/>
            <a:r>
              <a:rPr lang="en-US" sz="2400" dirty="0">
                <a:latin typeface="Tahoma" panose="020B0604030504040204" pitchFamily="34" charset="0"/>
                <a:ea typeface="Tahoma" panose="020B0604030504040204" pitchFamily="34" charset="0"/>
                <a:cs typeface="Tahoma" panose="020B0604030504040204" pitchFamily="34" charset="0"/>
              </a:rPr>
              <a:t>Why should I care?</a:t>
            </a:r>
          </a:p>
          <a:p>
            <a:pPr lvl="1"/>
            <a:endParaRPr lang="en-US" dirty="0"/>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What’s a Map For?</a:t>
            </a:r>
          </a:p>
        </p:txBody>
      </p:sp>
      <p:sp>
        <p:nvSpPr>
          <p:cNvPr id="3" name="Content Placeholder 2"/>
          <p:cNvSpPr>
            <a:spLocks noGrp="1"/>
          </p:cNvSpPr>
          <p:nvPr>
            <p:ph idx="1"/>
          </p:nvPr>
        </p:nvSpPr>
        <p:spPr>
          <a:xfrm>
            <a:off x="609600" y="1198485"/>
            <a:ext cx="10972800" cy="5376051"/>
          </a:xfrm>
        </p:spPr>
        <p:txBody>
          <a:bodyPr>
            <a:noAutofit/>
          </a:bodyPr>
          <a:lstStyle/>
          <a:p>
            <a:r>
              <a:rPr lang="en-US" sz="2800" dirty="0">
                <a:latin typeface="Tahoma" panose="020B0604030504040204" pitchFamily="34" charset="0"/>
                <a:ea typeface="Tahoma" panose="020B0604030504040204" pitchFamily="34" charset="0"/>
                <a:cs typeface="Tahoma" panose="020B0604030504040204" pitchFamily="34" charset="0"/>
              </a:rPr>
              <a:t>What’s a map?</a:t>
            </a:r>
          </a:p>
          <a:p>
            <a:pPr lvl="1"/>
            <a:r>
              <a:rPr lang="en-US" sz="1800" dirty="0">
                <a:latin typeface="Tahoma" panose="020B0604030504040204" pitchFamily="34" charset="0"/>
                <a:ea typeface="Tahoma" panose="020B0604030504040204" pitchFamily="34" charset="0"/>
                <a:cs typeface="Tahoma" panose="020B0604030504040204" pitchFamily="34" charset="0"/>
              </a:rPr>
              <a:t>Visual representation of land</a:t>
            </a:r>
          </a:p>
          <a:p>
            <a:pPr lvl="1"/>
            <a:r>
              <a:rPr lang="en-US" sz="1800" dirty="0">
                <a:latin typeface="Tahoma" panose="020B0604030504040204" pitchFamily="34" charset="0"/>
                <a:ea typeface="Tahoma" panose="020B0604030504040204" pitchFamily="34" charset="0"/>
                <a:cs typeface="Tahoma" panose="020B0604030504040204" pitchFamily="34" charset="0"/>
              </a:rPr>
              <a:t>Set of instructions</a:t>
            </a:r>
          </a:p>
          <a:p>
            <a:pPr lvl="1"/>
            <a:r>
              <a:rPr lang="en-US" sz="1800" dirty="0">
                <a:latin typeface="Tahoma" panose="020B0604030504040204" pitchFamily="34" charset="0"/>
                <a:ea typeface="Tahoma" panose="020B0604030504040204" pitchFamily="34" charset="0"/>
                <a:cs typeface="Tahoma" panose="020B0604030504040204" pitchFamily="34" charset="0"/>
              </a:rPr>
              <a:t>Way to communicate a sense of place</a:t>
            </a:r>
          </a:p>
          <a:p>
            <a:r>
              <a:rPr lang="en-US" sz="2800" dirty="0">
                <a:latin typeface="Tahoma" panose="020B0604030504040204" pitchFamily="34" charset="0"/>
                <a:ea typeface="Tahoma" panose="020B0604030504040204" pitchFamily="34" charset="0"/>
                <a:cs typeface="Tahoma" panose="020B0604030504040204" pitchFamily="34" charset="0"/>
              </a:rPr>
              <a:t>Types of Maps</a:t>
            </a:r>
          </a:p>
          <a:p>
            <a:pPr lvl="1"/>
            <a:r>
              <a:rPr lang="en-US" sz="1800" dirty="0">
                <a:latin typeface="Tahoma" panose="020B0604030504040204" pitchFamily="34" charset="0"/>
                <a:ea typeface="Tahoma" panose="020B0604030504040204" pitchFamily="34" charset="0"/>
                <a:cs typeface="Tahoma" panose="020B0604030504040204" pitchFamily="34" charset="0"/>
              </a:rPr>
              <a:t>Reference </a:t>
            </a:r>
          </a:p>
          <a:p>
            <a:pPr lvl="2"/>
            <a:r>
              <a:rPr lang="en-US" sz="1800" dirty="0">
                <a:latin typeface="Tahoma" panose="020B0604030504040204" pitchFamily="34" charset="0"/>
                <a:ea typeface="Tahoma" panose="020B0604030504040204" pitchFamily="34" charset="0"/>
                <a:cs typeface="Tahoma" panose="020B0604030504040204" pitchFamily="34" charset="0"/>
              </a:rPr>
              <a:t>show the location of geographic boundaries, physical features of Earth, or cultural features such as places, cities, and roads</a:t>
            </a:r>
          </a:p>
          <a:p>
            <a:pPr lvl="3"/>
            <a:r>
              <a:rPr lang="en-US" sz="1800" dirty="0">
                <a:latin typeface="Tahoma" panose="020B0604030504040204" pitchFamily="34" charset="0"/>
                <a:ea typeface="Tahoma" panose="020B0604030504040204" pitchFamily="34" charset="0"/>
                <a:cs typeface="Tahoma" panose="020B0604030504040204" pitchFamily="34" charset="0"/>
              </a:rPr>
              <a:t>Political, Physical, Road Maps, Topographical, Time Zone, Geological and Zip Code</a:t>
            </a:r>
          </a:p>
          <a:p>
            <a:pPr lvl="1"/>
            <a:r>
              <a:rPr lang="en-US" sz="1800" dirty="0">
                <a:latin typeface="Tahoma" panose="020B0604030504040204" pitchFamily="34" charset="0"/>
                <a:ea typeface="Tahoma" panose="020B0604030504040204" pitchFamily="34" charset="0"/>
                <a:cs typeface="Tahoma" panose="020B0604030504040204" pitchFamily="34" charset="0"/>
              </a:rPr>
              <a:t>Theme based or Thematic</a:t>
            </a:r>
          </a:p>
          <a:p>
            <a:pPr lvl="2"/>
            <a:r>
              <a:rPr lang="en-US" sz="1800" dirty="0">
                <a:latin typeface="Tahoma" panose="020B0604030504040204" pitchFamily="34" charset="0"/>
                <a:ea typeface="Tahoma" panose="020B0604030504040204" pitchFamily="34" charset="0"/>
                <a:cs typeface="Tahoma" panose="020B0604030504040204" pitchFamily="34" charset="0"/>
              </a:rPr>
              <a:t>show the variation of a topic (the theme) across a geographic area.</a:t>
            </a:r>
          </a:p>
          <a:p>
            <a:pPr lvl="2"/>
            <a:r>
              <a:rPr lang="en-US" sz="1800" dirty="0">
                <a:latin typeface="Tahoma" panose="020B0604030504040204" pitchFamily="34" charset="0"/>
                <a:ea typeface="Tahoma" panose="020B0604030504040204" pitchFamily="34" charset="0"/>
                <a:cs typeface="Tahoma" panose="020B0604030504040204" pitchFamily="34" charset="0"/>
              </a:rPr>
              <a:t>Weather, income or resource type</a:t>
            </a:r>
          </a:p>
          <a:p>
            <a:r>
              <a:rPr lang="en-US" sz="2800" dirty="0">
                <a:latin typeface="Tahoma" panose="020B0604030504040204" pitchFamily="34" charset="0"/>
                <a:ea typeface="Tahoma" panose="020B0604030504040204" pitchFamily="34" charset="0"/>
                <a:cs typeface="Tahoma" panose="020B0604030504040204" pitchFamily="34" charset="0"/>
              </a:rPr>
              <a:t>What do we use maps for?</a:t>
            </a:r>
          </a:p>
          <a:p>
            <a:pPr lvl="1"/>
            <a:r>
              <a:rPr lang="en-US" sz="1800" dirty="0">
                <a:latin typeface="Tahoma" panose="020B0604030504040204" pitchFamily="34" charset="0"/>
                <a:ea typeface="Tahoma" panose="020B0604030504040204" pitchFamily="34" charset="0"/>
                <a:cs typeface="Tahoma" panose="020B0604030504040204" pitchFamily="34" charset="0"/>
              </a:rPr>
              <a:t>Find our way</a:t>
            </a:r>
          </a:p>
          <a:p>
            <a:pPr lvl="1"/>
            <a:r>
              <a:rPr lang="en-US" sz="1800" dirty="0">
                <a:latin typeface="Tahoma" panose="020B0604030504040204" pitchFamily="34" charset="0"/>
                <a:ea typeface="Tahoma" panose="020B0604030504040204" pitchFamily="34" charset="0"/>
                <a:cs typeface="Tahoma" panose="020B0604030504040204" pitchFamily="34" charset="0"/>
              </a:rPr>
              <a:t>Understand where we are in relation to where we want to go</a:t>
            </a:r>
          </a:p>
          <a:p>
            <a:pPr lvl="1"/>
            <a:endParaRPr lang="en-US" sz="18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0865027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90918"/>
          </a:xfrm>
        </p:spPr>
        <p:txBody>
          <a:bodyPr/>
          <a:lstStyle/>
          <a:p>
            <a:r>
              <a:rPr lang="en-US" dirty="0"/>
              <a:t>What’s a Thought Map?</a:t>
            </a:r>
          </a:p>
        </p:txBody>
      </p:sp>
      <p:sp>
        <p:nvSpPr>
          <p:cNvPr id="3" name="Content Placeholder 2"/>
          <p:cNvSpPr>
            <a:spLocks noGrp="1"/>
          </p:cNvSpPr>
          <p:nvPr>
            <p:ph idx="1"/>
          </p:nvPr>
        </p:nvSpPr>
        <p:spPr>
          <a:xfrm>
            <a:off x="609600" y="1385817"/>
            <a:ext cx="10972800" cy="5216151"/>
          </a:xfrm>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…set of instructions used to tell us where to go or not go, how to do something (including being silent), the </a:t>
            </a:r>
            <a:r>
              <a:rPr lang="en-US" b="1" dirty="0">
                <a:latin typeface="Tahoma" panose="020B0604030504040204" pitchFamily="34" charset="0"/>
                <a:ea typeface="Tahoma" panose="020B0604030504040204" pitchFamily="34" charset="0"/>
                <a:cs typeface="Tahoma" panose="020B0604030504040204" pitchFamily="34" charset="0"/>
              </a:rPr>
              <a:t>five senses </a:t>
            </a:r>
            <a:r>
              <a:rPr lang="en-US" dirty="0">
                <a:latin typeface="Tahoma" panose="020B0604030504040204" pitchFamily="34" charset="0"/>
                <a:ea typeface="Tahoma" panose="020B0604030504040204" pitchFamily="34" charset="0"/>
                <a:cs typeface="Tahoma" panose="020B0604030504040204" pitchFamily="34" charset="0"/>
              </a:rPr>
              <a:t>(sight, hearing, taste, touch and smell), intuition and a set of instructions needed to control impulses</a:t>
            </a:r>
          </a:p>
          <a:p>
            <a:r>
              <a:rPr lang="en-US" dirty="0">
                <a:latin typeface="Tahoma" panose="020B0604030504040204" pitchFamily="34" charset="0"/>
                <a:ea typeface="Tahoma" panose="020B0604030504040204" pitchFamily="34" charset="0"/>
                <a:cs typeface="Tahoma" panose="020B0604030504040204" pitchFamily="34" charset="0"/>
              </a:rPr>
              <a:t>We use Thought Maps every day for many different purposes.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For example:</a:t>
            </a:r>
          </a:p>
          <a:p>
            <a:pPr lvl="1"/>
            <a:r>
              <a:rPr lang="en-US" sz="2400" dirty="0">
                <a:latin typeface="Tahoma" panose="020B0604030504040204" pitchFamily="34" charset="0"/>
                <a:ea typeface="Tahoma" panose="020B0604030504040204" pitchFamily="34" charset="0"/>
                <a:cs typeface="Tahoma" panose="020B0604030504040204" pitchFamily="34" charset="0"/>
              </a:rPr>
              <a:t>Choose which food to eat</a:t>
            </a:r>
          </a:p>
          <a:p>
            <a:pPr lvl="1"/>
            <a:r>
              <a:rPr lang="en-US" sz="2400" dirty="0">
                <a:latin typeface="Tahoma" panose="020B0604030504040204" pitchFamily="34" charset="0"/>
                <a:ea typeface="Tahoma" panose="020B0604030504040204" pitchFamily="34" charset="0"/>
                <a:cs typeface="Tahoma" panose="020B0604030504040204" pitchFamily="34" charset="0"/>
              </a:rPr>
              <a:t>How we should react to other drivers</a:t>
            </a:r>
          </a:p>
          <a:p>
            <a:pPr lvl="1"/>
            <a:r>
              <a:rPr lang="en-US" sz="2400" dirty="0">
                <a:latin typeface="Tahoma" panose="020B0604030504040204" pitchFamily="34" charset="0"/>
                <a:ea typeface="Tahoma" panose="020B0604030504040204" pitchFamily="34" charset="0"/>
                <a:cs typeface="Tahoma" panose="020B0604030504040204" pitchFamily="34" charset="0"/>
              </a:rPr>
              <a:t>When/how to speak our opinions (with or without a “filter”)</a:t>
            </a:r>
            <a:endParaRPr lang="en-US" sz="2000"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Formed early in development (possibly in-utero) </a:t>
            </a:r>
          </a:p>
          <a:p>
            <a:pPr lvl="1"/>
            <a:r>
              <a:rPr lang="en-US" sz="2400" dirty="0">
                <a:latin typeface="Tahoma" panose="020B0604030504040204" pitchFamily="34" charset="0"/>
                <a:ea typeface="Tahoma" panose="020B0604030504040204" pitchFamily="34" charset="0"/>
                <a:cs typeface="Tahoma" panose="020B0604030504040204" pitchFamily="34" charset="0"/>
              </a:rPr>
              <a:t>As they form, instructions are created for virtually every event and stored for later to be accessed when faced with a similar event (future)</a:t>
            </a:r>
          </a:p>
          <a:p>
            <a:pPr lvl="1"/>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5690028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169"/>
          </a:xfrm>
        </p:spPr>
        <p:txBody>
          <a:bodyPr/>
          <a:lstStyle/>
          <a:p>
            <a:r>
              <a:rPr lang="en-US" dirty="0"/>
              <a:t>A Simple Thought Map?</a:t>
            </a:r>
          </a:p>
        </p:txBody>
      </p:sp>
      <p:sp>
        <p:nvSpPr>
          <p:cNvPr id="7" name="Content Placeholder 6">
            <a:extLst>
              <a:ext uri="{FF2B5EF4-FFF2-40B4-BE49-F238E27FC236}">
                <a16:creationId xmlns:a16="http://schemas.microsoft.com/office/drawing/2014/main" id="{527770D3-CEEA-4D54-ADE9-142AB8CF251A}"/>
              </a:ext>
            </a:extLst>
          </p:cNvPr>
          <p:cNvSpPr>
            <a:spLocks noGrp="1"/>
          </p:cNvSpPr>
          <p:nvPr>
            <p:ph sz="quarter" idx="13"/>
          </p:nvPr>
        </p:nvSpPr>
        <p:spPr>
          <a:xfrm>
            <a:off x="487680" y="1293068"/>
            <a:ext cx="5388864" cy="3013755"/>
          </a:xfrm>
        </p:spPr>
        <p:txBody>
          <a:bodyPr>
            <a:normAutofit/>
          </a:bodyPr>
          <a:lstStyle/>
          <a:p>
            <a:pPr marL="0" indent="0">
              <a:buNone/>
            </a:pPr>
            <a:r>
              <a:rPr lang="en-US" sz="2000" b="1" dirty="0">
                <a:latin typeface="Tahoma" panose="020B0604030504040204" pitchFamily="34" charset="0"/>
                <a:ea typeface="Tahoma" panose="020B0604030504040204" pitchFamily="34" charset="0"/>
                <a:cs typeface="Tahoma" panose="020B0604030504040204" pitchFamily="34" charset="0"/>
              </a:rPr>
              <a:t>Event</a:t>
            </a:r>
            <a:r>
              <a:rPr lang="en-US" sz="2000" dirty="0">
                <a:latin typeface="Tahoma" panose="020B0604030504040204" pitchFamily="34" charset="0"/>
                <a:ea typeface="Tahoma" panose="020B0604030504040204" pitchFamily="34" charset="0"/>
                <a:cs typeface="Tahoma" panose="020B0604030504040204" pitchFamily="34" charset="0"/>
              </a:rPr>
              <a:t>: Baby wakes up from nap</a:t>
            </a:r>
          </a:p>
          <a:p>
            <a:pPr marL="0"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b="1" dirty="0">
                <a:latin typeface="Tahoma" panose="020B0604030504040204" pitchFamily="34" charset="0"/>
                <a:ea typeface="Tahoma" panose="020B0604030504040204" pitchFamily="34" charset="0"/>
                <a:cs typeface="Tahoma" panose="020B0604030504040204" pitchFamily="34" charset="0"/>
              </a:rPr>
              <a:t>⇒ Thought</a:t>
            </a:r>
            <a:r>
              <a:rPr lang="en-US" sz="2000" dirty="0">
                <a:latin typeface="Tahoma" panose="020B0604030504040204" pitchFamily="34" charset="0"/>
                <a:ea typeface="Tahoma" panose="020B0604030504040204" pitchFamily="34" charset="0"/>
                <a:cs typeface="Tahoma" panose="020B0604030504040204" pitchFamily="34" charset="0"/>
              </a:rPr>
              <a:t>: I am hungry; I want comfort; “Where is everyone?”</a:t>
            </a:r>
          </a:p>
          <a:p>
            <a:pPr marL="0" indent="0">
              <a:buNone/>
            </a:pPr>
            <a:endParaRPr lang="en-US" sz="2000"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b="1" dirty="0">
                <a:latin typeface="Tahoma" panose="020B0604030504040204" pitchFamily="34" charset="0"/>
                <a:ea typeface="Tahoma" panose="020B0604030504040204" pitchFamily="34" charset="0"/>
                <a:cs typeface="Tahoma" panose="020B0604030504040204" pitchFamily="34" charset="0"/>
              </a:rPr>
              <a:t>⇒ Action</a:t>
            </a:r>
            <a:r>
              <a:rPr lang="en-US" sz="2000" dirty="0">
                <a:latin typeface="Tahoma" panose="020B0604030504040204" pitchFamily="34" charset="0"/>
                <a:ea typeface="Tahoma" panose="020B0604030504040204" pitchFamily="34" charset="0"/>
                <a:cs typeface="Tahoma" panose="020B0604030504040204" pitchFamily="34" charset="0"/>
              </a:rPr>
              <a:t>:  Cries</a:t>
            </a:r>
          </a:p>
        </p:txBody>
      </p:sp>
      <p:sp>
        <p:nvSpPr>
          <p:cNvPr id="10" name="Content Placeholder 9">
            <a:extLst>
              <a:ext uri="{FF2B5EF4-FFF2-40B4-BE49-F238E27FC236}">
                <a16:creationId xmlns:a16="http://schemas.microsoft.com/office/drawing/2014/main" id="{B1F2F487-A48D-4700-9755-76D9CB3EA8B0}"/>
              </a:ext>
            </a:extLst>
          </p:cNvPr>
          <p:cNvSpPr>
            <a:spLocks noGrp="1"/>
          </p:cNvSpPr>
          <p:nvPr>
            <p:ph sz="half" idx="2"/>
          </p:nvPr>
        </p:nvSpPr>
        <p:spPr>
          <a:xfrm>
            <a:off x="6197599" y="1292753"/>
            <a:ext cx="5806141" cy="4833411"/>
          </a:xfrm>
        </p:spPr>
        <p:txBody>
          <a:bodyPr>
            <a:normAutofit/>
          </a:bodyPr>
          <a:lstStyle/>
          <a:p>
            <a:pPr marL="0" indent="0">
              <a:buNone/>
            </a:pPr>
            <a:r>
              <a:rPr lang="en-US" sz="2000" b="1" dirty="0">
                <a:latin typeface="Tahoma" panose="020B0604030504040204" pitchFamily="34" charset="0"/>
                <a:ea typeface="Tahoma" panose="020B0604030504040204" pitchFamily="34" charset="0"/>
                <a:cs typeface="Tahoma" panose="020B0604030504040204" pitchFamily="34" charset="0"/>
              </a:rPr>
              <a:t>Event</a:t>
            </a:r>
            <a:r>
              <a:rPr lang="en-US" sz="2000" dirty="0">
                <a:latin typeface="Tahoma" panose="020B0604030504040204" pitchFamily="34" charset="0"/>
                <a:ea typeface="Tahoma" panose="020B0604030504040204" pitchFamily="34" charset="0"/>
                <a:cs typeface="Tahoma" panose="020B0604030504040204" pitchFamily="34" charset="0"/>
              </a:rPr>
              <a:t>: Baby is crying (was the action of the child)</a:t>
            </a:r>
          </a:p>
          <a:p>
            <a:pPr marL="0" indent="0">
              <a:buNone/>
            </a:pPr>
            <a:br>
              <a:rPr lang="en-US" sz="2000" b="1" dirty="0">
                <a:latin typeface="Tahoma" panose="020B0604030504040204" pitchFamily="34" charset="0"/>
                <a:ea typeface="Tahoma" panose="020B0604030504040204" pitchFamily="34" charset="0"/>
                <a:cs typeface="Tahoma" panose="020B0604030504040204" pitchFamily="34" charset="0"/>
              </a:rPr>
            </a:br>
            <a:r>
              <a:rPr lang="en-US" sz="2000" b="1" dirty="0">
                <a:latin typeface="Tahoma" panose="020B0604030504040204" pitchFamily="34" charset="0"/>
                <a:ea typeface="Tahoma" panose="020B0604030504040204" pitchFamily="34" charset="0"/>
                <a:cs typeface="Tahoma" panose="020B0604030504040204" pitchFamily="34" charset="0"/>
              </a:rPr>
              <a:t>⇒ Thought</a:t>
            </a:r>
            <a:r>
              <a:rPr lang="en-US" sz="2000" dirty="0">
                <a:latin typeface="Tahoma" panose="020B0604030504040204" pitchFamily="34" charset="0"/>
                <a:ea typeface="Tahoma" panose="020B0604030504040204" pitchFamily="34" charset="0"/>
                <a:cs typeface="Tahoma" panose="020B0604030504040204" pitchFamily="34" charset="0"/>
              </a:rPr>
              <a:t>: Child is hungry; child needs comforted; child’s diaper is full</a:t>
            </a:r>
          </a:p>
          <a:p>
            <a:pPr marL="0" indent="0">
              <a:buNone/>
            </a:pPr>
            <a:br>
              <a:rPr lang="en-US" sz="2000" b="1" dirty="0">
                <a:latin typeface="Tahoma" panose="020B0604030504040204" pitchFamily="34" charset="0"/>
                <a:ea typeface="Tahoma" panose="020B0604030504040204" pitchFamily="34" charset="0"/>
                <a:cs typeface="Tahoma" panose="020B0604030504040204" pitchFamily="34" charset="0"/>
              </a:rPr>
            </a:br>
            <a:r>
              <a:rPr lang="en-US" sz="2000" b="1" dirty="0">
                <a:latin typeface="Tahoma" panose="020B0604030504040204" pitchFamily="34" charset="0"/>
                <a:ea typeface="Tahoma" panose="020B0604030504040204" pitchFamily="34" charset="0"/>
                <a:cs typeface="Tahoma" panose="020B0604030504040204" pitchFamily="34" charset="0"/>
              </a:rPr>
              <a:t>⇒ Action</a:t>
            </a:r>
            <a:r>
              <a:rPr lang="en-US" sz="2000" dirty="0">
                <a:latin typeface="Tahoma" panose="020B0604030504040204" pitchFamily="34" charset="0"/>
                <a:ea typeface="Tahoma" panose="020B0604030504040204" pitchFamily="34" charset="0"/>
                <a:cs typeface="Tahoma" panose="020B0604030504040204" pitchFamily="34" charset="0"/>
              </a:rPr>
              <a:t>:  Attends to the child’s needs (bottle, holds child – comforting them; changes diaper)</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12" name="Picture 11">
            <a:extLst>
              <a:ext uri="{FF2B5EF4-FFF2-40B4-BE49-F238E27FC236}">
                <a16:creationId xmlns:a16="http://schemas.microsoft.com/office/drawing/2014/main" id="{FBE04648-BA1E-420E-83B3-47F5129FA4F0}"/>
              </a:ext>
            </a:extLst>
          </p:cNvPr>
          <p:cNvPicPr>
            <a:picLocks noChangeAspect="1"/>
          </p:cNvPicPr>
          <p:nvPr/>
        </p:nvPicPr>
        <p:blipFill>
          <a:blip r:embed="rId3" cstate="print"/>
          <a:srcRect b="15468"/>
          <a:stretch>
            <a:fillRect/>
          </a:stretch>
        </p:blipFill>
        <p:spPr bwMode="auto">
          <a:xfrm>
            <a:off x="3142992" y="4306824"/>
            <a:ext cx="7045530" cy="2221371"/>
          </a:xfrm>
          <a:prstGeom prst="rect">
            <a:avLst/>
          </a:prstGeom>
          <a:noFill/>
          <a:ln w="9525">
            <a:noFill/>
            <a:miter lim="800000"/>
            <a:headEnd/>
            <a:tailEnd/>
          </a:ln>
        </p:spPr>
      </p:pic>
      <p:sp>
        <p:nvSpPr>
          <p:cNvPr id="11" name="TextBox 10">
            <a:extLst>
              <a:ext uri="{FF2B5EF4-FFF2-40B4-BE49-F238E27FC236}">
                <a16:creationId xmlns:a16="http://schemas.microsoft.com/office/drawing/2014/main" id="{055DAB64-D693-4DB2-BA14-237F74CF2927}"/>
              </a:ext>
            </a:extLst>
          </p:cNvPr>
          <p:cNvSpPr txBox="1"/>
          <p:nvPr/>
        </p:nvSpPr>
        <p:spPr>
          <a:xfrm>
            <a:off x="366196" y="3660492"/>
            <a:ext cx="5388864" cy="1015663"/>
          </a:xfrm>
          <a:prstGeom prst="rect">
            <a:avLst/>
          </a:prstGeom>
          <a:noFill/>
        </p:spPr>
        <p:txBody>
          <a:bodyPr wrap="square" rtlCol="0">
            <a:spAutoFit/>
          </a:bodyPr>
          <a:lstStyle/>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In response to the child crying, its’ parent (mom, dad or caretaker) has their own thought map activated:</a:t>
            </a:r>
          </a:p>
        </p:txBody>
      </p:sp>
      <p:sp>
        <p:nvSpPr>
          <p:cNvPr id="13" name="Arrow: Right 12">
            <a:extLst>
              <a:ext uri="{FF2B5EF4-FFF2-40B4-BE49-F238E27FC236}">
                <a16:creationId xmlns:a16="http://schemas.microsoft.com/office/drawing/2014/main" id="{952BEDC6-9593-4889-A31E-AEE57EED8F6B}"/>
              </a:ext>
            </a:extLst>
          </p:cNvPr>
          <p:cNvSpPr/>
          <p:nvPr/>
        </p:nvSpPr>
        <p:spPr>
          <a:xfrm rot="19003263">
            <a:off x="5279612" y="2958484"/>
            <a:ext cx="950897" cy="483833"/>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Tree>
    <p:extLst>
      <p:ext uri="{BB962C8B-B14F-4D97-AF65-F5344CB8AC3E}">
        <p14:creationId xmlns:p14="http://schemas.microsoft.com/office/powerpoint/2010/main" val="13300589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 calcmode="lin" valueType="num">
                                      <p:cBhvr additive="base">
                                        <p:cTn id="4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xEl>
                                              <p:pRg st="1" end="1"/>
                                            </p:txEl>
                                          </p:spTgt>
                                        </p:tgtEl>
                                        <p:attrNameLst>
                                          <p:attrName>style.visibility</p:attrName>
                                        </p:attrNameLst>
                                      </p:cBhvr>
                                      <p:to>
                                        <p:strVal val="visible"/>
                                      </p:to>
                                    </p:set>
                                    <p:anim calcmode="lin" valueType="num">
                                      <p:cBhvr additive="base">
                                        <p:cTn id="4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
                                            <p:txEl>
                                              <p:pRg st="2" end="2"/>
                                            </p:txEl>
                                          </p:spTgt>
                                        </p:tgtEl>
                                        <p:attrNameLst>
                                          <p:attrName>style.visibility</p:attrName>
                                        </p:attrNameLst>
                                      </p:cBhvr>
                                      <p:to>
                                        <p:strVal val="visible"/>
                                      </p:to>
                                    </p:set>
                                    <p:anim calcmode="lin" valueType="num">
                                      <p:cBhvr additive="base">
                                        <p:cTn id="5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0" grpId="0" uiExpand="1" build="p"/>
      <p:bldP spid="11"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Okey?</a:t>
            </a:r>
          </a:p>
        </p:txBody>
      </p:sp>
      <p:sp>
        <p:nvSpPr>
          <p:cNvPr id="3" name="Content Placeholder 2"/>
          <p:cNvSpPr>
            <a:spLocks noGrp="1"/>
          </p:cNvSpPr>
          <p:nvPr>
            <p:ph idx="1"/>
          </p:nvPr>
        </p:nvSpPr>
        <p:spPr>
          <a:xfrm>
            <a:off x="609600" y="1198485"/>
            <a:ext cx="10972800" cy="5286710"/>
          </a:xfrm>
        </p:spPr>
        <p:txBody>
          <a:bodyPr>
            <a:noAutofit/>
          </a:bodyPr>
          <a:lstStyle/>
          <a:p>
            <a:r>
              <a:rPr lang="en-US" sz="2800" dirty="0">
                <a:latin typeface="Tahoma" panose="020B0604030504040204" pitchFamily="34" charset="0"/>
                <a:ea typeface="Tahoma" panose="020B0604030504040204" pitchFamily="34" charset="0"/>
                <a:cs typeface="Tahoma" panose="020B0604030504040204" pitchFamily="34" charset="0"/>
              </a:rPr>
              <a:t>Facts:</a:t>
            </a:r>
            <a:endParaRPr lang="en-US" sz="3200" dirty="0">
              <a:latin typeface="Tahoma" panose="020B0604030504040204" pitchFamily="34" charset="0"/>
              <a:ea typeface="Tahoma" panose="020B0604030504040204" pitchFamily="34" charset="0"/>
              <a:cs typeface="Tahoma" panose="020B0604030504040204" pitchFamily="34" charset="0"/>
            </a:endParaRPr>
          </a:p>
          <a:p>
            <a:pPr lvl="1"/>
            <a:r>
              <a:rPr lang="en-US" sz="2000" dirty="0">
                <a:latin typeface="Tahoma" panose="020B0604030504040204" pitchFamily="34" charset="0"/>
                <a:ea typeface="Tahoma" panose="020B0604030504040204" pitchFamily="34" charset="0"/>
                <a:cs typeface="Tahoma" panose="020B0604030504040204" pitchFamily="34" charset="0"/>
              </a:rPr>
              <a:t>Each event (situation) can kick off 1 or more thought maps</a:t>
            </a:r>
          </a:p>
          <a:p>
            <a:pPr lvl="1"/>
            <a:r>
              <a:rPr lang="en-US" sz="2000" dirty="0">
                <a:latin typeface="Tahoma" panose="020B0604030504040204" pitchFamily="34" charset="0"/>
                <a:ea typeface="Tahoma" panose="020B0604030504040204" pitchFamily="34" charset="0"/>
                <a:cs typeface="Tahoma" panose="020B0604030504040204" pitchFamily="34" charset="0"/>
              </a:rPr>
              <a:t>May create a new thought map, if you haven’t experienced the situation before</a:t>
            </a:r>
          </a:p>
          <a:p>
            <a:pPr lvl="1"/>
            <a:r>
              <a:rPr lang="en-US" sz="2000" dirty="0">
                <a:latin typeface="Tahoma" panose="020B0604030504040204" pitchFamily="34" charset="0"/>
                <a:ea typeface="Tahoma" panose="020B0604030504040204" pitchFamily="34" charset="0"/>
                <a:cs typeface="Tahoma" panose="020B0604030504040204" pitchFamily="34" charset="0"/>
              </a:rPr>
              <a:t>These thought maps are used to help us to quickly determine how to react in situations</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A Story:</a:t>
            </a:r>
          </a:p>
          <a:p>
            <a:pPr lvl="1"/>
            <a:r>
              <a:rPr lang="en-US" sz="2000" dirty="0">
                <a:latin typeface="Tahoma" panose="020B0604030504040204" pitchFamily="34" charset="0"/>
                <a:ea typeface="Tahoma" panose="020B0604030504040204" pitchFamily="34" charset="0"/>
                <a:cs typeface="Tahoma" panose="020B0604030504040204" pitchFamily="34" charset="0"/>
              </a:rPr>
              <a:t>What happened in this story?  Did it have to happen this way?  </a:t>
            </a:r>
          </a:p>
          <a:p>
            <a:pPr lvl="1"/>
            <a:r>
              <a:rPr lang="en-US" sz="2000" dirty="0">
                <a:latin typeface="Tahoma" panose="020B0604030504040204" pitchFamily="34" charset="0"/>
                <a:ea typeface="Tahoma" panose="020B0604030504040204" pitchFamily="34" charset="0"/>
                <a:cs typeface="Tahoma" panose="020B0604030504040204" pitchFamily="34" charset="0"/>
              </a:rPr>
              <a:t>Why did it happen in this fashion? What did you notice about our answers</a:t>
            </a:r>
          </a:p>
          <a:p>
            <a:pPr lvl="2"/>
            <a:r>
              <a:rPr lang="en-US" sz="2000" dirty="0">
                <a:latin typeface="Tahoma" panose="020B0604030504040204" pitchFamily="34" charset="0"/>
                <a:ea typeface="Tahoma" panose="020B0604030504040204" pitchFamily="34" charset="0"/>
                <a:cs typeface="Tahoma" panose="020B0604030504040204" pitchFamily="34" charset="0"/>
              </a:rPr>
              <a:t>Details of the story aren’t important, it doesn’t matter if they normally act or react this way, as their thinking pattern is part of them.  It makes up a large portion of their personal thought maps.  In this case, the individual is being asked to do something that they do not want to do.</a:t>
            </a:r>
            <a:endParaRPr lang="en-US" sz="2800" dirty="0">
              <a:latin typeface="Tahoma" panose="020B0604030504040204" pitchFamily="34" charset="0"/>
              <a:ea typeface="Tahoma" panose="020B0604030504040204" pitchFamily="34" charset="0"/>
              <a:cs typeface="Tahoma" panose="020B0604030504040204" pitchFamily="34" charset="0"/>
            </a:endParaRPr>
          </a:p>
          <a:p>
            <a:pPr lvl="2"/>
            <a:r>
              <a:rPr lang="en-US" sz="2000" dirty="0">
                <a:latin typeface="Tahoma" panose="020B0604030504040204" pitchFamily="34" charset="0"/>
                <a:ea typeface="Tahoma" panose="020B0604030504040204" pitchFamily="34" charset="0"/>
                <a:cs typeface="Tahoma" panose="020B0604030504040204" pitchFamily="34" charset="0"/>
              </a:rPr>
              <a:t>Were you able to state just the facts about the event or did you express your judgments and opinions of the event, like many of us do?</a:t>
            </a:r>
            <a:endParaRPr lang="en-US" sz="2800" dirty="0">
              <a:latin typeface="Tahoma" panose="020B0604030504040204" pitchFamily="34" charset="0"/>
              <a:ea typeface="Tahoma" panose="020B0604030504040204" pitchFamily="34" charset="0"/>
              <a:cs typeface="Tahoma" panose="020B0604030504040204" pitchFamily="34" charset="0"/>
            </a:endParaRPr>
          </a:p>
          <a:p>
            <a:pPr lvl="2"/>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42414289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64024"/>
          </a:xfrm>
        </p:spPr>
        <p:txBody>
          <a:bodyPr/>
          <a:lstStyle/>
          <a:p>
            <a:r>
              <a:rPr lang="en-US" dirty="0"/>
              <a:t>Wait, Something’s Missing?</a:t>
            </a:r>
          </a:p>
        </p:txBody>
      </p:sp>
      <p:sp>
        <p:nvSpPr>
          <p:cNvPr id="3" name="Content Placeholder 2"/>
          <p:cNvSpPr>
            <a:spLocks noGrp="1"/>
          </p:cNvSpPr>
          <p:nvPr>
            <p:ph idx="1"/>
          </p:nvPr>
        </p:nvSpPr>
        <p:spPr>
          <a:xfrm>
            <a:off x="609600" y="1600200"/>
            <a:ext cx="10972800" cy="5000625"/>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Recap: </a:t>
            </a: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What’s missing?</a:t>
            </a:r>
          </a:p>
          <a:p>
            <a:pPr lvl="1"/>
            <a:r>
              <a:rPr lang="en-US" sz="2400" dirty="0">
                <a:latin typeface="Tahoma" panose="020B0604030504040204" pitchFamily="34" charset="0"/>
                <a:ea typeface="Tahoma" panose="020B0604030504040204" pitchFamily="34" charset="0"/>
                <a:cs typeface="Tahoma" panose="020B0604030504040204" pitchFamily="34" charset="0"/>
              </a:rPr>
              <a:t>Capital “F” – Feelings</a:t>
            </a:r>
          </a:p>
          <a:p>
            <a:r>
              <a:rPr lang="en-US" sz="2800" dirty="0">
                <a:latin typeface="Tahoma" panose="020B0604030504040204" pitchFamily="34" charset="0"/>
                <a:ea typeface="Tahoma" panose="020B0604030504040204" pitchFamily="34" charset="0"/>
                <a:cs typeface="Tahoma" panose="020B0604030504040204" pitchFamily="34" charset="0"/>
              </a:rPr>
              <a:t>According to the Cognitive Model, Feelings don’t have a place?</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29313707-1B4E-44F6-973B-E8DD74BE3A6D}"/>
              </a:ext>
            </a:extLst>
          </p:cNvPr>
          <p:cNvPicPr>
            <a:picLocks noChangeAspect="1"/>
          </p:cNvPicPr>
          <p:nvPr/>
        </p:nvPicPr>
        <p:blipFill rotWithShape="1">
          <a:blip r:embed="rId3" cstate="print"/>
          <a:srcRect r="788" b="66975"/>
          <a:stretch/>
        </p:blipFill>
        <p:spPr bwMode="auto">
          <a:xfrm>
            <a:off x="753681" y="2071293"/>
            <a:ext cx="9354698" cy="1440004"/>
          </a:xfrm>
          <a:prstGeom prst="rect">
            <a:avLst/>
          </a:prstGeom>
          <a:noFill/>
          <a:ln w="9525">
            <a:noFill/>
            <a:miter lim="800000"/>
            <a:headEnd/>
            <a:tailEnd/>
          </a:ln>
        </p:spPr>
      </p:pic>
    </p:spTree>
    <p:extLst>
      <p:ext uri="{BB962C8B-B14F-4D97-AF65-F5344CB8AC3E}">
        <p14:creationId xmlns:p14="http://schemas.microsoft.com/office/powerpoint/2010/main" val="41182729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How Do Feelings Fit In?</a:t>
            </a:r>
          </a:p>
        </p:txBody>
      </p:sp>
      <p:sp>
        <p:nvSpPr>
          <p:cNvPr id="3" name="Content Placeholder 2"/>
          <p:cNvSpPr>
            <a:spLocks noGrp="1"/>
          </p:cNvSpPr>
          <p:nvPr>
            <p:ph idx="1"/>
          </p:nvPr>
        </p:nvSpPr>
        <p:spPr>
          <a:xfrm>
            <a:off x="609600" y="1293384"/>
            <a:ext cx="10972800" cy="4832779"/>
          </a:xfrm>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Feelings do not play a direct role in the resulting behaviors.  </a:t>
            </a:r>
          </a:p>
          <a:p>
            <a:r>
              <a:rPr lang="en-US" dirty="0">
                <a:latin typeface="Tahoma" panose="020B0604030504040204" pitchFamily="34" charset="0"/>
                <a:ea typeface="Tahoma" panose="020B0604030504040204" pitchFamily="34" charset="0"/>
                <a:cs typeface="Tahoma" panose="020B0604030504040204" pitchFamily="34" charset="0"/>
              </a:rPr>
              <a:t>Did you notice that the feelings were missing from the scenario about the baby crying?  </a:t>
            </a:r>
          </a:p>
          <a:p>
            <a:r>
              <a:rPr lang="en-US" dirty="0">
                <a:latin typeface="Tahoma" panose="020B0604030504040204" pitchFamily="34" charset="0"/>
                <a:ea typeface="Tahoma" panose="020B0604030504040204" pitchFamily="34" charset="0"/>
                <a:cs typeface="Tahoma" panose="020B0604030504040204" pitchFamily="34" charset="0"/>
              </a:rPr>
              <a:t>Feelings, like actions, are a result of the thoughts.  </a:t>
            </a: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457200" lvl="1" indent="0">
              <a:buNone/>
            </a:pPr>
            <a:r>
              <a:rPr lang="en-US" dirty="0">
                <a:latin typeface="Tahoma" panose="020B0604030504040204" pitchFamily="34" charset="0"/>
                <a:ea typeface="Tahoma" panose="020B0604030504040204" pitchFamily="34" charset="0"/>
                <a:cs typeface="Tahoma" panose="020B0604030504040204" pitchFamily="34" charset="0"/>
              </a:rPr>
              <a:t>							</a:t>
            </a:r>
          </a:p>
          <a:p>
            <a:pPr marL="457200" lvl="1" indent="0">
              <a:buNone/>
            </a:pPr>
            <a:r>
              <a:rPr lang="en-US"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Events triggers </a:t>
            </a:r>
            <a:r>
              <a:rPr lang="en-US" sz="2000" b="1" dirty="0">
                <a:latin typeface="Tahoma" panose="020B0604030504040204" pitchFamily="34" charset="0"/>
                <a:ea typeface="Tahoma" panose="020B0604030504040204" pitchFamily="34" charset="0"/>
                <a:cs typeface="Tahoma" panose="020B0604030504040204" pitchFamily="34" charset="0"/>
              </a:rPr>
              <a:t>thoughts</a:t>
            </a:r>
            <a:r>
              <a:rPr lang="en-US" sz="2000" dirty="0">
                <a:latin typeface="Tahoma" panose="020B0604030504040204" pitchFamily="34" charset="0"/>
                <a:ea typeface="Tahoma" panose="020B0604030504040204" pitchFamily="34" charset="0"/>
                <a:cs typeface="Tahoma" panose="020B0604030504040204" pitchFamily="34" charset="0"/>
              </a:rPr>
              <a:t> and, in turn, 							we respond with </a:t>
            </a:r>
            <a:r>
              <a:rPr lang="en-US" sz="2000" b="1" dirty="0">
                <a:latin typeface="Tahoma" panose="020B0604030504040204" pitchFamily="34" charset="0"/>
                <a:ea typeface="Tahoma" panose="020B0604030504040204" pitchFamily="34" charset="0"/>
                <a:cs typeface="Tahoma" panose="020B0604030504040204" pitchFamily="34" charset="0"/>
              </a:rPr>
              <a:t>behavior</a:t>
            </a:r>
            <a:r>
              <a:rPr lang="en-US" sz="2000" dirty="0">
                <a:latin typeface="Tahoma" panose="020B0604030504040204" pitchFamily="34" charset="0"/>
                <a:ea typeface="Tahoma" panose="020B0604030504040204" pitchFamily="34" charset="0"/>
                <a:cs typeface="Tahoma" panose="020B0604030504040204" pitchFamily="34" charset="0"/>
              </a:rPr>
              <a:t> and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b="1" dirty="0">
                <a:latin typeface="Tahoma" panose="020B0604030504040204" pitchFamily="34" charset="0"/>
                <a:ea typeface="Tahoma" panose="020B0604030504040204" pitchFamily="34" charset="0"/>
                <a:cs typeface="Tahoma" panose="020B0604030504040204" pitchFamily="34" charset="0"/>
              </a:rPr>
              <a:t>feeling </a:t>
            </a:r>
            <a:r>
              <a:rPr lang="en-US" sz="2000" dirty="0">
                <a:latin typeface="Tahoma" panose="020B0604030504040204" pitchFamily="34" charset="0"/>
                <a:ea typeface="Tahoma" panose="020B0604030504040204" pitchFamily="34" charset="0"/>
                <a:cs typeface="Tahoma" panose="020B0604030504040204" pitchFamily="34" charset="0"/>
              </a:rPr>
              <a:t>responses.  After we 								understand how we respond to events, 							we are then able to address the 								changes to our behaviors, with 								positive outcomes.</a:t>
            </a:r>
            <a:endParaRPr lang="en-US" sz="1800" dirty="0">
              <a:latin typeface="Tahoma" panose="020B0604030504040204" pitchFamily="34" charset="0"/>
              <a:ea typeface="Tahoma" panose="020B0604030504040204" pitchFamily="34" charset="0"/>
              <a:cs typeface="Tahoma" panose="020B0604030504040204" pitchFamily="34" charset="0"/>
            </a:endParaRPr>
          </a:p>
          <a:p>
            <a:pPr lvl="1"/>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7" name="Picture 6">
            <a:extLst>
              <a:ext uri="{FF2B5EF4-FFF2-40B4-BE49-F238E27FC236}">
                <a16:creationId xmlns:a16="http://schemas.microsoft.com/office/drawing/2014/main" id="{842CD976-09C3-4184-BDD0-F5B8D005516D}"/>
              </a:ext>
            </a:extLst>
          </p:cNvPr>
          <p:cNvPicPr>
            <a:picLocks noChangeAspect="1"/>
          </p:cNvPicPr>
          <p:nvPr/>
        </p:nvPicPr>
        <p:blipFill>
          <a:blip r:embed="rId3" cstate="print"/>
          <a:srcRect/>
          <a:stretch>
            <a:fillRect/>
          </a:stretch>
        </p:blipFill>
        <p:spPr bwMode="auto">
          <a:xfrm>
            <a:off x="363204" y="3429000"/>
            <a:ext cx="6561068" cy="303487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40610024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Changes?</a:t>
            </a:r>
          </a:p>
        </p:txBody>
      </p:sp>
      <p:sp>
        <p:nvSpPr>
          <p:cNvPr id="3" name="Content Placeholder 2"/>
          <p:cNvSpPr>
            <a:spLocks noGrp="1"/>
          </p:cNvSpPr>
          <p:nvPr>
            <p:ph idx="1"/>
          </p:nvPr>
        </p:nvSpPr>
        <p:spPr>
          <a:xfrm>
            <a:off x="609600" y="1293384"/>
            <a:ext cx="10972800" cy="4832779"/>
          </a:xfrm>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How do we change our thought maps?</a:t>
            </a:r>
            <a:endParaRPr lang="en-US" dirty="0">
              <a:latin typeface="Tahoma" panose="020B0604030504040204" pitchFamily="34" charset="0"/>
              <a:ea typeface="Tahoma" panose="020B0604030504040204" pitchFamily="34" charset="0"/>
              <a:cs typeface="Tahoma" panose="020B0604030504040204" pitchFamily="34" charset="0"/>
            </a:endParaRPr>
          </a:p>
          <a:p>
            <a:pPr lvl="1"/>
            <a:r>
              <a:rPr lang="en-US" sz="2400" dirty="0">
                <a:latin typeface="Tahoma" panose="020B0604030504040204" pitchFamily="34" charset="0"/>
                <a:ea typeface="Tahoma" panose="020B0604030504040204" pitchFamily="34" charset="0"/>
                <a:cs typeface="Tahoma" panose="020B0604030504040204" pitchFamily="34" charset="0"/>
              </a:rPr>
              <a:t>Over time we either change our thought maps to align with our beliefs or our original thought map become a default response to similar situations (events).  </a:t>
            </a:r>
          </a:p>
          <a:p>
            <a:pPr marL="457200" lvl="1" indent="0">
              <a:buNone/>
            </a:pP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 way to show a Thought Map: </a:t>
            </a:r>
          </a:p>
          <a:p>
            <a:r>
              <a:rPr lang="en-US" dirty="0">
                <a:latin typeface="Tahoma" panose="020B0604030504040204" pitchFamily="34" charset="0"/>
                <a:ea typeface="Tahoma" panose="020B0604030504040204" pitchFamily="34" charset="0"/>
                <a:cs typeface="Tahoma" panose="020B0604030504040204" pitchFamily="34" charset="0"/>
              </a:rPr>
              <a:t>The </a:t>
            </a:r>
            <a:r>
              <a:rPr lang="en-US" b="1" dirty="0">
                <a:latin typeface="Tahoma" panose="020B0604030504040204" pitchFamily="34" charset="0"/>
                <a:ea typeface="Tahoma" panose="020B0604030504040204" pitchFamily="34" charset="0"/>
                <a:cs typeface="Tahoma" panose="020B0604030504040204" pitchFamily="34" charset="0"/>
              </a:rPr>
              <a:t>O</a:t>
            </a:r>
            <a:r>
              <a:rPr lang="en-US" dirty="0">
                <a:latin typeface="Tahoma" panose="020B0604030504040204" pitchFamily="34" charset="0"/>
                <a:ea typeface="Tahoma" panose="020B0604030504040204" pitchFamily="34" charset="0"/>
                <a:cs typeface="Tahoma" panose="020B0604030504040204" pitchFamily="34" charset="0"/>
              </a:rPr>
              <a:t> (circle) represents the thoughts in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response to an event</a:t>
            </a:r>
          </a:p>
          <a:p>
            <a:r>
              <a:rPr lang="en-US" dirty="0">
                <a:latin typeface="Tahoma" panose="020B0604030504040204" pitchFamily="34" charset="0"/>
                <a:ea typeface="Tahoma" panose="020B0604030504040204" pitchFamily="34" charset="0"/>
                <a:cs typeface="Tahoma" panose="020B0604030504040204" pitchFamily="34" charset="0"/>
              </a:rPr>
              <a:t>The </a:t>
            </a:r>
            <a:r>
              <a:rPr lang="en-US" b="1" dirty="0">
                <a:latin typeface="Tahoma" panose="020B0604030504040204" pitchFamily="34" charset="0"/>
                <a:ea typeface="Tahoma" panose="020B0604030504040204" pitchFamily="34" charset="0"/>
                <a:cs typeface="Tahoma" panose="020B0604030504040204" pitchFamily="34" charset="0"/>
              </a:rPr>
              <a:t>Δ </a:t>
            </a:r>
            <a:r>
              <a:rPr lang="en-US" dirty="0">
                <a:latin typeface="Tahoma" panose="020B0604030504040204" pitchFamily="34" charset="0"/>
                <a:ea typeface="Tahoma" panose="020B0604030504040204" pitchFamily="34" charset="0"/>
                <a:cs typeface="Tahoma" panose="020B0604030504040204" pitchFamily="34" charset="0"/>
              </a:rPr>
              <a:t>(triangle) represents feelings</a:t>
            </a:r>
          </a:p>
          <a:p>
            <a:r>
              <a:rPr lang="en-US" dirty="0">
                <a:latin typeface="Tahoma" panose="020B0604030504040204" pitchFamily="34" charset="0"/>
                <a:ea typeface="Tahoma" panose="020B0604030504040204" pitchFamily="34" charset="0"/>
                <a:cs typeface="Tahoma" panose="020B0604030504040204" pitchFamily="34" charset="0"/>
              </a:rPr>
              <a:t>The </a:t>
            </a:r>
            <a:r>
              <a:rPr lang="en-US" b="1" dirty="0">
                <a:latin typeface="Tahoma" panose="020B0604030504040204" pitchFamily="34" charset="0"/>
                <a:ea typeface="Tahoma" panose="020B0604030504040204" pitchFamily="34" charset="0"/>
                <a:cs typeface="Tahoma" panose="020B0604030504040204" pitchFamily="34" charset="0"/>
              </a:rPr>
              <a:t>□</a:t>
            </a:r>
            <a:r>
              <a:rPr lang="en-US" dirty="0">
                <a:latin typeface="Tahoma" panose="020B0604030504040204" pitchFamily="34" charset="0"/>
                <a:ea typeface="Tahoma" panose="020B0604030504040204" pitchFamily="34" charset="0"/>
                <a:cs typeface="Tahoma" panose="020B0604030504040204" pitchFamily="34" charset="0"/>
              </a:rPr>
              <a:t> (rectangle) represents the action or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behavior</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FC5AB825-524B-4573-BB0B-068765863499}"/>
              </a:ext>
            </a:extLst>
          </p:cNvPr>
          <p:cNvPicPr>
            <a:picLocks noChangeAspect="1"/>
          </p:cNvPicPr>
          <p:nvPr/>
        </p:nvPicPr>
        <p:blipFill rotWithShape="1">
          <a:blip r:embed="rId3"/>
          <a:srcRect t="9466" r="23586" b="15210"/>
          <a:stretch/>
        </p:blipFill>
        <p:spPr>
          <a:xfrm>
            <a:off x="7507979" y="2971418"/>
            <a:ext cx="3406909" cy="341985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1047170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41060</TotalTime>
  <Words>944</Words>
  <Application>Microsoft Office PowerPoint</Application>
  <PresentationFormat>Widescreen</PresentationFormat>
  <Paragraphs>92</Paragraphs>
  <Slides>11</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Century Gothic</vt:lpstr>
      <vt:lpstr>Courier New</vt:lpstr>
      <vt:lpstr>Palatino Linotype</vt:lpstr>
      <vt:lpstr>Tahoma</vt:lpstr>
      <vt:lpstr>Trebuchet MS</vt:lpstr>
      <vt:lpstr>Company background presentation</vt:lpstr>
      <vt:lpstr>#Thought Mapz</vt:lpstr>
      <vt:lpstr>Where Today??</vt:lpstr>
      <vt:lpstr>What’s a Map For?</vt:lpstr>
      <vt:lpstr>What’s a Thought Map?</vt:lpstr>
      <vt:lpstr>A Simple Thought Map?</vt:lpstr>
      <vt:lpstr>Okey?</vt:lpstr>
      <vt:lpstr>Wait, Something’s Missing?</vt:lpstr>
      <vt:lpstr>How Do Feelings Fit In?</vt:lpstr>
      <vt:lpstr>Changes?</vt:lpstr>
      <vt:lpstr>Show me?</vt:lpstr>
      <vt:lpstr>That’s a Wrap?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28</cp:revision>
  <dcterms:created xsi:type="dcterms:W3CDTF">2021-11-16T04:49:44Z</dcterms:created>
  <dcterms:modified xsi:type="dcterms:W3CDTF">2023-05-30T19:04:12Z</dcterms:modified>
</cp:coreProperties>
</file>