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311" r:id="rId4"/>
    <p:sldId id="312" r:id="rId5"/>
    <p:sldId id="313" r:id="rId6"/>
    <p:sldId id="314" r:id="rId7"/>
    <p:sldId id="315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1"/>
            <p14:sldId id="312"/>
            <p14:sldId id="313"/>
            <p14:sldId id="314"/>
            <p14:sldId id="315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6733D-238D-464B-98BD-920DF2D5E448}" v="15" dt="2023-01-10T22:02:31.326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noll" clId="Web-{4AA6733D-238D-464B-98BD-920DF2D5E448}"/>
    <pc:docChg chg="modSld">
      <pc:chgData name="michael noll" userId="" providerId="" clId="Web-{4AA6733D-238D-464B-98BD-920DF2D5E448}" dt="2023-01-10T22:02:31.326" v="12" actId="1076"/>
      <pc:docMkLst>
        <pc:docMk/>
      </pc:docMkLst>
      <pc:sldChg chg="modSp">
        <pc:chgData name="michael noll" userId="" providerId="" clId="Web-{4AA6733D-238D-464B-98BD-920DF2D5E448}" dt="2023-01-10T22:02:31.326" v="12" actId="1076"/>
        <pc:sldMkLst>
          <pc:docMk/>
          <pc:sldMk cId="566425407" sldId="315"/>
        </pc:sldMkLst>
        <pc:spChg chg="mod">
          <ac:chgData name="michael noll" userId="" providerId="" clId="Web-{4AA6733D-238D-464B-98BD-920DF2D5E448}" dt="2023-01-10T22:01:36.481" v="7" actId="1076"/>
          <ac:spMkLst>
            <pc:docMk/>
            <pc:sldMk cId="566425407" sldId="315"/>
            <ac:spMk id="3" creationId="{00000000-0000-0000-0000-000000000000}"/>
          </ac:spMkLst>
        </pc:spChg>
        <pc:spChg chg="mod">
          <ac:chgData name="michael noll" userId="" providerId="" clId="Web-{4AA6733D-238D-464B-98BD-920DF2D5E448}" dt="2023-01-10T22:01:51.872" v="10" actId="1076"/>
          <ac:spMkLst>
            <pc:docMk/>
            <pc:sldMk cId="566425407" sldId="315"/>
            <ac:spMk id="4" creationId="{B0514260-A7D8-A46F-47B7-8DAEA053AA91}"/>
          </ac:spMkLst>
        </pc:spChg>
        <pc:spChg chg="mod">
          <ac:chgData name="michael noll" userId="" providerId="" clId="Web-{4AA6733D-238D-464B-98BD-920DF2D5E448}" dt="2023-01-10T22:02:31.326" v="12" actId="1076"/>
          <ac:spMkLst>
            <pc:docMk/>
            <pc:sldMk cId="566425407" sldId="315"/>
            <ac:spMk id="6" creationId="{994EAF10-1766-03CA-574B-81F9DDC6CCD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39706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dirty="0"/>
              <a:t>#</a:t>
            </a:r>
            <a:r>
              <a:rPr lang="en-US" sz="8000" dirty="0"/>
              <a:t>Forgiveness &amp; #LettingGo</a:t>
            </a:r>
            <a:endParaRPr lang="en-US" sz="8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Where Today??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384"/>
            <a:ext cx="10972800" cy="483277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 Last week: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Grief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480"/>
              </a:spcBef>
              <a:buClr>
                <a:schemeClr val="dk1"/>
              </a:buClr>
              <a:buSzPts val="2400"/>
            </a:pPr>
            <a:r>
              <a:rPr lang="en-US" sz="2400" dirty="0">
                <a:latin typeface="Tahoma"/>
                <a:ea typeface="Tahoma"/>
                <a:cs typeface="Tahoma"/>
                <a:sym typeface="Tahoma"/>
              </a:rPr>
              <a:t>What’s the problem with stages? (3 of them?!)</a:t>
            </a:r>
            <a:endParaRPr lang="en-US" dirty="0"/>
          </a:p>
          <a:p>
            <a:pPr lvl="2">
              <a:spcBef>
                <a:spcPts val="480"/>
              </a:spcBef>
              <a:buClr>
                <a:schemeClr val="dk1"/>
              </a:buClr>
              <a:buSzPts val="2400"/>
            </a:pPr>
            <a:r>
              <a:rPr lang="en-US" sz="2400" dirty="0">
                <a:latin typeface="Tahoma"/>
                <a:ea typeface="Tahoma"/>
                <a:cs typeface="Tahoma"/>
                <a:sym typeface="Tahoma"/>
              </a:rPr>
              <a:t>Questions Grievers Have</a:t>
            </a:r>
            <a:endParaRPr lang="en-US" dirty="0"/>
          </a:p>
          <a:p>
            <a:pPr lvl="2">
              <a:spcBef>
                <a:spcPts val="480"/>
              </a:spcBef>
              <a:buClr>
                <a:schemeClr val="dk1"/>
              </a:buClr>
              <a:buSzPts val="2400"/>
            </a:pPr>
            <a:r>
              <a:rPr lang="en-US" sz="2400" dirty="0">
                <a:latin typeface="Tahoma"/>
                <a:ea typeface="Tahoma"/>
                <a:cs typeface="Tahoma"/>
                <a:sym typeface="Tahoma"/>
              </a:rPr>
              <a:t>Some Cultural History</a:t>
            </a:r>
            <a:endParaRPr lang="en-US" dirty="0"/>
          </a:p>
          <a:p>
            <a:pPr lvl="2">
              <a:spcBef>
                <a:spcPts val="480"/>
              </a:spcBef>
              <a:buClr>
                <a:schemeClr val="dk1"/>
              </a:buClr>
              <a:buSzPts val="2400"/>
            </a:pPr>
            <a:r>
              <a:rPr lang="en-US" sz="2400" dirty="0">
                <a:latin typeface="Tahoma"/>
                <a:ea typeface="Tahoma"/>
                <a:cs typeface="Tahoma"/>
                <a:sym typeface="Tahoma"/>
              </a:rPr>
              <a:t>Some Worksheet or Something Like it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>
              <a:spcBef>
                <a:spcPts val="480"/>
              </a:spcBef>
              <a:buClr>
                <a:schemeClr val="dk1"/>
              </a:buClr>
              <a:buSzPts val="2400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Forgiveness and Letting Go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Maybe not what you had in mind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How and Why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Steps?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pPr lvl="2" algn="ctr"/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Maybe not what you had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345749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Forgiveness:</a:t>
            </a:r>
          </a:p>
          <a:p>
            <a:pPr marL="4000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Necessary for long-term mental and emotional health</a:t>
            </a:r>
          </a:p>
          <a:p>
            <a:pPr marL="4000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Defined as “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decision to let go of…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800100"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Resentment</a:t>
            </a:r>
          </a:p>
          <a:p>
            <a:pPr marL="800100"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</a:t>
            </a:r>
          </a:p>
          <a:p>
            <a:pPr marL="800100"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Thoughts of Revenge (real or perceived)</a:t>
            </a:r>
          </a:p>
          <a:p>
            <a:pPr marL="4000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“Choice”</a:t>
            </a:r>
          </a:p>
          <a:p>
            <a:pPr marL="800100"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of uncovering and letting go of anger, while restoring hope and moving on with life</a:t>
            </a:r>
          </a:p>
          <a:p>
            <a:pPr marL="800100"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let go/forgive – we are “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refusing to play role of victim and let go of the control and power that they (offender) has over us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800100"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not to allow grudges, hurt or wrongdoings to define our lives</a:t>
            </a:r>
          </a:p>
          <a:p>
            <a:pPr marL="800100"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3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The How &amp;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384"/>
            <a:ext cx="10972800" cy="5232922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 what hurt/offended you</a:t>
            </a:r>
          </a:p>
          <a:p>
            <a:pPr marL="400050"/>
            <a:r>
              <a:rPr lang="en-US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has/had power over you</a:t>
            </a:r>
          </a:p>
          <a:p>
            <a:pPr marL="400050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at how it has </a:t>
            </a:r>
            <a:r>
              <a:rPr lang="en-US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affected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 (health and well-being)</a:t>
            </a:r>
          </a:p>
          <a:p>
            <a:pPr marL="400050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 dive in to what is/was </a:t>
            </a:r>
            <a:r>
              <a:rPr lang="en-US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unacceptable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to you, about the situation</a:t>
            </a:r>
          </a:p>
          <a:p>
            <a:pPr marL="5715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for a deeper understanding of what went on</a:t>
            </a:r>
          </a:p>
          <a:p>
            <a:pPr marL="400050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an attempt to </a:t>
            </a:r>
            <a:r>
              <a:rPr lang="en-US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situation from others perspective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it deliberate? Mindless? Senseless?</a:t>
            </a:r>
          </a:p>
          <a:p>
            <a:pPr marL="800100"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Maybe they didn’t know they hurt/offended you</a:t>
            </a:r>
          </a:p>
          <a:p>
            <a:pPr marL="800100"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Maybe they were suffering, too</a:t>
            </a:r>
          </a:p>
          <a:p>
            <a:pPr marL="400050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it was spiteful/on-purpose (meant to harm</a:t>
            </a:r>
          </a:p>
          <a:p>
            <a:pPr marL="800100"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have to “re-frame” to be able to forgive</a:t>
            </a:r>
          </a:p>
          <a:p>
            <a:pPr marL="400050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through the emotions</a:t>
            </a:r>
          </a:p>
          <a:p>
            <a:pPr marL="800100"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 what you’re going though (anger, frustration, hurt, sad) – but don’t get stuck in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9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More How’s and Why’s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384"/>
            <a:ext cx="10972800" cy="4832779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Commit towards letting go and moving on</a:t>
            </a:r>
          </a:p>
          <a:p>
            <a:pPr marL="4000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act is for your benefit, not others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***</a:t>
            </a:r>
          </a:p>
          <a:p>
            <a:pPr marL="4000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Secondly, like grief, it takes 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and effort</a:t>
            </a:r>
          </a:p>
          <a:p>
            <a:pPr marL="4000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Defined as: “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Combination of accepting, but not denying; living in the present and looking toward the future without regret for the past, and a willingness to move on and beyond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40005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Dan Siegel defines 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forgiveness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…giving up all hope of a better past.”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doing so, keeps you powerless to the offender/offense…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3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pPr lvl="2" algn="ctr"/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8486"/>
            <a:ext cx="10972800" cy="533033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“7 Steps of Letting Go of the Past” – Susan Gregory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go of the baggage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 that chapter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Quit talking about the past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go of the shame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Enjoy today!</a:t>
            </a:r>
          </a:p>
          <a:p>
            <a:pPr marL="800100"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Gratitude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 by faith, not sight</a:t>
            </a:r>
          </a:p>
          <a:p>
            <a:pPr marL="400050">
              <a:buAutoNum type="arabicPeriod"/>
            </a:pP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and understand the power of forgiveness</a:t>
            </a:r>
          </a:p>
          <a:p>
            <a:pPr marL="800100" lvl="1"/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Same as Trust</a:t>
            </a:r>
          </a:p>
          <a:p>
            <a:pPr marL="1200150"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 is </a:t>
            </a:r>
            <a:r>
              <a:rPr 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earned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forgiveness is a free gift – no strings attached</a:t>
            </a:r>
          </a:p>
          <a:p>
            <a:pPr marL="1200150"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forgive another, but still not trust them</a:t>
            </a:r>
          </a:p>
          <a:p>
            <a:pPr marL="1200150"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accepting the action as ok, but allowing the wrong to be “let go”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5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237" y="-3951"/>
            <a:ext cx="10972800" cy="1198485"/>
          </a:xfrm>
        </p:spPr>
        <p:txBody>
          <a:bodyPr/>
          <a:lstStyle/>
          <a:p>
            <a:pPr lvl="2" algn="ctr"/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92224"/>
            <a:ext cx="5610225" cy="44180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am angry because: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am feeling hurt because: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am sad because: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am scared because: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understand that: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responsibility in this is:</a:t>
            </a:r>
          </a:p>
          <a:p>
            <a:pPr marL="0" indent="0">
              <a:spcBef>
                <a:spcPts val="0"/>
              </a:spcBef>
              <a:buAutoNum type="arabicPeriod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What I forgive myself for is:  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What I forgive them for is: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514260-A7D8-A46F-47B7-8DAEA053AA91}"/>
              </a:ext>
            </a:extLst>
          </p:cNvPr>
          <p:cNvSpPr txBox="1">
            <a:spLocks/>
          </p:cNvSpPr>
          <p:nvPr/>
        </p:nvSpPr>
        <p:spPr>
          <a:xfrm>
            <a:off x="4740649" y="1792224"/>
            <a:ext cx="5293938" cy="4778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What I want is:</a:t>
            </a:r>
          </a:p>
          <a:p>
            <a:pPr marL="5715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I hope that:</a:t>
            </a:r>
          </a:p>
          <a:p>
            <a:pPr marL="5715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I am grateful for:</a:t>
            </a:r>
          </a:p>
          <a:p>
            <a:pPr marL="5715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From now on I will:</a:t>
            </a:r>
          </a:p>
          <a:p>
            <a:pPr marL="5715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My first step is: </a:t>
            </a:r>
          </a:p>
          <a:p>
            <a:pPr marL="400050">
              <a:buFont typeface="+mj-lt"/>
              <a:buAutoNum type="arabicPeriod" startAt="8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When?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I gain from this?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EAF10-1766-03CA-574B-81F9DDC6CCD7}"/>
              </a:ext>
            </a:extLst>
          </p:cNvPr>
          <p:cNvSpPr txBox="1"/>
          <p:nvPr/>
        </p:nvSpPr>
        <p:spPr>
          <a:xfrm>
            <a:off x="896471" y="1203737"/>
            <a:ext cx="568138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“12 Steps to Letting Go”…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2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Summary and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31885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Summary:</a:t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Forgiveness – maybe not what you “always” knew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Steps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 to Help Get </a:t>
            </a: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b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Worksheets – 12 Questions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Next: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Shame and Guilt</a:t>
            </a: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36729</TotalTime>
  <Words>650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Company background presentation</vt:lpstr>
      <vt:lpstr>#Forgiveness &amp; #LettingGo</vt:lpstr>
      <vt:lpstr>Where Today??</vt:lpstr>
      <vt:lpstr>Maybe not what you had in mind</vt:lpstr>
      <vt:lpstr>The How &amp; Why?</vt:lpstr>
      <vt:lpstr>More How’s and Why’s</vt:lpstr>
      <vt:lpstr>#Next</vt:lpstr>
      <vt:lpstr>Some Work</vt:lpstr>
      <vt:lpstr>Summary and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42</cp:revision>
  <dcterms:created xsi:type="dcterms:W3CDTF">2021-11-16T04:49:44Z</dcterms:created>
  <dcterms:modified xsi:type="dcterms:W3CDTF">2023-01-10T22:02:34Z</dcterms:modified>
</cp:coreProperties>
</file>