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handoutMasterIdLst>
    <p:handoutMasterId r:id="rId14"/>
  </p:handoutMasterIdLst>
  <p:sldIdLst>
    <p:sldId id="270" r:id="rId2"/>
    <p:sldId id="271" r:id="rId3"/>
    <p:sldId id="309" r:id="rId4"/>
    <p:sldId id="310" r:id="rId5"/>
    <p:sldId id="311" r:id="rId6"/>
    <p:sldId id="312" r:id="rId7"/>
    <p:sldId id="313" r:id="rId8"/>
    <p:sldId id="314" r:id="rId9"/>
    <p:sldId id="315" r:id="rId10"/>
    <p:sldId id="316"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9ED48B-E8B5-44F5-9136-ADA448B0AD94}">
          <p14:sldIdLst>
            <p14:sldId id="270"/>
            <p14:sldId id="271"/>
            <p14:sldId id="309"/>
            <p14:sldId id="310"/>
            <p14:sldId id="311"/>
            <p14:sldId id="312"/>
            <p14:sldId id="313"/>
            <p14:sldId id="314"/>
            <p14:sldId id="315"/>
            <p14:sldId id="316"/>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4"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0D9E4-0B70-47DF-BE3E-12BA41BEA104}" v="19" dt="2023-06-13T21:27:47.858"/>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6" y="101"/>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noll" userId="o+ICukYcLY60v8uzYEG1acPix/MIfdr4CpS+1NjJn6Q=" providerId="None" clId="Web-{0EB0D9E4-0B70-47DF-BE3E-12BA41BEA104}"/>
    <pc:docChg chg="modSld">
      <pc:chgData name="michael noll" userId="o+ICukYcLY60v8uzYEG1acPix/MIfdr4CpS+1NjJn6Q=" providerId="None" clId="Web-{0EB0D9E4-0B70-47DF-BE3E-12BA41BEA104}" dt="2023-06-13T21:27:47.858" v="21" actId="14100"/>
      <pc:docMkLst>
        <pc:docMk/>
      </pc:docMkLst>
      <pc:sldChg chg="modSp">
        <pc:chgData name="michael noll" userId="o+ICukYcLY60v8uzYEG1acPix/MIfdr4CpS+1NjJn6Q=" providerId="None" clId="Web-{0EB0D9E4-0B70-47DF-BE3E-12BA41BEA104}" dt="2023-06-13T21:26:54.325" v="12" actId="20577"/>
        <pc:sldMkLst>
          <pc:docMk/>
          <pc:sldMk cId="3410528100" sldId="271"/>
        </pc:sldMkLst>
        <pc:spChg chg="mod">
          <ac:chgData name="michael noll" userId="o+ICukYcLY60v8uzYEG1acPix/MIfdr4CpS+1NjJn6Q=" providerId="None" clId="Web-{0EB0D9E4-0B70-47DF-BE3E-12BA41BEA104}" dt="2023-06-13T21:25:20.713" v="0" actId="14100"/>
          <ac:spMkLst>
            <pc:docMk/>
            <pc:sldMk cId="3410528100" sldId="271"/>
            <ac:spMk id="2" creationId="{00000000-0000-0000-0000-000000000000}"/>
          </ac:spMkLst>
        </pc:spChg>
        <pc:spChg chg="mod">
          <ac:chgData name="michael noll" userId="o+ICukYcLY60v8uzYEG1acPix/MIfdr4CpS+1NjJn6Q=" providerId="None" clId="Web-{0EB0D9E4-0B70-47DF-BE3E-12BA41BEA104}" dt="2023-06-13T21:26:54.325" v="12" actId="20577"/>
          <ac:spMkLst>
            <pc:docMk/>
            <pc:sldMk cId="3410528100" sldId="271"/>
            <ac:spMk id="3" creationId="{00000000-0000-0000-0000-000000000000}"/>
          </ac:spMkLst>
        </pc:spChg>
      </pc:sldChg>
      <pc:sldChg chg="modSp">
        <pc:chgData name="michael noll" userId="o+ICukYcLY60v8uzYEG1acPix/MIfdr4CpS+1NjJn6Q=" providerId="None" clId="Web-{0EB0D9E4-0B70-47DF-BE3E-12BA41BEA104}" dt="2023-06-13T21:27:47.858" v="21" actId="14100"/>
        <pc:sldMkLst>
          <pc:docMk/>
          <pc:sldMk cId="3874955170" sldId="308"/>
        </pc:sldMkLst>
        <pc:spChg chg="mod">
          <ac:chgData name="michael noll" userId="o+ICukYcLY60v8uzYEG1acPix/MIfdr4CpS+1NjJn6Q=" providerId="None" clId="Web-{0EB0D9E4-0B70-47DF-BE3E-12BA41BEA104}" dt="2023-06-13T21:27:47.858" v="21" actId="14100"/>
          <ac:spMkLst>
            <pc:docMk/>
            <pc:sldMk cId="3874955170" sldId="308"/>
            <ac:spMk id="2" creationId="{00000000-0000-0000-0000-000000000000}"/>
          </ac:spMkLst>
        </pc:spChg>
      </pc:sldChg>
      <pc:sldChg chg="modSp">
        <pc:chgData name="michael noll" userId="o+ICukYcLY60v8uzYEG1acPix/MIfdr4CpS+1NjJn6Q=" providerId="None" clId="Web-{0EB0D9E4-0B70-47DF-BE3E-12BA41BEA104}" dt="2023-06-13T21:26:59.497" v="13" actId="14100"/>
        <pc:sldMkLst>
          <pc:docMk/>
          <pc:sldMk cId="1141892547" sldId="309"/>
        </pc:sldMkLst>
        <pc:spChg chg="mod">
          <ac:chgData name="michael noll" userId="o+ICukYcLY60v8uzYEG1acPix/MIfdr4CpS+1NjJn6Q=" providerId="None" clId="Web-{0EB0D9E4-0B70-47DF-BE3E-12BA41BEA104}" dt="2023-06-13T21:26:59.497" v="13" actId="14100"/>
          <ac:spMkLst>
            <pc:docMk/>
            <pc:sldMk cId="1141892547" sldId="309"/>
            <ac:spMk id="2" creationId="{00000000-0000-0000-0000-000000000000}"/>
          </ac:spMkLst>
        </pc:spChg>
      </pc:sldChg>
      <pc:sldChg chg="modSp">
        <pc:chgData name="michael noll" userId="o+ICukYcLY60v8uzYEG1acPix/MIfdr4CpS+1NjJn6Q=" providerId="None" clId="Web-{0EB0D9E4-0B70-47DF-BE3E-12BA41BEA104}" dt="2023-06-13T21:27:07.575" v="14" actId="14100"/>
        <pc:sldMkLst>
          <pc:docMk/>
          <pc:sldMk cId="4289433194" sldId="311"/>
        </pc:sldMkLst>
        <pc:spChg chg="mod">
          <ac:chgData name="michael noll" userId="o+ICukYcLY60v8uzYEG1acPix/MIfdr4CpS+1NjJn6Q=" providerId="None" clId="Web-{0EB0D9E4-0B70-47DF-BE3E-12BA41BEA104}" dt="2023-06-13T21:27:07.575" v="14" actId="14100"/>
          <ac:spMkLst>
            <pc:docMk/>
            <pc:sldMk cId="4289433194" sldId="311"/>
            <ac:spMk id="2" creationId="{00000000-0000-0000-0000-000000000000}"/>
          </ac:spMkLst>
        </pc:spChg>
      </pc:sldChg>
      <pc:sldChg chg="modSp">
        <pc:chgData name="michael noll" userId="o+ICukYcLY60v8uzYEG1acPix/MIfdr4CpS+1NjJn6Q=" providerId="None" clId="Web-{0EB0D9E4-0B70-47DF-BE3E-12BA41BEA104}" dt="2023-06-13T21:27:13.060" v="15" actId="14100"/>
        <pc:sldMkLst>
          <pc:docMk/>
          <pc:sldMk cId="3222195092" sldId="312"/>
        </pc:sldMkLst>
        <pc:spChg chg="mod">
          <ac:chgData name="michael noll" userId="o+ICukYcLY60v8uzYEG1acPix/MIfdr4CpS+1NjJn6Q=" providerId="None" clId="Web-{0EB0D9E4-0B70-47DF-BE3E-12BA41BEA104}" dt="2023-06-13T21:27:13.060" v="15" actId="14100"/>
          <ac:spMkLst>
            <pc:docMk/>
            <pc:sldMk cId="3222195092" sldId="312"/>
            <ac:spMk id="2" creationId="{00000000-0000-0000-0000-000000000000}"/>
          </ac:spMkLst>
        </pc:spChg>
      </pc:sldChg>
      <pc:sldChg chg="modSp">
        <pc:chgData name="michael noll" userId="o+ICukYcLY60v8uzYEG1acPix/MIfdr4CpS+1NjJn6Q=" providerId="None" clId="Web-{0EB0D9E4-0B70-47DF-BE3E-12BA41BEA104}" dt="2023-06-13T21:27:18.795" v="16" actId="14100"/>
        <pc:sldMkLst>
          <pc:docMk/>
          <pc:sldMk cId="1421230508" sldId="313"/>
        </pc:sldMkLst>
        <pc:spChg chg="mod">
          <ac:chgData name="michael noll" userId="o+ICukYcLY60v8uzYEG1acPix/MIfdr4CpS+1NjJn6Q=" providerId="None" clId="Web-{0EB0D9E4-0B70-47DF-BE3E-12BA41BEA104}" dt="2023-06-13T21:27:18.795" v="16" actId="14100"/>
          <ac:spMkLst>
            <pc:docMk/>
            <pc:sldMk cId="1421230508" sldId="313"/>
            <ac:spMk id="2" creationId="{00000000-0000-0000-0000-000000000000}"/>
          </ac:spMkLst>
        </pc:spChg>
      </pc:sldChg>
      <pc:sldChg chg="modSp">
        <pc:chgData name="michael noll" userId="o+ICukYcLY60v8uzYEG1acPix/MIfdr4CpS+1NjJn6Q=" providerId="None" clId="Web-{0EB0D9E4-0B70-47DF-BE3E-12BA41BEA104}" dt="2023-06-13T21:27:26.076" v="17" actId="14100"/>
        <pc:sldMkLst>
          <pc:docMk/>
          <pc:sldMk cId="2717751246" sldId="314"/>
        </pc:sldMkLst>
        <pc:spChg chg="mod">
          <ac:chgData name="michael noll" userId="o+ICukYcLY60v8uzYEG1acPix/MIfdr4CpS+1NjJn6Q=" providerId="None" clId="Web-{0EB0D9E4-0B70-47DF-BE3E-12BA41BEA104}" dt="2023-06-13T21:27:26.076" v="17" actId="14100"/>
          <ac:spMkLst>
            <pc:docMk/>
            <pc:sldMk cId="2717751246" sldId="314"/>
            <ac:spMk id="2" creationId="{00000000-0000-0000-0000-000000000000}"/>
          </ac:spMkLst>
        </pc:spChg>
      </pc:sldChg>
      <pc:sldChg chg="modSp">
        <pc:chgData name="michael noll" userId="o+ICukYcLY60v8uzYEG1acPix/MIfdr4CpS+1NjJn6Q=" providerId="None" clId="Web-{0EB0D9E4-0B70-47DF-BE3E-12BA41BEA104}" dt="2023-06-13T21:27:32.061" v="18" actId="14100"/>
        <pc:sldMkLst>
          <pc:docMk/>
          <pc:sldMk cId="1447030633" sldId="315"/>
        </pc:sldMkLst>
        <pc:spChg chg="mod">
          <ac:chgData name="michael noll" userId="o+ICukYcLY60v8uzYEG1acPix/MIfdr4CpS+1NjJn6Q=" providerId="None" clId="Web-{0EB0D9E4-0B70-47DF-BE3E-12BA41BEA104}" dt="2023-06-13T21:27:32.061" v="18" actId="14100"/>
          <ac:spMkLst>
            <pc:docMk/>
            <pc:sldMk cId="1447030633" sldId="315"/>
            <ac:spMk id="2" creationId="{00000000-0000-0000-0000-000000000000}"/>
          </ac:spMkLst>
        </pc:spChg>
      </pc:sldChg>
      <pc:sldChg chg="modSp">
        <pc:chgData name="michael noll" userId="o+ICukYcLY60v8uzYEG1acPix/MIfdr4CpS+1NjJn6Q=" providerId="None" clId="Web-{0EB0D9E4-0B70-47DF-BE3E-12BA41BEA104}" dt="2023-06-13T21:27:42.264" v="20" actId="14100"/>
        <pc:sldMkLst>
          <pc:docMk/>
          <pc:sldMk cId="2178885668" sldId="316"/>
        </pc:sldMkLst>
        <pc:spChg chg="mod">
          <ac:chgData name="michael noll" userId="o+ICukYcLY60v8uzYEG1acPix/MIfdr4CpS+1NjJn6Q=" providerId="None" clId="Web-{0EB0D9E4-0B70-47DF-BE3E-12BA41BEA104}" dt="2023-06-13T21:27:37.608" v="19" actId="14100"/>
          <ac:spMkLst>
            <pc:docMk/>
            <pc:sldMk cId="2178885668" sldId="316"/>
            <ac:spMk id="2" creationId="{00000000-0000-0000-0000-000000000000}"/>
          </ac:spMkLst>
        </pc:spChg>
        <pc:spChg chg="mod">
          <ac:chgData name="michael noll" userId="o+ICukYcLY60v8uzYEG1acPix/MIfdr4CpS+1NjJn6Q=" providerId="None" clId="Web-{0EB0D9E4-0B70-47DF-BE3E-12BA41BEA104}" dt="2023-06-13T21:27:42.264" v="20" actId="14100"/>
          <ac:spMkLst>
            <pc:docMk/>
            <pc:sldMk cId="2178885668" sldId="31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6/13/2023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6/13/2023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6/13/2023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6/13/2023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6/13/2023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6/13/2023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6/13/2023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6/13/2023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6/13/2023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6/13/2023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6/13/2023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6/13/2023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6/13/2023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39706"/>
            <a:ext cx="10363200" cy="3216675"/>
          </a:xfrm>
        </p:spPr>
        <p:txBody>
          <a:bodyPr anchor="t"/>
          <a:lstStyle/>
          <a:p>
            <a:pPr>
              <a:spcBef>
                <a:spcPts val="2400"/>
              </a:spcBef>
            </a:pPr>
            <a:br>
              <a:rPr lang="en-US" sz="8800" dirty="0"/>
            </a:br>
            <a:r>
              <a:rPr lang="en-US" sz="8800" dirty="0"/>
              <a:t>#</a:t>
            </a:r>
            <a:r>
              <a:rPr lang="en-US" sz="8000" dirty="0"/>
              <a:t>Grief</a:t>
            </a:r>
            <a:endParaRPr lang="en-US" sz="8800" i="1" dirty="0"/>
          </a:p>
        </p:txBody>
      </p:sp>
      <p:sp>
        <p:nvSpPr>
          <p:cNvPr id="3" name="Content Placeholder 2"/>
          <p:cNvSpPr>
            <a:spLocks noGrp="1"/>
          </p:cNvSpPr>
          <p:nvPr>
            <p:ph type="subTitle" idx="1"/>
          </p:nvPr>
        </p:nvSpPr>
        <p:spPr>
          <a:xfrm>
            <a:off x="1" y="3803335"/>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559634"/>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6789"/>
          </a:xfrm>
        </p:spPr>
        <p:txBody>
          <a:bodyPr/>
          <a:lstStyle/>
          <a:p>
            <a:r>
              <a:rPr lang="en-US" dirty="0"/>
              <a:t>Am I Done Yet??</a:t>
            </a:r>
          </a:p>
        </p:txBody>
      </p:sp>
      <p:sp>
        <p:nvSpPr>
          <p:cNvPr id="3" name="Content Placeholder 2"/>
          <p:cNvSpPr>
            <a:spLocks noGrp="1"/>
          </p:cNvSpPr>
          <p:nvPr>
            <p:ph idx="1"/>
          </p:nvPr>
        </p:nvSpPr>
        <p:spPr>
          <a:xfrm>
            <a:off x="609600" y="1314450"/>
            <a:ext cx="10972800" cy="5378958"/>
          </a:xfrm>
        </p:spPr>
        <p:txBody>
          <a:bodyPr>
            <a:normAutofit/>
          </a:bodyPr>
          <a:lstStyle/>
          <a:p>
            <a:pPr algn="l"/>
            <a:r>
              <a:rPr lang="en-US" b="0" i="0" u="none" strike="noStrike" baseline="0" dirty="0">
                <a:solidFill>
                  <a:srgbClr val="093542"/>
                </a:solidFill>
                <a:latin typeface="Sentinel-Book"/>
              </a:rPr>
              <a:t>Recovery from loss is achieved by a series of small and correct choices made by the Griever.</a:t>
            </a:r>
          </a:p>
          <a:p>
            <a:pPr algn="l"/>
            <a:r>
              <a:rPr lang="en-US" b="0" i="0" u="none" strike="noStrike" baseline="0" dirty="0">
                <a:solidFill>
                  <a:srgbClr val="093542"/>
                </a:solidFill>
                <a:latin typeface="Sentinel-Book"/>
              </a:rPr>
              <a:t>Recovery means </a:t>
            </a:r>
          </a:p>
          <a:p>
            <a:pPr lvl="1"/>
            <a:r>
              <a:rPr lang="en-US" sz="2400" dirty="0">
                <a:solidFill>
                  <a:srgbClr val="093542"/>
                </a:solidFill>
                <a:latin typeface="Sentinel-Book"/>
              </a:rPr>
              <a:t>Feeling better</a:t>
            </a:r>
          </a:p>
          <a:p>
            <a:pPr lvl="1"/>
            <a:r>
              <a:rPr lang="en-US" sz="2400" dirty="0">
                <a:solidFill>
                  <a:srgbClr val="093542"/>
                </a:solidFill>
                <a:latin typeface="Sentinel-Book"/>
              </a:rPr>
              <a:t>Finding new meaning for living, without the fear of being hurt again</a:t>
            </a:r>
          </a:p>
          <a:p>
            <a:pPr lvl="1"/>
            <a:r>
              <a:rPr lang="en-US" sz="2400" b="0" i="0" u="none" strike="noStrike" baseline="0" dirty="0">
                <a:solidFill>
                  <a:srgbClr val="093542"/>
                </a:solidFill>
                <a:latin typeface="Sentinel-Book"/>
              </a:rPr>
              <a:t>Being able to enjoy fond memories without having them turn painful</a:t>
            </a:r>
          </a:p>
          <a:p>
            <a:pPr lvl="1"/>
            <a:r>
              <a:rPr lang="en-US" sz="2400" dirty="0">
                <a:solidFill>
                  <a:srgbClr val="093542"/>
                </a:solidFill>
                <a:latin typeface="Sentinel-Book"/>
              </a:rPr>
              <a:t>Acknowledging that it is perfectly all right to feel sad from time to time and to talk about those feelings no matter how those around you react</a:t>
            </a:r>
          </a:p>
          <a:p>
            <a:pPr algn="l"/>
            <a:r>
              <a:rPr lang="en-US" b="0" i="0" u="none" strike="noStrike" baseline="0" dirty="0">
                <a:solidFill>
                  <a:srgbClr val="093542"/>
                </a:solidFill>
                <a:latin typeface="Sentinel-Book"/>
              </a:rPr>
              <a:t>Most importantly, recovery means acquiring the skills we should have been taught as a child. These skills allow us to deal with loss directly.</a:t>
            </a:r>
          </a:p>
          <a:p>
            <a:pPr algn="l"/>
            <a:r>
              <a:rPr lang="en-US" b="0" i="0" u="none" strike="noStrike" baseline="0" dirty="0">
                <a:solidFill>
                  <a:srgbClr val="093542"/>
                </a:solidFill>
                <a:latin typeface="Sentinel-Book"/>
              </a:rPr>
              <a:t>Recovering from a significant emotional loss is not an easy task. Taking the actions that lead to recovery will require your attention, open-mindedness, willingness, and courage.</a:t>
            </a:r>
            <a:endParaRPr lang="en-US" sz="40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1788856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6789"/>
          </a:xfrm>
        </p:spPr>
        <p:txBody>
          <a:bodyPr/>
          <a:lstStyle/>
          <a:p>
            <a:r>
              <a:rPr lang="en-US" dirty="0"/>
              <a:t>Summary and Next?</a:t>
            </a:r>
          </a:p>
        </p:txBody>
      </p:sp>
      <p:sp>
        <p:nvSpPr>
          <p:cNvPr id="3" name="Content Placeholder 2"/>
          <p:cNvSpPr>
            <a:spLocks noGrp="1"/>
          </p:cNvSpPr>
          <p:nvPr>
            <p:ph idx="1"/>
          </p:nvPr>
        </p:nvSpPr>
        <p:spPr>
          <a:xfrm>
            <a:off x="609600" y="1600200"/>
            <a:ext cx="10972800" cy="4525963"/>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Summary:</a:t>
            </a:r>
          </a:p>
          <a:p>
            <a:pPr lvl="1"/>
            <a:r>
              <a:rPr lang="en-US" sz="2200" dirty="0">
                <a:latin typeface="Tahoma" panose="020B0604030504040204" pitchFamily="34" charset="0"/>
                <a:ea typeface="Tahoma" panose="020B0604030504040204" pitchFamily="34" charset="0"/>
                <a:cs typeface="Tahoma" panose="020B0604030504040204" pitchFamily="34" charset="0"/>
              </a:rPr>
              <a:t>What does it mean?</a:t>
            </a:r>
          </a:p>
          <a:p>
            <a:pPr lvl="1"/>
            <a:r>
              <a:rPr lang="en-US" sz="2200" dirty="0">
                <a:latin typeface="Tahoma" panose="020B0604030504040204" pitchFamily="34" charset="0"/>
                <a:ea typeface="Tahoma" panose="020B0604030504040204" pitchFamily="34" charset="0"/>
                <a:cs typeface="Tahoma" panose="020B0604030504040204" pitchFamily="34" charset="0"/>
              </a:rPr>
              <a:t>Typical Responses</a:t>
            </a:r>
          </a:p>
          <a:p>
            <a:pPr lvl="1"/>
            <a:r>
              <a:rPr lang="en-US" sz="2200" dirty="0">
                <a:latin typeface="Tahoma" panose="020B0604030504040204" pitchFamily="34" charset="0"/>
                <a:ea typeface="Tahoma" panose="020B0604030504040204" pitchFamily="34" charset="0"/>
                <a:cs typeface="Tahoma" panose="020B0604030504040204" pitchFamily="34" charset="0"/>
              </a:rPr>
              <a:t>Some Stats</a:t>
            </a:r>
          </a:p>
          <a:p>
            <a:pPr lvl="1"/>
            <a:r>
              <a:rPr lang="en-US" sz="2200" dirty="0">
                <a:latin typeface="Tahoma" panose="020B0604030504040204" pitchFamily="34" charset="0"/>
                <a:ea typeface="Tahoma" panose="020B0604030504040204" pitchFamily="34" charset="0"/>
                <a:cs typeface="Tahoma" panose="020B0604030504040204" pitchFamily="34" charset="0"/>
              </a:rPr>
              <a:t>Misinformation</a:t>
            </a:r>
          </a:p>
          <a:p>
            <a:pPr lvl="1"/>
            <a:r>
              <a:rPr lang="en-US" sz="2200" dirty="0">
                <a:latin typeface="Tahoma" panose="020B0604030504040204" pitchFamily="34" charset="0"/>
                <a:ea typeface="Tahoma" panose="020B0604030504040204" pitchFamily="34" charset="0"/>
                <a:cs typeface="Tahoma" panose="020B0604030504040204" pitchFamily="34" charset="0"/>
              </a:rPr>
              <a:t>What helps?!</a:t>
            </a:r>
            <a:endParaRPr lang="en-US" sz="2200" b="1" dirty="0">
              <a:latin typeface="Tahoma" panose="020B0604030504040204" pitchFamily="34" charset="0"/>
              <a:ea typeface="Tahoma" panose="020B0604030504040204" pitchFamily="34" charset="0"/>
              <a:cs typeface="Tahoma" panose="020B0604030504040204" pitchFamily="34" charset="0"/>
            </a:endParaRPr>
          </a:p>
          <a:p>
            <a:r>
              <a:rPr lang="en-US" sz="2600" dirty="0">
                <a:latin typeface="Tahoma" panose="020B0604030504040204" pitchFamily="34" charset="0"/>
                <a:ea typeface="Tahoma" panose="020B0604030504040204" pitchFamily="34" charset="0"/>
                <a:cs typeface="Tahoma" panose="020B0604030504040204" pitchFamily="34" charset="0"/>
              </a:rPr>
              <a:t>Next: </a:t>
            </a:r>
            <a:r>
              <a:rPr lang="en-US" sz="2600" b="1" dirty="0">
                <a:latin typeface="Tahoma" panose="020B0604030504040204" pitchFamily="34" charset="0"/>
                <a:ea typeface="Tahoma" panose="020B0604030504040204" pitchFamily="34" charset="0"/>
                <a:cs typeface="Tahoma" panose="020B0604030504040204" pitchFamily="34" charset="0"/>
              </a:rPr>
              <a:t>Grief &amp; Loss Part 2</a:t>
            </a:r>
            <a:endParaRPr lang="en-US" sz="1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8749551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2" presetClass="entr" presetSubtype="4" fill="hold"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85583"/>
          </a:xfrm>
        </p:spPr>
        <p:txBody>
          <a:bodyPr/>
          <a:lstStyle/>
          <a:p>
            <a:r>
              <a:rPr lang="en-US" dirty="0"/>
              <a:t>Where Today??</a:t>
            </a:r>
          </a:p>
        </p:txBody>
      </p:sp>
      <p:sp>
        <p:nvSpPr>
          <p:cNvPr id="3" name="Content Placeholder 2"/>
          <p:cNvSpPr>
            <a:spLocks noGrp="1"/>
          </p:cNvSpPr>
          <p:nvPr>
            <p:ph idx="1"/>
          </p:nvPr>
        </p:nvSpPr>
        <p:spPr>
          <a:xfrm>
            <a:off x="609600" y="1247215"/>
            <a:ext cx="10972800" cy="5598637"/>
          </a:xfrm>
        </p:spPr>
        <p:txBody>
          <a:bodyPr vert="horz" lIns="91440" tIns="45720" rIns="91440" bIns="45720" rtlCol="0" anchor="t">
            <a:normAutofit fontScale="92500" lnSpcReduction="10000"/>
          </a:bodyPr>
          <a:lstStyle/>
          <a:p>
            <a:r>
              <a:rPr lang="en-US" sz="3200" dirty="0">
                <a:latin typeface="Tahoma" panose="020B0604030504040204" pitchFamily="34" charset="0"/>
                <a:ea typeface="Tahoma" panose="020B0604030504040204" pitchFamily="34" charset="0"/>
                <a:cs typeface="Tahoma" panose="020B0604030504040204" pitchFamily="34" charset="0"/>
              </a:rPr>
              <a:t>Recap Last week:</a:t>
            </a:r>
          </a:p>
          <a:p>
            <a:pPr lvl="1"/>
            <a:r>
              <a:rPr lang="en-US" sz="1800" dirty="0">
                <a:latin typeface="Tahoma"/>
                <a:ea typeface="Tahoma"/>
                <a:cs typeface="Tahoma"/>
              </a:rPr>
              <a:t>Event ➡️ Thoughts ➡️ Behaviors</a:t>
            </a:r>
            <a:br>
              <a:rPr lang="en-US" sz="1800" dirty="0">
                <a:latin typeface="Tahoma"/>
                <a:ea typeface="Tahoma"/>
                <a:cs typeface="Tahoma"/>
              </a:rPr>
            </a:br>
            <a:endParaRPr lang="en-US" sz="1800">
              <a:latin typeface="Tahoma"/>
              <a:ea typeface="Tahoma"/>
              <a:cs typeface="Tahoma"/>
            </a:endParaRPr>
          </a:p>
          <a:p>
            <a:pPr lvl="1"/>
            <a:r>
              <a:rPr lang="en-US" sz="1800" dirty="0">
                <a:latin typeface="Tahoma"/>
                <a:ea typeface="Tahoma"/>
                <a:cs typeface="Tahoma"/>
              </a:rPr>
              <a:t>Event ➡️ Thoughts ➡️ Feelings</a:t>
            </a:r>
          </a:p>
          <a:p>
            <a:pPr lvl="1"/>
            <a:endParaRPr lang="en-US" sz="1800" dirty="0">
              <a:latin typeface="Tahoma"/>
              <a:ea typeface="Tahoma"/>
              <a:cs typeface="Tahoma"/>
            </a:endParaRPr>
          </a:p>
          <a:p>
            <a:pPr lvl="1"/>
            <a:r>
              <a:rPr lang="en-US" sz="1800" dirty="0">
                <a:latin typeface="Tahoma"/>
                <a:ea typeface="Tahoma"/>
                <a:cs typeface="Tahoma"/>
              </a:rPr>
              <a:t>Feelings 🚫 ➡️ Behaviors</a:t>
            </a:r>
            <a:endParaRPr lang="en-US" sz="1800" dirty="0">
              <a:latin typeface="Tahoma" panose="020B0604030504040204" pitchFamily="34" charset="0"/>
              <a:ea typeface="Tahoma" panose="020B0604030504040204" pitchFamily="34" charset="0"/>
              <a:cs typeface="Tahoma" panose="020B0604030504040204" pitchFamily="34" charset="0"/>
            </a:endParaRPr>
          </a:p>
          <a:p>
            <a:pPr lvl="1"/>
            <a:endParaRPr lang="en-US" sz="1800" dirty="0">
              <a:latin typeface="Palatino Linotype"/>
              <a:ea typeface="Tahoma" panose="020B0604030504040204" pitchFamily="34" charset="0"/>
              <a:cs typeface="Tahoma" panose="020B0604030504040204" pitchFamily="34" charset="0"/>
            </a:endParaRPr>
          </a:p>
          <a:p>
            <a:pPr>
              <a:buFont typeface="Arial" pitchFamily="49" charset="0"/>
              <a:buChar char="•"/>
            </a:pPr>
            <a:r>
              <a:rPr lang="en-US" sz="2600" dirty="0">
                <a:latin typeface="Tahoma"/>
                <a:ea typeface="Tahoma"/>
                <a:cs typeface="Tahoma"/>
              </a:rPr>
              <a:t>Counter Your Negative Thoughts With Rational Ones </a:t>
            </a:r>
          </a:p>
          <a:p>
            <a:pPr lvl="1"/>
            <a:r>
              <a:rPr lang="en-US" sz="2000" dirty="0">
                <a:latin typeface="Tahoma"/>
                <a:ea typeface="Tahoma"/>
                <a:cs typeface="Tahoma"/>
              </a:rPr>
              <a:t>Use the Questions to make the most informed choice for you</a:t>
            </a:r>
          </a:p>
          <a:p>
            <a:r>
              <a:rPr lang="en-US" sz="3200" dirty="0">
                <a:latin typeface="Tahoma" panose="020B0604030504040204" pitchFamily="34" charset="0"/>
                <a:ea typeface="Tahoma" panose="020B0604030504040204" pitchFamily="34" charset="0"/>
                <a:cs typeface="Tahoma" panose="020B0604030504040204" pitchFamily="34" charset="0"/>
              </a:rPr>
              <a:t>Grief</a:t>
            </a:r>
          </a:p>
          <a:p>
            <a:pPr lvl="1"/>
            <a:r>
              <a:rPr lang="en-US" sz="2600" dirty="0">
                <a:latin typeface="Tahoma" panose="020B0604030504040204" pitchFamily="34" charset="0"/>
                <a:ea typeface="Tahoma" panose="020B0604030504040204" pitchFamily="34" charset="0"/>
                <a:cs typeface="Tahoma" panose="020B0604030504040204" pitchFamily="34" charset="0"/>
              </a:rPr>
              <a:t>What does it mean?</a:t>
            </a:r>
          </a:p>
          <a:p>
            <a:pPr lvl="1"/>
            <a:r>
              <a:rPr lang="en-US" sz="2600" dirty="0">
                <a:latin typeface="Tahoma" panose="020B0604030504040204" pitchFamily="34" charset="0"/>
                <a:ea typeface="Tahoma" panose="020B0604030504040204" pitchFamily="34" charset="0"/>
                <a:cs typeface="Tahoma" panose="020B0604030504040204" pitchFamily="34" charset="0"/>
              </a:rPr>
              <a:t>Typical Responses</a:t>
            </a:r>
          </a:p>
          <a:p>
            <a:pPr lvl="1"/>
            <a:r>
              <a:rPr lang="en-US" sz="2600" dirty="0">
                <a:latin typeface="Tahoma" panose="020B0604030504040204" pitchFamily="34" charset="0"/>
                <a:ea typeface="Tahoma" panose="020B0604030504040204" pitchFamily="34" charset="0"/>
                <a:cs typeface="Tahoma" panose="020B0604030504040204" pitchFamily="34" charset="0"/>
              </a:rPr>
              <a:t>Some Stats</a:t>
            </a:r>
          </a:p>
          <a:p>
            <a:pPr lvl="1"/>
            <a:r>
              <a:rPr lang="en-US" sz="2600" dirty="0">
                <a:latin typeface="Tahoma" panose="020B0604030504040204" pitchFamily="34" charset="0"/>
                <a:ea typeface="Tahoma" panose="020B0604030504040204" pitchFamily="34" charset="0"/>
                <a:cs typeface="Tahoma" panose="020B0604030504040204" pitchFamily="34" charset="0"/>
              </a:rPr>
              <a:t>Misinformation</a:t>
            </a:r>
          </a:p>
          <a:p>
            <a:pPr lvl="1"/>
            <a:r>
              <a:rPr lang="en-US" sz="2600" dirty="0">
                <a:latin typeface="Tahoma" panose="020B0604030504040204" pitchFamily="34" charset="0"/>
                <a:ea typeface="Tahoma" panose="020B0604030504040204" pitchFamily="34" charset="0"/>
                <a:cs typeface="Tahoma" panose="020B0604030504040204" pitchFamily="34" charset="0"/>
              </a:rPr>
              <a:t>What helps?!</a:t>
            </a:r>
          </a:p>
          <a:p>
            <a:pPr lvl="1"/>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19200"/>
          </a:xfrm>
        </p:spPr>
        <p:txBody>
          <a:bodyPr/>
          <a:lstStyle/>
          <a:p>
            <a:r>
              <a:rPr lang="en-US" dirty="0"/>
              <a:t>Huh?!?</a:t>
            </a:r>
          </a:p>
        </p:txBody>
      </p:sp>
      <p:sp>
        <p:nvSpPr>
          <p:cNvPr id="3" name="Content Placeholder 2"/>
          <p:cNvSpPr>
            <a:spLocks noGrp="1"/>
          </p:cNvSpPr>
          <p:nvPr>
            <p:ph idx="1"/>
          </p:nvPr>
        </p:nvSpPr>
        <p:spPr>
          <a:xfrm>
            <a:off x="609600" y="1600200"/>
            <a:ext cx="10972800" cy="4525963"/>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What is Grief?</a:t>
            </a:r>
          </a:p>
          <a:p>
            <a:pPr lvl="1"/>
            <a:r>
              <a:rPr lang="en-US" sz="2000" b="1" dirty="0">
                <a:latin typeface="Tahoma" panose="020B0604030504040204" pitchFamily="34" charset="0"/>
                <a:ea typeface="Tahoma" panose="020B0604030504040204" pitchFamily="34" charset="0"/>
                <a:cs typeface="Tahoma" panose="020B0604030504040204" pitchFamily="34" charset="0"/>
              </a:rPr>
              <a:t>G</a:t>
            </a:r>
            <a:r>
              <a:rPr lang="en-US" sz="2400" b="1" dirty="0">
                <a:latin typeface="Tahoma" panose="020B0604030504040204" pitchFamily="34" charset="0"/>
                <a:ea typeface="Tahoma" panose="020B0604030504040204" pitchFamily="34" charset="0"/>
                <a:cs typeface="Tahoma" panose="020B0604030504040204" pitchFamily="34" charset="0"/>
              </a:rPr>
              <a:t>rief</a:t>
            </a:r>
            <a:r>
              <a:rPr lang="en-US" sz="2400" dirty="0">
                <a:latin typeface="Tahoma" panose="020B0604030504040204" pitchFamily="34" charset="0"/>
                <a:ea typeface="Tahoma" panose="020B0604030504040204" pitchFamily="34" charset="0"/>
                <a:cs typeface="Tahoma" panose="020B0604030504040204" pitchFamily="34" charset="0"/>
              </a:rPr>
              <a:t> is the </a:t>
            </a:r>
            <a:r>
              <a:rPr lang="en-US" sz="2400" b="1" u="sng" dirty="0">
                <a:latin typeface="Tahoma" panose="020B0604030504040204" pitchFamily="34" charset="0"/>
                <a:ea typeface="Tahoma" panose="020B0604030504040204" pitchFamily="34" charset="0"/>
                <a:cs typeface="Tahoma" panose="020B0604030504040204" pitchFamily="34" charset="0"/>
              </a:rPr>
              <a:t>normal </a:t>
            </a:r>
            <a:r>
              <a:rPr lang="en-US" sz="2400" dirty="0">
                <a:latin typeface="Tahoma" panose="020B0604030504040204" pitchFamily="34" charset="0"/>
                <a:ea typeface="Tahoma" panose="020B0604030504040204" pitchFamily="34" charset="0"/>
                <a:cs typeface="Tahoma" panose="020B0604030504040204" pitchFamily="34" charset="0"/>
              </a:rPr>
              <a:t>and </a:t>
            </a:r>
            <a:r>
              <a:rPr lang="en-US" sz="2400" b="1" u="sng" dirty="0">
                <a:latin typeface="Tahoma" panose="020B0604030504040204" pitchFamily="34" charset="0"/>
                <a:ea typeface="Tahoma" panose="020B0604030504040204" pitchFamily="34" charset="0"/>
                <a:cs typeface="Tahoma" panose="020B0604030504040204" pitchFamily="34" charset="0"/>
              </a:rPr>
              <a:t>natural </a:t>
            </a:r>
            <a:r>
              <a:rPr lang="en-US" sz="2400" dirty="0">
                <a:latin typeface="Tahoma" panose="020B0604030504040204" pitchFamily="34" charset="0"/>
                <a:ea typeface="Tahoma" panose="020B0604030504040204" pitchFamily="34" charset="0"/>
                <a:cs typeface="Tahoma" panose="020B0604030504040204" pitchFamily="34" charset="0"/>
              </a:rPr>
              <a:t>reaction to </a:t>
            </a:r>
            <a:r>
              <a:rPr lang="en-US" sz="2400" i="1" dirty="0">
                <a:latin typeface="Tahoma" panose="020B0604030504040204" pitchFamily="34" charset="0"/>
                <a:ea typeface="Tahoma" panose="020B0604030504040204" pitchFamily="34" charset="0"/>
                <a:cs typeface="Tahoma" panose="020B0604030504040204" pitchFamily="34" charset="0"/>
              </a:rPr>
              <a:t>significant emotional loss </a:t>
            </a:r>
            <a:r>
              <a:rPr lang="en-US" sz="2400" dirty="0">
                <a:latin typeface="Tahoma" panose="020B0604030504040204" pitchFamily="34" charset="0"/>
                <a:ea typeface="Tahoma" panose="020B0604030504040204" pitchFamily="34" charset="0"/>
                <a:cs typeface="Tahoma" panose="020B0604030504040204" pitchFamily="34" charset="0"/>
              </a:rPr>
              <a:t>of any kind.</a:t>
            </a:r>
          </a:p>
          <a:p>
            <a:pPr lvl="1"/>
            <a:r>
              <a:rPr lang="en-US" sz="2400" dirty="0">
                <a:latin typeface="Tahoma" panose="020B0604030504040204" pitchFamily="34" charset="0"/>
                <a:ea typeface="Tahoma" panose="020B0604030504040204" pitchFamily="34" charset="0"/>
                <a:cs typeface="Tahoma" panose="020B0604030504040204" pitchFamily="34" charset="0"/>
              </a:rPr>
              <a:t>Grief is the </a:t>
            </a:r>
            <a:r>
              <a:rPr lang="en-US" sz="2400" b="1" u="sng" dirty="0">
                <a:latin typeface="Tahoma" panose="020B0604030504040204" pitchFamily="34" charset="0"/>
                <a:ea typeface="Tahoma" panose="020B0604030504040204" pitchFamily="34" charset="0"/>
                <a:cs typeface="Tahoma" panose="020B0604030504040204" pitchFamily="34" charset="0"/>
              </a:rPr>
              <a:t>conflicting feelings </a:t>
            </a:r>
            <a:r>
              <a:rPr lang="en-US" sz="2400" dirty="0">
                <a:latin typeface="Tahoma" panose="020B0604030504040204" pitchFamily="34" charset="0"/>
                <a:ea typeface="Tahoma" panose="020B0604030504040204" pitchFamily="34" charset="0"/>
                <a:cs typeface="Tahoma" panose="020B0604030504040204" pitchFamily="34" charset="0"/>
              </a:rPr>
              <a:t>caused by the </a:t>
            </a:r>
            <a:r>
              <a:rPr lang="en-US" sz="2400" i="1" dirty="0">
                <a:latin typeface="Tahoma" panose="020B0604030504040204" pitchFamily="34" charset="0"/>
                <a:ea typeface="Tahoma" panose="020B0604030504040204" pitchFamily="34" charset="0"/>
                <a:cs typeface="Tahoma" panose="020B0604030504040204" pitchFamily="34" charset="0"/>
              </a:rPr>
              <a:t>end of</a:t>
            </a:r>
            <a:r>
              <a:rPr lang="en-US" sz="2400" dirty="0">
                <a:latin typeface="Tahoma" panose="020B0604030504040204" pitchFamily="34" charset="0"/>
                <a:ea typeface="Tahoma" panose="020B0604030504040204" pitchFamily="34" charset="0"/>
                <a:cs typeface="Tahoma" panose="020B0604030504040204" pitchFamily="34" charset="0"/>
              </a:rPr>
              <a:t>, or </a:t>
            </a:r>
            <a:r>
              <a:rPr lang="en-US" sz="2400" i="1" dirty="0">
                <a:latin typeface="Tahoma" panose="020B0604030504040204" pitchFamily="34" charset="0"/>
                <a:ea typeface="Tahoma" panose="020B0604030504040204" pitchFamily="34" charset="0"/>
                <a:cs typeface="Tahoma" panose="020B0604030504040204" pitchFamily="34" charset="0"/>
              </a:rPr>
              <a:t>change in</a:t>
            </a:r>
            <a:r>
              <a:rPr lang="en-US" sz="2400" dirty="0">
                <a:latin typeface="Tahoma" panose="020B0604030504040204" pitchFamily="34" charset="0"/>
                <a:ea typeface="Tahoma" panose="020B0604030504040204" pitchFamily="34" charset="0"/>
                <a:cs typeface="Tahoma" panose="020B0604030504040204" pitchFamily="34" charset="0"/>
              </a:rPr>
              <a:t>, a familiar pattern of behavior.</a:t>
            </a:r>
          </a:p>
          <a:p>
            <a:pPr lvl="1"/>
            <a:r>
              <a:rPr lang="en-US" sz="2400" dirty="0">
                <a:latin typeface="Tahoma" panose="020B0604030504040204" pitchFamily="34" charset="0"/>
                <a:ea typeface="Tahoma" panose="020B0604030504040204" pitchFamily="34" charset="0"/>
                <a:cs typeface="Tahoma" panose="020B0604030504040204" pitchFamily="34" charset="0"/>
              </a:rPr>
              <a:t>Grief is the </a:t>
            </a:r>
            <a:r>
              <a:rPr lang="en-US" sz="2400" b="1" u="sng" dirty="0">
                <a:latin typeface="Tahoma" panose="020B0604030504040204" pitchFamily="34" charset="0"/>
                <a:ea typeface="Tahoma" panose="020B0604030504040204" pitchFamily="34" charset="0"/>
                <a:cs typeface="Tahoma" panose="020B0604030504040204" pitchFamily="34" charset="0"/>
              </a:rPr>
              <a:t>feeling of reaching out </a:t>
            </a:r>
            <a:r>
              <a:rPr lang="en-US" sz="2400" dirty="0">
                <a:latin typeface="Tahoma" panose="020B0604030504040204" pitchFamily="34" charset="0"/>
                <a:ea typeface="Tahoma" panose="020B0604030504040204" pitchFamily="34" charset="0"/>
                <a:cs typeface="Tahoma" panose="020B0604030504040204" pitchFamily="34" charset="0"/>
              </a:rPr>
              <a:t>for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someone who has always been there,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only to find when you need them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again, they are </a:t>
            </a:r>
            <a:r>
              <a:rPr lang="en-US" sz="2400" b="1" u="sng" dirty="0">
                <a:latin typeface="Tahoma" panose="020B0604030504040204" pitchFamily="34" charset="0"/>
                <a:ea typeface="Tahoma" panose="020B0604030504040204" pitchFamily="34" charset="0"/>
                <a:cs typeface="Tahoma" panose="020B0604030504040204" pitchFamily="34" charset="0"/>
              </a:rPr>
              <a:t>no longer there</a:t>
            </a:r>
            <a:r>
              <a:rPr lang="en-US" sz="2400" dirty="0">
                <a:latin typeface="Tahoma" panose="020B0604030504040204" pitchFamily="34" charset="0"/>
                <a:ea typeface="Tahoma" panose="020B0604030504040204" pitchFamily="34" charset="0"/>
                <a:cs typeface="Tahoma" panose="020B0604030504040204" pitchFamily="34" charset="0"/>
              </a:rPr>
              <a:t>.</a:t>
            </a: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026" name="Picture 2" descr="Dealing with Grief">
            <a:extLst>
              <a:ext uri="{FF2B5EF4-FFF2-40B4-BE49-F238E27FC236}">
                <a16:creationId xmlns:a16="http://schemas.microsoft.com/office/drawing/2014/main" id="{84E817E1-FF22-4E7A-AC89-E95C4015FC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08" y="3429000"/>
            <a:ext cx="4509246" cy="2902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8925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36585"/>
          </a:xfrm>
        </p:spPr>
        <p:txBody>
          <a:bodyPr/>
          <a:lstStyle/>
          <a:p>
            <a:r>
              <a:rPr lang="en-US" dirty="0"/>
              <a:t>Respond &amp; Types??</a:t>
            </a:r>
          </a:p>
        </p:txBody>
      </p:sp>
      <p:sp>
        <p:nvSpPr>
          <p:cNvPr id="3" name="Content Placeholder 2"/>
          <p:cNvSpPr>
            <a:spLocks noGrp="1"/>
          </p:cNvSpPr>
          <p:nvPr>
            <p:ph idx="1"/>
          </p:nvPr>
        </p:nvSpPr>
        <p:spPr>
          <a:xfrm>
            <a:off x="609600" y="1293018"/>
            <a:ext cx="10972800" cy="5222082"/>
          </a:xfrm>
        </p:spPr>
        <p:txBody>
          <a:bodyPr>
            <a:normAutofit fontScale="92500" lnSpcReduction="20000"/>
          </a:bodyPr>
          <a:lstStyle/>
          <a:p>
            <a:pPr marL="400050"/>
            <a:r>
              <a:rPr lang="en-US" dirty="0">
                <a:latin typeface="Tahoma" panose="020B0604030504040204" pitchFamily="34" charset="0"/>
                <a:ea typeface="Tahoma" panose="020B0604030504040204" pitchFamily="34" charset="0"/>
                <a:cs typeface="Tahoma" panose="020B0604030504040204" pitchFamily="34" charset="0"/>
              </a:rPr>
              <a:t>Typical Responses (griever)</a:t>
            </a:r>
          </a:p>
          <a:p>
            <a:pPr marL="514350" indent="-457200"/>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400050"/>
            <a:r>
              <a:rPr lang="en-US" dirty="0">
                <a:latin typeface="Tahoma" panose="020B0604030504040204" pitchFamily="34" charset="0"/>
                <a:ea typeface="Tahoma" panose="020B0604030504040204" pitchFamily="34" charset="0"/>
                <a:cs typeface="Tahoma" panose="020B0604030504040204" pitchFamily="34" charset="0"/>
              </a:rPr>
              <a:t>43 Losses Considered Grief</a:t>
            </a: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400050"/>
            <a:r>
              <a:rPr lang="en-US" dirty="0">
                <a:latin typeface="Tahoma" panose="020B0604030504040204" pitchFamily="34" charset="0"/>
                <a:ea typeface="Tahoma" panose="020B0604030504040204" pitchFamily="34" charset="0"/>
                <a:cs typeface="Tahoma" panose="020B0604030504040204" pitchFamily="34" charset="0"/>
              </a:rPr>
              <a:t>It’s unique to each person. </a:t>
            </a:r>
            <a:r>
              <a:rPr lang="en-US" b="1" dirty="0">
                <a:latin typeface="Tahoma" panose="020B0604030504040204" pitchFamily="34" charset="0"/>
                <a:ea typeface="Tahoma" panose="020B0604030504040204" pitchFamily="34" charset="0"/>
                <a:cs typeface="Tahoma" panose="020B0604030504040204" pitchFamily="34" charset="0"/>
              </a:rPr>
              <a:t>NO Stages of Grief</a:t>
            </a:r>
            <a:r>
              <a:rPr lang="en-US" dirty="0">
                <a:latin typeface="Tahoma" panose="020B0604030504040204" pitchFamily="34" charset="0"/>
                <a:ea typeface="Tahoma" panose="020B0604030504040204" pitchFamily="34" charset="0"/>
                <a:cs typeface="Tahoma" panose="020B0604030504040204" pitchFamily="34" charset="0"/>
              </a:rPr>
              <a:t>! Those are referring to death and dying</a:t>
            </a:r>
          </a:p>
          <a:p>
            <a:pPr marL="400050"/>
            <a:r>
              <a:rPr lang="en-US" dirty="0">
                <a:latin typeface="Tahoma" panose="020B0604030504040204" pitchFamily="34" charset="0"/>
                <a:ea typeface="Tahoma" panose="020B0604030504040204" pitchFamily="34" charset="0"/>
                <a:cs typeface="Tahoma" panose="020B0604030504040204" pitchFamily="34" charset="0"/>
              </a:rPr>
              <a:t>Mislabeled as ADHD, Depression or PTSD, to name a few</a:t>
            </a:r>
            <a:endParaRPr lang="en-US" sz="34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graphicFrame>
        <p:nvGraphicFramePr>
          <p:cNvPr id="4" name="Table 5">
            <a:extLst>
              <a:ext uri="{FF2B5EF4-FFF2-40B4-BE49-F238E27FC236}">
                <a16:creationId xmlns:a16="http://schemas.microsoft.com/office/drawing/2014/main" id="{4D42124B-5520-4BA9-B437-19DD31F16443}"/>
              </a:ext>
            </a:extLst>
          </p:cNvPr>
          <p:cNvGraphicFramePr>
            <a:graphicFrameLocks noGrp="1"/>
          </p:cNvGraphicFramePr>
          <p:nvPr>
            <p:extLst>
              <p:ext uri="{D42A27DB-BD31-4B8C-83A1-F6EECF244321}">
                <p14:modId xmlns:p14="http://schemas.microsoft.com/office/powerpoint/2010/main" val="31625199"/>
              </p:ext>
            </p:extLst>
          </p:nvPr>
        </p:nvGraphicFramePr>
        <p:xfrm>
          <a:off x="1238249" y="1809750"/>
          <a:ext cx="8130672" cy="1126095"/>
        </p:xfrm>
        <a:graphic>
          <a:graphicData uri="http://schemas.openxmlformats.org/drawingml/2006/table">
            <a:tbl>
              <a:tblPr firstRow="1" bandRow="1">
                <a:tableStyleId>{8799B23B-EC83-4686-B30A-512413B5E67A}</a:tableStyleId>
              </a:tblPr>
              <a:tblGrid>
                <a:gridCol w="4065336">
                  <a:extLst>
                    <a:ext uri="{9D8B030D-6E8A-4147-A177-3AD203B41FA5}">
                      <a16:colId xmlns:a16="http://schemas.microsoft.com/office/drawing/2014/main" val="1058765239"/>
                    </a:ext>
                  </a:extLst>
                </a:gridCol>
                <a:gridCol w="4065336">
                  <a:extLst>
                    <a:ext uri="{9D8B030D-6E8A-4147-A177-3AD203B41FA5}">
                      <a16:colId xmlns:a16="http://schemas.microsoft.com/office/drawing/2014/main" val="77659268"/>
                    </a:ext>
                  </a:extLst>
                </a:gridCol>
              </a:tblGrid>
              <a:tr h="375365">
                <a:tc>
                  <a:txBody>
                    <a:bodyPr/>
                    <a:lstStyle/>
                    <a:p>
                      <a:pPr marL="514350" indent="-457200"/>
                      <a:r>
                        <a:rPr lang="en-US" sz="1800" b="0" dirty="0">
                          <a:latin typeface="Tahoma" panose="020B0604030504040204" pitchFamily="34" charset="0"/>
                          <a:ea typeface="Tahoma" panose="020B0604030504040204" pitchFamily="34" charset="0"/>
                          <a:cs typeface="Tahoma" panose="020B0604030504040204" pitchFamily="34" charset="0"/>
                        </a:rPr>
                        <a:t>Reduced Concentration</a:t>
                      </a:r>
                    </a:p>
                  </a:txBody>
                  <a:tcPr>
                    <a:noFill/>
                  </a:tcPr>
                </a:tc>
                <a:tc>
                  <a:txBody>
                    <a:bodyPr/>
                    <a:lstStyle/>
                    <a:p>
                      <a:pPr marL="514350" indent="-457200"/>
                      <a:r>
                        <a:rPr lang="en-US" sz="1800" b="0" dirty="0">
                          <a:latin typeface="Tahoma" panose="020B0604030504040204" pitchFamily="34" charset="0"/>
                          <a:ea typeface="Tahoma" panose="020B0604030504040204" pitchFamily="34" charset="0"/>
                          <a:cs typeface="Tahoma" panose="020B0604030504040204" pitchFamily="34" charset="0"/>
                        </a:rPr>
                        <a:t>Numb feeling</a:t>
                      </a:r>
                    </a:p>
                  </a:txBody>
                  <a:tcPr>
                    <a:noFill/>
                  </a:tcPr>
                </a:tc>
                <a:extLst>
                  <a:ext uri="{0D108BD9-81ED-4DB2-BD59-A6C34878D82A}">
                    <a16:rowId xmlns:a16="http://schemas.microsoft.com/office/drawing/2014/main" val="1471460494"/>
                  </a:ext>
                </a:extLst>
              </a:tr>
              <a:tr h="375365">
                <a:tc>
                  <a:txBody>
                    <a:bodyPr/>
                    <a:lstStyle/>
                    <a:p>
                      <a:pPr marL="514350" indent="-457200"/>
                      <a:r>
                        <a:rPr lang="en-US" sz="1800" b="0" dirty="0">
                          <a:latin typeface="Tahoma" panose="020B0604030504040204" pitchFamily="34" charset="0"/>
                          <a:ea typeface="Tahoma" panose="020B0604030504040204" pitchFamily="34" charset="0"/>
                          <a:cs typeface="Tahoma" panose="020B0604030504040204" pitchFamily="34" charset="0"/>
                        </a:rPr>
                        <a:t>Sleeping issues</a:t>
                      </a:r>
                    </a:p>
                  </a:txBody>
                  <a:tcPr>
                    <a:noFill/>
                  </a:tcPr>
                </a:tc>
                <a:tc>
                  <a:txBody>
                    <a:bodyPr/>
                    <a:lstStyle/>
                    <a:p>
                      <a:pPr marL="514350" indent="-457200"/>
                      <a:r>
                        <a:rPr lang="en-US" sz="1800" b="0" dirty="0">
                          <a:latin typeface="Tahoma" panose="020B0604030504040204" pitchFamily="34" charset="0"/>
                          <a:ea typeface="Tahoma" panose="020B0604030504040204" pitchFamily="34" charset="0"/>
                          <a:cs typeface="Tahoma" panose="020B0604030504040204" pitchFamily="34" charset="0"/>
                        </a:rPr>
                        <a:t>Eating issues</a:t>
                      </a:r>
                    </a:p>
                  </a:txBody>
                  <a:tcPr>
                    <a:noFill/>
                  </a:tcPr>
                </a:tc>
                <a:extLst>
                  <a:ext uri="{0D108BD9-81ED-4DB2-BD59-A6C34878D82A}">
                    <a16:rowId xmlns:a16="http://schemas.microsoft.com/office/drawing/2014/main" val="2330219388"/>
                  </a:ext>
                </a:extLst>
              </a:tr>
              <a:tr h="375365">
                <a:tc>
                  <a:txBody>
                    <a:bodyPr/>
                    <a:lstStyle/>
                    <a:p>
                      <a:r>
                        <a:rPr lang="en-US" sz="1800" dirty="0">
                          <a:latin typeface="Tahoma" panose="020B0604030504040204" pitchFamily="34" charset="0"/>
                          <a:ea typeface="Tahoma" panose="020B0604030504040204" pitchFamily="34" charset="0"/>
                          <a:cs typeface="Tahoma" panose="020B0604030504040204" pitchFamily="34" charset="0"/>
                        </a:rPr>
                        <a:t>Roller Coaster of Emotions</a:t>
                      </a:r>
                      <a:endParaRPr lang="en-US" dirty="0"/>
                    </a:p>
                  </a:txBody>
                  <a:tcPr>
                    <a:noFill/>
                  </a:tcPr>
                </a:tc>
                <a:tc>
                  <a:txBody>
                    <a:bodyPr/>
                    <a:lstStyle/>
                    <a:p>
                      <a:endParaRPr lang="en-US" dirty="0"/>
                    </a:p>
                  </a:txBody>
                  <a:tcPr>
                    <a:noFill/>
                  </a:tcPr>
                </a:tc>
                <a:extLst>
                  <a:ext uri="{0D108BD9-81ED-4DB2-BD59-A6C34878D82A}">
                    <a16:rowId xmlns:a16="http://schemas.microsoft.com/office/drawing/2014/main" val="2504613358"/>
                  </a:ext>
                </a:extLst>
              </a:tr>
            </a:tbl>
          </a:graphicData>
        </a:graphic>
      </p:graphicFrame>
      <p:graphicFrame>
        <p:nvGraphicFramePr>
          <p:cNvPr id="6" name="Table 6">
            <a:extLst>
              <a:ext uri="{FF2B5EF4-FFF2-40B4-BE49-F238E27FC236}">
                <a16:creationId xmlns:a16="http://schemas.microsoft.com/office/drawing/2014/main" id="{6FB1E919-37F6-418A-B9EE-1C694333C86A}"/>
              </a:ext>
            </a:extLst>
          </p:cNvPr>
          <p:cNvGraphicFramePr>
            <a:graphicFrameLocks noGrp="1"/>
          </p:cNvGraphicFramePr>
          <p:nvPr>
            <p:extLst>
              <p:ext uri="{D42A27DB-BD31-4B8C-83A1-F6EECF244321}">
                <p14:modId xmlns:p14="http://schemas.microsoft.com/office/powerpoint/2010/main" val="4143045252"/>
              </p:ext>
            </p:extLst>
          </p:nvPr>
        </p:nvGraphicFramePr>
        <p:xfrm>
          <a:off x="1238250" y="3355706"/>
          <a:ext cx="8127999" cy="1483360"/>
        </p:xfrm>
        <a:graphic>
          <a:graphicData uri="http://schemas.openxmlformats.org/drawingml/2006/table">
            <a:tbl>
              <a:tblPr firstRow="1" bandRow="1">
                <a:tableStyleId>{8799B23B-EC83-4686-B30A-512413B5E67A}</a:tableStyleId>
              </a:tblPr>
              <a:tblGrid>
                <a:gridCol w="2266950">
                  <a:extLst>
                    <a:ext uri="{9D8B030D-6E8A-4147-A177-3AD203B41FA5}">
                      <a16:colId xmlns:a16="http://schemas.microsoft.com/office/drawing/2014/main" val="273968843"/>
                    </a:ext>
                  </a:extLst>
                </a:gridCol>
                <a:gridCol w="3476625">
                  <a:extLst>
                    <a:ext uri="{9D8B030D-6E8A-4147-A177-3AD203B41FA5}">
                      <a16:colId xmlns:a16="http://schemas.microsoft.com/office/drawing/2014/main" val="3192130085"/>
                    </a:ext>
                  </a:extLst>
                </a:gridCol>
                <a:gridCol w="2384424">
                  <a:extLst>
                    <a:ext uri="{9D8B030D-6E8A-4147-A177-3AD203B41FA5}">
                      <a16:colId xmlns:a16="http://schemas.microsoft.com/office/drawing/2014/main" val="3649965750"/>
                    </a:ext>
                  </a:extLst>
                </a:gridCol>
              </a:tblGrid>
              <a:tr h="370840">
                <a:tc>
                  <a:txBody>
                    <a:bodyPr/>
                    <a:lstStyle/>
                    <a:p>
                      <a:r>
                        <a:rPr lang="en-US" sz="1800" b="0" i="0" u="none" strike="noStrike" kern="1200" baseline="0" dirty="0">
                          <a:solidFill>
                            <a:schemeClr val="tx1"/>
                          </a:solidFill>
                          <a:latin typeface="+mn-lt"/>
                          <a:ea typeface="+mn-ea"/>
                          <a:cs typeface="+mn-cs"/>
                        </a:rPr>
                        <a:t>Death</a:t>
                      </a:r>
                    </a:p>
                  </a:txBody>
                  <a:tcPr/>
                </a:tc>
                <a:tc>
                  <a:txBody>
                    <a:bodyPr/>
                    <a:lstStyle/>
                    <a:p>
                      <a:r>
                        <a:rPr lang="en-US" sz="1800" b="0" i="0" u="none" strike="noStrike" kern="1200" baseline="0" dirty="0">
                          <a:solidFill>
                            <a:schemeClr val="tx1"/>
                          </a:solidFill>
                          <a:latin typeface="+mn-lt"/>
                          <a:ea typeface="+mn-ea"/>
                          <a:cs typeface="+mn-cs"/>
                        </a:rPr>
                        <a:t>Divorce</a:t>
                      </a:r>
                    </a:p>
                  </a:txBody>
                  <a:tcPr/>
                </a:tc>
                <a:tc>
                  <a:txBody>
                    <a:bodyPr/>
                    <a:lstStyle/>
                    <a:p>
                      <a:r>
                        <a:rPr lang="en-US" sz="1800" b="0" i="0" u="none" strike="noStrike" kern="1200" baseline="0" dirty="0">
                          <a:solidFill>
                            <a:schemeClr val="tx1"/>
                          </a:solidFill>
                          <a:latin typeface="+mn-lt"/>
                          <a:ea typeface="+mn-ea"/>
                          <a:cs typeface="+mn-cs"/>
                        </a:rPr>
                        <a:t>Retirement</a:t>
                      </a:r>
                    </a:p>
                  </a:txBody>
                  <a:tcPr/>
                </a:tc>
                <a:extLst>
                  <a:ext uri="{0D108BD9-81ED-4DB2-BD59-A6C34878D82A}">
                    <a16:rowId xmlns:a16="http://schemas.microsoft.com/office/drawing/2014/main" val="2220374305"/>
                  </a:ext>
                </a:extLst>
              </a:tr>
              <a:tr h="370840">
                <a:tc>
                  <a:txBody>
                    <a:bodyPr/>
                    <a:lstStyle/>
                    <a:p>
                      <a:r>
                        <a:rPr lang="en-US" sz="1800" b="0" i="0" u="none" strike="noStrike" kern="1200" baseline="0" dirty="0">
                          <a:solidFill>
                            <a:schemeClr val="tx1"/>
                          </a:solidFill>
                          <a:latin typeface="+mn-lt"/>
                          <a:ea typeface="+mn-ea"/>
                          <a:cs typeface="+mn-cs"/>
                        </a:rPr>
                        <a:t>Moving</a:t>
                      </a:r>
                    </a:p>
                  </a:txBody>
                  <a:tcPr/>
                </a:tc>
                <a:tc>
                  <a:txBody>
                    <a:bodyPr/>
                    <a:lstStyle/>
                    <a:p>
                      <a:r>
                        <a:rPr lang="en-US" sz="1800" b="0" i="0" u="none" strike="noStrike" kern="1200" baseline="0" dirty="0">
                          <a:solidFill>
                            <a:schemeClr val="tx1"/>
                          </a:solidFill>
                          <a:latin typeface="+mn-lt"/>
                          <a:ea typeface="+mn-ea"/>
                          <a:cs typeface="+mn-cs"/>
                        </a:rPr>
                        <a:t>Pet loss</a:t>
                      </a:r>
                    </a:p>
                  </a:txBody>
                  <a:tcPr/>
                </a:tc>
                <a:tc>
                  <a:txBody>
                    <a:bodyPr/>
                    <a:lstStyle/>
                    <a:p>
                      <a:r>
                        <a:rPr lang="en-US" sz="1800" b="0" i="0" u="none" strike="noStrike" kern="1200" baseline="0" dirty="0">
                          <a:solidFill>
                            <a:schemeClr val="tx1"/>
                          </a:solidFill>
                          <a:latin typeface="+mn-lt"/>
                          <a:ea typeface="+mn-ea"/>
                          <a:cs typeface="+mn-cs"/>
                        </a:rPr>
                        <a:t>Loss of health</a:t>
                      </a:r>
                      <a:endParaRPr lang="en-US" dirty="0"/>
                    </a:p>
                  </a:txBody>
                  <a:tcPr/>
                </a:tc>
                <a:extLst>
                  <a:ext uri="{0D108BD9-81ED-4DB2-BD59-A6C34878D82A}">
                    <a16:rowId xmlns:a16="http://schemas.microsoft.com/office/drawing/2014/main" val="2060014920"/>
                  </a:ext>
                </a:extLst>
              </a:tr>
              <a:tr h="370840">
                <a:tc>
                  <a:txBody>
                    <a:bodyPr/>
                    <a:lstStyle/>
                    <a:p>
                      <a:r>
                        <a:rPr lang="en-US" sz="1800" b="0" i="0" u="none" strike="noStrike" kern="1200" baseline="0" dirty="0">
                          <a:solidFill>
                            <a:schemeClr val="tx1"/>
                          </a:solidFill>
                          <a:latin typeface="+mn-lt"/>
                          <a:ea typeface="+mn-ea"/>
                          <a:cs typeface="+mn-cs"/>
                        </a:rPr>
                        <a:t>Legal Problems</a:t>
                      </a:r>
                    </a:p>
                  </a:txBody>
                  <a:tcPr/>
                </a:tc>
                <a:tc>
                  <a:txBody>
                    <a:bodyPr/>
                    <a:lstStyle/>
                    <a:p>
                      <a:r>
                        <a:rPr lang="en-US" sz="1800" b="0" i="0" u="none" strike="noStrike" kern="1200" baseline="0" dirty="0">
                          <a:solidFill>
                            <a:schemeClr val="tx1"/>
                          </a:solidFill>
                          <a:latin typeface="+mn-lt"/>
                          <a:ea typeface="+mn-ea"/>
                          <a:cs typeface="+mn-cs"/>
                        </a:rPr>
                        <a:t>Empty Nest</a:t>
                      </a:r>
                    </a:p>
                  </a:txBody>
                  <a:tcPr/>
                </a:tc>
                <a:tc>
                  <a:txBody>
                    <a:bodyPr/>
                    <a:lstStyle/>
                    <a:p>
                      <a:r>
                        <a:rPr lang="en-US" sz="1800" b="0" i="0" u="none" strike="noStrike" kern="1200" baseline="0" dirty="0">
                          <a:solidFill>
                            <a:schemeClr val="tx1"/>
                          </a:solidFill>
                          <a:latin typeface="+mn-lt"/>
                          <a:ea typeface="+mn-ea"/>
                          <a:cs typeface="+mn-cs"/>
                        </a:rPr>
                        <a:t>End of Addiction</a:t>
                      </a:r>
                    </a:p>
                  </a:txBody>
                  <a:tcPr/>
                </a:tc>
                <a:extLst>
                  <a:ext uri="{0D108BD9-81ED-4DB2-BD59-A6C34878D82A}">
                    <a16:rowId xmlns:a16="http://schemas.microsoft.com/office/drawing/2014/main" val="755125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Financial change</a:t>
                      </a:r>
                    </a:p>
                  </a:txBody>
                  <a:tcPr/>
                </a:tc>
                <a:tc>
                  <a:txBody>
                    <a:bodyPr/>
                    <a:lstStyle/>
                    <a:p>
                      <a:r>
                        <a:rPr lang="en-US" sz="1800" b="0" i="0" u="none" strike="noStrike" kern="1200" baseline="0" dirty="0">
                          <a:solidFill>
                            <a:schemeClr val="tx1"/>
                          </a:solidFill>
                          <a:latin typeface="+mn-lt"/>
                          <a:ea typeface="+mn-ea"/>
                          <a:cs typeface="+mn-cs"/>
                        </a:rPr>
                        <a:t>Increase or decrease in wealth</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Starting School</a:t>
                      </a:r>
                      <a:endParaRPr lang="en-US" dirty="0"/>
                    </a:p>
                  </a:txBody>
                  <a:tcPr/>
                </a:tc>
                <a:extLst>
                  <a:ext uri="{0D108BD9-81ED-4DB2-BD59-A6C34878D82A}">
                    <a16:rowId xmlns:a16="http://schemas.microsoft.com/office/drawing/2014/main" val="1770290890"/>
                  </a:ext>
                </a:extLst>
              </a:tr>
            </a:tbl>
          </a:graphicData>
        </a:graphic>
      </p:graphicFrame>
      <p:graphicFrame>
        <p:nvGraphicFramePr>
          <p:cNvPr id="7" name="Table 6">
            <a:extLst>
              <a:ext uri="{FF2B5EF4-FFF2-40B4-BE49-F238E27FC236}">
                <a16:creationId xmlns:a16="http://schemas.microsoft.com/office/drawing/2014/main" id="{C6BEB8CD-BE42-4453-A5D3-FE3EB1B125C4}"/>
              </a:ext>
            </a:extLst>
          </p:cNvPr>
          <p:cNvGraphicFramePr>
            <a:graphicFrameLocks noGrp="1"/>
          </p:cNvGraphicFramePr>
          <p:nvPr>
            <p:extLst>
              <p:ext uri="{D42A27DB-BD31-4B8C-83A1-F6EECF244321}">
                <p14:modId xmlns:p14="http://schemas.microsoft.com/office/powerpoint/2010/main" val="1640265953"/>
              </p:ext>
            </p:extLst>
          </p:nvPr>
        </p:nvGraphicFramePr>
        <p:xfrm>
          <a:off x="1238249" y="4831841"/>
          <a:ext cx="8128000" cy="370840"/>
        </p:xfrm>
        <a:graphic>
          <a:graphicData uri="http://schemas.openxmlformats.org/drawingml/2006/table">
            <a:tbl>
              <a:tblPr firstRow="1" bandRow="1">
                <a:tableStyleId>{8799B23B-EC83-4686-B30A-512413B5E67A}</a:tableStyleId>
              </a:tblPr>
              <a:tblGrid>
                <a:gridCol w="1436525">
                  <a:extLst>
                    <a:ext uri="{9D8B030D-6E8A-4147-A177-3AD203B41FA5}">
                      <a16:colId xmlns:a16="http://schemas.microsoft.com/office/drawing/2014/main" val="1890043472"/>
                    </a:ext>
                  </a:extLst>
                </a:gridCol>
                <a:gridCol w="1001114">
                  <a:extLst>
                    <a:ext uri="{9D8B030D-6E8A-4147-A177-3AD203B41FA5}">
                      <a16:colId xmlns:a16="http://schemas.microsoft.com/office/drawing/2014/main" val="2330964208"/>
                    </a:ext>
                  </a:extLst>
                </a:gridCol>
                <a:gridCol w="1205498">
                  <a:extLst>
                    <a:ext uri="{9D8B030D-6E8A-4147-A177-3AD203B41FA5}">
                      <a16:colId xmlns:a16="http://schemas.microsoft.com/office/drawing/2014/main" val="1927012174"/>
                    </a:ext>
                  </a:extLst>
                </a:gridCol>
                <a:gridCol w="1334540">
                  <a:extLst>
                    <a:ext uri="{9D8B030D-6E8A-4147-A177-3AD203B41FA5}">
                      <a16:colId xmlns:a16="http://schemas.microsoft.com/office/drawing/2014/main" val="4212407554"/>
                    </a:ext>
                  </a:extLst>
                </a:gridCol>
                <a:gridCol w="1066051">
                  <a:extLst>
                    <a:ext uri="{9D8B030D-6E8A-4147-A177-3AD203B41FA5}">
                      <a16:colId xmlns:a16="http://schemas.microsoft.com/office/drawing/2014/main" val="4220478706"/>
                    </a:ext>
                  </a:extLst>
                </a:gridCol>
                <a:gridCol w="2084272">
                  <a:extLst>
                    <a:ext uri="{9D8B030D-6E8A-4147-A177-3AD203B41FA5}">
                      <a16:colId xmlns:a16="http://schemas.microsoft.com/office/drawing/2014/main" val="4081588262"/>
                    </a:ext>
                  </a:extLst>
                </a:gridCol>
              </a:tblGrid>
              <a:tr h="370840">
                <a:tc>
                  <a:txBody>
                    <a:bodyPr/>
                    <a:lstStyle/>
                    <a:p>
                      <a:r>
                        <a:rPr lang="en-US" sz="1800" b="1" i="0" u="none" strike="noStrike" kern="1200" baseline="0" dirty="0">
                          <a:solidFill>
                            <a:schemeClr val="tx1"/>
                          </a:solidFill>
                          <a:latin typeface="+mn-lt"/>
                          <a:ea typeface="+mn-ea"/>
                          <a:cs typeface="+mn-cs"/>
                        </a:rPr>
                        <a:t>Loss of: </a:t>
                      </a:r>
                    </a:p>
                  </a:txBody>
                  <a:tcPr/>
                </a:tc>
                <a:tc>
                  <a:txBody>
                    <a:bodyPr/>
                    <a:lstStyle/>
                    <a:p>
                      <a:r>
                        <a:rPr lang="en-US" sz="1800" b="0" i="0" u="none" strike="noStrike" kern="1200" baseline="0" dirty="0">
                          <a:solidFill>
                            <a:schemeClr val="tx1"/>
                          </a:solidFill>
                          <a:latin typeface="+mn-lt"/>
                          <a:ea typeface="+mn-ea"/>
                          <a:cs typeface="+mn-cs"/>
                        </a:rPr>
                        <a:t>Trust</a:t>
                      </a:r>
                    </a:p>
                  </a:txBody>
                  <a:tcPr/>
                </a:tc>
                <a:tc>
                  <a:txBody>
                    <a:bodyPr/>
                    <a:lstStyle/>
                    <a:p>
                      <a:r>
                        <a:rPr lang="en-US" sz="1800" b="0" i="0" u="none" strike="noStrike" kern="1200" baseline="0" dirty="0">
                          <a:solidFill>
                            <a:schemeClr val="tx1"/>
                          </a:solidFill>
                          <a:latin typeface="+mn-lt"/>
                          <a:ea typeface="+mn-ea"/>
                          <a:cs typeface="+mn-cs"/>
                        </a:rPr>
                        <a:t> Safety</a:t>
                      </a:r>
                    </a:p>
                  </a:txBody>
                  <a:tcPr/>
                </a:tc>
                <a:tc>
                  <a:txBody>
                    <a:bodyPr/>
                    <a:lstStyle/>
                    <a:p>
                      <a:r>
                        <a:rPr lang="en-US" sz="1800" b="0" i="0" u="none" strike="noStrike" kern="1200" baseline="0" dirty="0">
                          <a:solidFill>
                            <a:schemeClr val="tx1"/>
                          </a:solidFill>
                          <a:latin typeface="+mn-lt"/>
                          <a:ea typeface="+mn-ea"/>
                          <a:cs typeface="+mn-cs"/>
                        </a:rPr>
                        <a:t>Control</a:t>
                      </a:r>
                    </a:p>
                  </a:txBody>
                  <a:tcPr/>
                </a:tc>
                <a:tc>
                  <a:txBody>
                    <a:bodyPr/>
                    <a:lstStyle/>
                    <a:p>
                      <a:r>
                        <a:rPr lang="en-US" sz="1800" b="0" i="0" u="none" strike="noStrike" kern="1200" baseline="0" dirty="0">
                          <a:solidFill>
                            <a:schemeClr val="tx1"/>
                          </a:solidFill>
                          <a:latin typeface="+mn-lt"/>
                          <a:ea typeface="+mn-ea"/>
                          <a:cs typeface="+mn-cs"/>
                        </a:rPr>
                        <a:t> Faith</a:t>
                      </a:r>
                    </a:p>
                  </a:txBody>
                  <a:tcPr/>
                </a:tc>
                <a:tc>
                  <a:txBody>
                    <a:bodyPr/>
                    <a:lstStyle/>
                    <a:p>
                      <a:r>
                        <a:rPr lang="en-US" sz="1800" b="0" i="0" u="none" strike="noStrike" kern="1200" baseline="0" dirty="0">
                          <a:solidFill>
                            <a:schemeClr val="tx1"/>
                          </a:solidFill>
                          <a:latin typeface="+mn-lt"/>
                          <a:ea typeface="+mn-ea"/>
                          <a:cs typeface="+mn-cs"/>
                        </a:rPr>
                        <a:t>Fertility</a:t>
                      </a:r>
                    </a:p>
                  </a:txBody>
                  <a:tcPr/>
                </a:tc>
                <a:extLst>
                  <a:ext uri="{0D108BD9-81ED-4DB2-BD59-A6C34878D82A}">
                    <a16:rowId xmlns:a16="http://schemas.microsoft.com/office/drawing/2014/main" val="3039445762"/>
                  </a:ext>
                </a:extLst>
              </a:tr>
            </a:tbl>
          </a:graphicData>
        </a:graphic>
      </p:graphicFrame>
    </p:spTree>
    <p:extLst>
      <p:ext uri="{BB962C8B-B14F-4D97-AF65-F5344CB8AC3E}">
        <p14:creationId xmlns:p14="http://schemas.microsoft.com/office/powerpoint/2010/main" val="35985224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 calcmode="lin" valueType="num">
                                      <p:cBhvr additive="base">
                                        <p:cTn id="3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 calcmode="lin" valueType="num">
                                      <p:cBhvr additive="base">
                                        <p:cTn id="4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07995"/>
          </a:xfrm>
        </p:spPr>
        <p:txBody>
          <a:bodyPr/>
          <a:lstStyle/>
          <a:p>
            <a:r>
              <a:rPr lang="en-US" dirty="0"/>
              <a:t>#Knowledge</a:t>
            </a:r>
          </a:p>
        </p:txBody>
      </p:sp>
      <p:sp>
        <p:nvSpPr>
          <p:cNvPr id="3" name="Content Placeholder 2"/>
          <p:cNvSpPr>
            <a:spLocks noGrp="1"/>
          </p:cNvSpPr>
          <p:nvPr>
            <p:ph idx="1"/>
          </p:nvPr>
        </p:nvSpPr>
        <p:spPr>
          <a:xfrm>
            <a:off x="609600" y="1600200"/>
            <a:ext cx="10972800" cy="4525963"/>
          </a:xfrm>
        </p:spPr>
        <p:txBody>
          <a:bodyPr>
            <a:normAutofit/>
          </a:bodyPr>
          <a:lstStyle/>
          <a:p>
            <a:pPr marL="57150" indent="0">
              <a:buNone/>
            </a:pPr>
            <a:r>
              <a:rPr lang="en-US" sz="3400" dirty="0">
                <a:latin typeface="Tahoma" panose="020B0604030504040204" pitchFamily="34" charset="0"/>
                <a:ea typeface="Tahoma" panose="020B0604030504040204" pitchFamily="34" charset="0"/>
                <a:cs typeface="Tahoma" panose="020B0604030504040204" pitchFamily="34" charset="0"/>
              </a:rPr>
              <a:t>How do I know if I haven’t Grieved?</a:t>
            </a:r>
          </a:p>
          <a:p>
            <a:r>
              <a:rPr lang="en-US" dirty="0">
                <a:latin typeface="Tahoma" panose="020B0604030504040204" pitchFamily="34" charset="0"/>
                <a:ea typeface="Tahoma" panose="020B0604030504040204" pitchFamily="34" charset="0"/>
                <a:cs typeface="Tahoma" panose="020B0604030504040204" pitchFamily="34" charset="0"/>
              </a:rPr>
              <a:t>If you are </a:t>
            </a:r>
            <a:r>
              <a:rPr lang="en-US" u="sng" dirty="0">
                <a:latin typeface="Tahoma" panose="020B0604030504040204" pitchFamily="34" charset="0"/>
                <a:ea typeface="Tahoma" panose="020B0604030504040204" pitchFamily="34" charset="0"/>
                <a:cs typeface="Tahoma" panose="020B0604030504040204" pitchFamily="34" charset="0"/>
              </a:rPr>
              <a:t>unwilling</a:t>
            </a:r>
            <a:r>
              <a:rPr lang="en-US" dirty="0">
                <a:latin typeface="Tahoma" panose="020B0604030504040204" pitchFamily="34" charset="0"/>
                <a:ea typeface="Tahoma" panose="020B0604030504040204" pitchFamily="34" charset="0"/>
                <a:cs typeface="Tahoma" panose="020B0604030504040204" pitchFamily="34" charset="0"/>
              </a:rPr>
              <a:t> to think about or talk about someone who has died, or express feelings about any other losses</a:t>
            </a:r>
          </a:p>
          <a:p>
            <a:r>
              <a:rPr lang="en-US" dirty="0">
                <a:latin typeface="Tahoma" panose="020B0604030504040204" pitchFamily="34" charset="0"/>
                <a:ea typeface="Tahoma" panose="020B0604030504040204" pitchFamily="34" charset="0"/>
                <a:cs typeface="Tahoma" panose="020B0604030504040204" pitchFamily="34" charset="0"/>
              </a:rPr>
              <a:t>If </a:t>
            </a:r>
            <a:r>
              <a:rPr lang="en-US" u="sng" dirty="0">
                <a:latin typeface="Tahoma" panose="020B0604030504040204" pitchFamily="34" charset="0"/>
                <a:ea typeface="Tahoma" panose="020B0604030504040204" pitchFamily="34" charset="0"/>
                <a:cs typeface="Tahoma" panose="020B0604030504040204" pitchFamily="34" charset="0"/>
              </a:rPr>
              <a:t>fond memories </a:t>
            </a:r>
            <a:r>
              <a:rPr lang="en-US" dirty="0">
                <a:latin typeface="Tahoma" panose="020B0604030504040204" pitchFamily="34" charset="0"/>
                <a:ea typeface="Tahoma" panose="020B0604030504040204" pitchFamily="34" charset="0"/>
                <a:cs typeface="Tahoma" panose="020B0604030504040204" pitchFamily="34" charset="0"/>
              </a:rPr>
              <a:t>turn painful, you may be experiencing unresolved Grief</a:t>
            </a:r>
          </a:p>
          <a:p>
            <a:r>
              <a:rPr lang="en-US" dirty="0">
                <a:latin typeface="Tahoma" panose="020B0604030504040204" pitchFamily="34" charset="0"/>
                <a:ea typeface="Tahoma" panose="020B0604030504040204" pitchFamily="34" charset="0"/>
                <a:cs typeface="Tahoma" panose="020B0604030504040204" pitchFamily="34" charset="0"/>
              </a:rPr>
              <a:t>If you want to </a:t>
            </a:r>
            <a:r>
              <a:rPr lang="en-US" u="sng" dirty="0">
                <a:latin typeface="Tahoma" panose="020B0604030504040204" pitchFamily="34" charset="0"/>
                <a:ea typeface="Tahoma" panose="020B0604030504040204" pitchFamily="34" charset="0"/>
                <a:cs typeface="Tahoma" panose="020B0604030504040204" pitchFamily="34" charset="0"/>
              </a:rPr>
              <a:t>talk only about the positive </a:t>
            </a:r>
            <a:r>
              <a:rPr lang="en-US" dirty="0">
                <a:latin typeface="Tahoma" panose="020B0604030504040204" pitchFamily="34" charset="0"/>
                <a:ea typeface="Tahoma" panose="020B0604030504040204" pitchFamily="34" charset="0"/>
                <a:cs typeface="Tahoma" panose="020B0604030504040204" pitchFamily="34" charset="0"/>
              </a:rPr>
              <a:t>aspects of the relationship, you may be incomplete</a:t>
            </a:r>
          </a:p>
          <a:p>
            <a:r>
              <a:rPr lang="en-US" dirty="0">
                <a:latin typeface="Tahoma" panose="020B0604030504040204" pitchFamily="34" charset="0"/>
                <a:ea typeface="Tahoma" panose="020B0604030504040204" pitchFamily="34" charset="0"/>
                <a:cs typeface="Tahoma" panose="020B0604030504040204" pitchFamily="34" charset="0"/>
              </a:rPr>
              <a:t>Wanting to </a:t>
            </a:r>
            <a:r>
              <a:rPr lang="en-US" u="sng" dirty="0">
                <a:latin typeface="Tahoma" panose="020B0604030504040204" pitchFamily="34" charset="0"/>
                <a:ea typeface="Tahoma" panose="020B0604030504040204" pitchFamily="34" charset="0"/>
                <a:cs typeface="Tahoma" panose="020B0604030504040204" pitchFamily="34" charset="0"/>
              </a:rPr>
              <a:t>talk about only the negative </a:t>
            </a:r>
            <a:r>
              <a:rPr lang="en-US" dirty="0">
                <a:latin typeface="Tahoma" panose="020B0604030504040204" pitchFamily="34" charset="0"/>
                <a:ea typeface="Tahoma" panose="020B0604030504040204" pitchFamily="34" charset="0"/>
                <a:cs typeface="Tahoma" panose="020B0604030504040204" pitchFamily="34" charset="0"/>
              </a:rPr>
              <a:t>aspects of the relationship, might be unresolved Grief</a:t>
            </a:r>
          </a:p>
          <a:p>
            <a:r>
              <a:rPr lang="en-US" dirty="0">
                <a:latin typeface="Tahoma" panose="020B0604030504040204" pitchFamily="34" charset="0"/>
                <a:ea typeface="Tahoma" panose="020B0604030504040204" pitchFamily="34" charset="0"/>
                <a:cs typeface="Tahoma" panose="020B0604030504040204" pitchFamily="34" charset="0"/>
              </a:rPr>
              <a:t>Unresolved Grief may be at the </a:t>
            </a:r>
            <a:r>
              <a:rPr lang="en-US" u="sng" dirty="0">
                <a:latin typeface="Tahoma" panose="020B0604030504040204" pitchFamily="34" charset="0"/>
                <a:ea typeface="Tahoma" panose="020B0604030504040204" pitchFamily="34" charset="0"/>
                <a:cs typeface="Tahoma" panose="020B0604030504040204" pitchFamily="34" charset="0"/>
              </a:rPr>
              <a:t>root of any fear </a:t>
            </a:r>
            <a:r>
              <a:rPr lang="en-US" dirty="0">
                <a:latin typeface="Tahoma" panose="020B0604030504040204" pitchFamily="34" charset="0"/>
                <a:ea typeface="Tahoma" panose="020B0604030504040204" pitchFamily="34" charset="0"/>
                <a:cs typeface="Tahoma" panose="020B0604030504040204" pitchFamily="34" charset="0"/>
              </a:rPr>
              <a:t>associated with thoughts or feelings about a relationship</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42894331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6789"/>
          </a:xfrm>
        </p:spPr>
        <p:txBody>
          <a:bodyPr/>
          <a:lstStyle/>
          <a:p>
            <a:r>
              <a:rPr lang="en-US" dirty="0"/>
              <a:t>#Truth</a:t>
            </a:r>
          </a:p>
        </p:txBody>
      </p:sp>
      <p:sp>
        <p:nvSpPr>
          <p:cNvPr id="3" name="Content Placeholder 2"/>
          <p:cNvSpPr>
            <a:spLocks noGrp="1"/>
          </p:cNvSpPr>
          <p:nvPr>
            <p:ph idx="1"/>
          </p:nvPr>
        </p:nvSpPr>
        <p:spPr>
          <a:xfrm>
            <a:off x="609600" y="1600200"/>
            <a:ext cx="10972800" cy="4525963"/>
          </a:xfrm>
        </p:spPr>
        <p:txBody>
          <a:bodyPr>
            <a:normAutofit/>
          </a:bodyPr>
          <a:lstStyle/>
          <a:p>
            <a:pPr marL="57150" indent="0">
              <a:buNone/>
            </a:pPr>
            <a:r>
              <a:rPr lang="en-US" dirty="0">
                <a:latin typeface="Tahoma" panose="020B0604030504040204" pitchFamily="34" charset="0"/>
                <a:ea typeface="Tahoma" panose="020B0604030504040204" pitchFamily="34" charset="0"/>
                <a:cs typeface="Tahoma" panose="020B0604030504040204" pitchFamily="34" charset="0"/>
              </a:rPr>
              <a:t>Some Statistics</a:t>
            </a:r>
          </a:p>
          <a:p>
            <a:pPr marL="400050"/>
            <a:r>
              <a:rPr lang="en-US" dirty="0">
                <a:latin typeface="Tahoma" panose="020B0604030504040204" pitchFamily="34" charset="0"/>
                <a:ea typeface="Tahoma" panose="020B0604030504040204" pitchFamily="34" charset="0"/>
                <a:cs typeface="Tahoma" panose="020B0604030504040204" pitchFamily="34" charset="0"/>
              </a:rPr>
              <a:t>13 Million Annually due to Death (2.6 million in U.S., with 5 grievers per death on average)</a:t>
            </a:r>
          </a:p>
          <a:p>
            <a:pPr marL="400050"/>
            <a:r>
              <a:rPr lang="en-US" dirty="0">
                <a:latin typeface="Tahoma" panose="020B0604030504040204" pitchFamily="34" charset="0"/>
                <a:ea typeface="Tahoma" panose="020B0604030504040204" pitchFamily="34" charset="0"/>
                <a:cs typeface="Tahoma" panose="020B0604030504040204" pitchFamily="34" charset="0"/>
              </a:rPr>
              <a:t>2.5 Million due to Divorce (does not include the children)</a:t>
            </a:r>
          </a:p>
          <a:p>
            <a:pPr marL="400050"/>
            <a:r>
              <a:rPr lang="en-US" dirty="0">
                <a:latin typeface="Tahoma" panose="020B0604030504040204" pitchFamily="34" charset="0"/>
                <a:ea typeface="Tahoma" panose="020B0604030504040204" pitchFamily="34" charset="0"/>
                <a:cs typeface="Tahoma" panose="020B0604030504040204" pitchFamily="34" charset="0"/>
              </a:rPr>
              <a:t>15.6 Due to Romantic Breakup</a:t>
            </a:r>
          </a:p>
          <a:p>
            <a:pPr algn="l"/>
            <a:r>
              <a:rPr lang="en-US" dirty="0">
                <a:latin typeface="Tahoma" panose="020B0604030504040204" pitchFamily="34" charset="0"/>
                <a:ea typeface="Tahoma" panose="020B0604030504040204" pitchFamily="34" charset="0"/>
                <a:cs typeface="Tahoma" panose="020B0604030504040204" pitchFamily="34" charset="0"/>
              </a:rPr>
              <a:t>Study of 95,647 persons who lost a spouse found that the overall death rate for the surviving spouse doubled in the first week following the loss.  In the same study the heart attack rates more than doubled for male survivors and more than tripled for woman.</a:t>
            </a:r>
          </a:p>
          <a:p>
            <a:pPr lvl="1"/>
            <a:r>
              <a:rPr lang="en-US" sz="2200" dirty="0">
                <a:latin typeface="Tahoma" panose="020B0604030504040204" pitchFamily="34" charset="0"/>
                <a:ea typeface="Tahoma" panose="020B0604030504040204" pitchFamily="34" charset="0"/>
                <a:cs typeface="Tahoma" panose="020B0604030504040204" pitchFamily="34" charset="0"/>
              </a:rPr>
              <a:t>Survivors: 93% more likely to be in fatal car accident.  Suicide Rate up 242%!</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2221950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6789"/>
          </a:xfrm>
        </p:spPr>
        <p:txBody>
          <a:bodyPr/>
          <a:lstStyle/>
          <a:p>
            <a:r>
              <a:rPr lang="en-US" dirty="0"/>
              <a:t>Uh, Nope!!</a:t>
            </a:r>
          </a:p>
        </p:txBody>
      </p:sp>
      <p:sp>
        <p:nvSpPr>
          <p:cNvPr id="3" name="Content Placeholder 2"/>
          <p:cNvSpPr>
            <a:spLocks noGrp="1"/>
          </p:cNvSpPr>
          <p:nvPr>
            <p:ph idx="1"/>
          </p:nvPr>
        </p:nvSpPr>
        <p:spPr>
          <a:xfrm>
            <a:off x="609600" y="1600200"/>
            <a:ext cx="10972800" cy="5038344"/>
          </a:xfrm>
        </p:spPr>
        <p:txBody>
          <a:bodyPr>
            <a:normAutofit fontScale="92500" lnSpcReduction="10000"/>
          </a:bodyPr>
          <a:lstStyle/>
          <a:p>
            <a:pPr marL="57150" indent="0">
              <a:buNone/>
            </a:pPr>
            <a:r>
              <a:rPr lang="en-US" dirty="0">
                <a:latin typeface="Tahoma" panose="020B0604030504040204" pitchFamily="34" charset="0"/>
                <a:ea typeface="Tahoma" panose="020B0604030504040204" pitchFamily="34" charset="0"/>
                <a:cs typeface="Tahoma" panose="020B0604030504040204" pitchFamily="34" charset="0"/>
              </a:rPr>
              <a:t>It’s just not true:</a:t>
            </a:r>
          </a:p>
          <a:p>
            <a:pPr marL="400050"/>
            <a:r>
              <a:rPr lang="en-US" dirty="0">
                <a:latin typeface="Tahoma" panose="020B0604030504040204" pitchFamily="34" charset="0"/>
                <a:ea typeface="Tahoma" panose="020B0604030504040204" pitchFamily="34" charset="0"/>
                <a:cs typeface="Tahoma" panose="020B0604030504040204" pitchFamily="34" charset="0"/>
              </a:rPr>
              <a:t>Time heals</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Action with time does</a:t>
            </a:r>
            <a:r>
              <a:rPr lang="en-US" dirty="0">
                <a:latin typeface="Tahoma" panose="020B0604030504040204" pitchFamily="34" charset="0"/>
                <a:ea typeface="Tahoma" panose="020B0604030504040204" pitchFamily="34" charset="0"/>
                <a:cs typeface="Tahoma" panose="020B0604030504040204" pitchFamily="34" charset="0"/>
              </a:rPr>
              <a:t> </a:t>
            </a:r>
          </a:p>
          <a:p>
            <a:pPr marL="400050"/>
            <a:r>
              <a:rPr lang="en-US" dirty="0">
                <a:latin typeface="Tahoma" panose="020B0604030504040204" pitchFamily="34" charset="0"/>
                <a:ea typeface="Tahoma" panose="020B0604030504040204" pitchFamily="34" charset="0"/>
                <a:cs typeface="Tahoma" panose="020B0604030504040204" pitchFamily="34" charset="0"/>
              </a:rPr>
              <a:t>Grieve Alone</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“Give her some space” or “He just needs a few minutes in the other room” </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Leads kids to believe they should hide their negative feels</a:t>
            </a:r>
          </a:p>
          <a:p>
            <a:pPr marL="400050"/>
            <a:r>
              <a:rPr lang="en-US" dirty="0">
                <a:latin typeface="Tahoma" panose="020B0604030504040204" pitchFamily="34" charset="0"/>
                <a:ea typeface="Tahoma" panose="020B0604030504040204" pitchFamily="34" charset="0"/>
                <a:cs typeface="Tahoma" panose="020B0604030504040204" pitchFamily="34" charset="0"/>
              </a:rPr>
              <a:t>Be Strong</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“You have to be strong for “wife/husband/kids” etc.  Or “Be Strong for Your Children”</a:t>
            </a:r>
            <a:endParaRPr lang="en-US" dirty="0">
              <a:latin typeface="Tahoma" panose="020B0604030504040204" pitchFamily="34" charset="0"/>
              <a:ea typeface="Tahoma" panose="020B0604030504040204" pitchFamily="34" charset="0"/>
              <a:cs typeface="Tahoma" panose="020B0604030504040204" pitchFamily="34" charset="0"/>
            </a:endParaRPr>
          </a:p>
          <a:p>
            <a:pPr marL="400050"/>
            <a:r>
              <a:rPr lang="en-US" dirty="0">
                <a:latin typeface="Tahoma" panose="020B0604030504040204" pitchFamily="34" charset="0"/>
                <a:ea typeface="Tahoma" panose="020B0604030504040204" pitchFamily="34" charset="0"/>
                <a:cs typeface="Tahoma" panose="020B0604030504040204" pitchFamily="34" charset="0"/>
              </a:rPr>
              <a:t>Don’t Feel Bad</a:t>
            </a:r>
          </a:p>
          <a:p>
            <a:pPr lvl="1"/>
            <a:r>
              <a:rPr lang="en-US" sz="2000" b="0" i="0" u="none" strike="noStrike" baseline="0" dirty="0">
                <a:solidFill>
                  <a:srgbClr val="093542"/>
                </a:solidFill>
                <a:latin typeface="Tahoma" panose="020B0604030504040204" pitchFamily="34" charset="0"/>
                <a:ea typeface="Tahoma" panose="020B0604030504040204" pitchFamily="34" charset="0"/>
                <a:cs typeface="Tahoma" panose="020B0604030504040204" pitchFamily="34" charset="0"/>
              </a:rPr>
              <a:t>“Don’t feel bad, his suffering is over.” or “Don’t feel bad, at least you knew her as long as you did.”</a:t>
            </a:r>
          </a:p>
          <a:p>
            <a:r>
              <a:rPr lang="en-US" dirty="0">
                <a:solidFill>
                  <a:srgbClr val="093542"/>
                </a:solidFill>
                <a:latin typeface="Tahoma" panose="020B0604030504040204" pitchFamily="34" charset="0"/>
                <a:ea typeface="Tahoma" panose="020B0604030504040204" pitchFamily="34" charset="0"/>
                <a:cs typeface="Tahoma" panose="020B0604030504040204" pitchFamily="34" charset="0"/>
              </a:rPr>
              <a:t>Replace the Loss</a:t>
            </a:r>
          </a:p>
          <a:p>
            <a:r>
              <a:rPr lang="en-US" dirty="0">
                <a:solidFill>
                  <a:srgbClr val="093542"/>
                </a:solidFill>
                <a:latin typeface="Tahoma" panose="020B0604030504040204" pitchFamily="34" charset="0"/>
                <a:ea typeface="Tahoma" panose="020B0604030504040204" pitchFamily="34" charset="0"/>
                <a:cs typeface="Tahoma" panose="020B0604030504040204" pitchFamily="34" charset="0"/>
              </a:rPr>
              <a:t>Keep Busy </a:t>
            </a:r>
          </a:p>
          <a:p>
            <a:pPr lvl="1"/>
            <a:r>
              <a:rPr lang="en-US" sz="2200" b="0" i="0" u="none" strike="noStrike" baseline="0" dirty="0">
                <a:solidFill>
                  <a:srgbClr val="093542"/>
                </a:solidFill>
                <a:latin typeface="Tahoma" panose="020B0604030504040204" pitchFamily="34" charset="0"/>
                <a:ea typeface="Tahoma" panose="020B0604030504040204" pitchFamily="34" charset="0"/>
                <a:cs typeface="Tahoma" panose="020B0604030504040204" pitchFamily="34" charset="0"/>
              </a:rPr>
              <a:t>“If I just keep busy then I won’t have time to think about the loss.”</a:t>
            </a:r>
            <a:endParaRPr lang="en-US" sz="2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4212305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07995"/>
          </a:xfrm>
        </p:spPr>
        <p:txBody>
          <a:bodyPr/>
          <a:lstStyle/>
          <a:p>
            <a:r>
              <a:rPr lang="en-US" dirty="0"/>
              <a:t>Griever’s Helpline!</a:t>
            </a:r>
          </a:p>
        </p:txBody>
      </p:sp>
      <p:sp>
        <p:nvSpPr>
          <p:cNvPr id="3" name="Content Placeholder 2"/>
          <p:cNvSpPr>
            <a:spLocks noGrp="1"/>
          </p:cNvSpPr>
          <p:nvPr>
            <p:ph idx="1"/>
          </p:nvPr>
        </p:nvSpPr>
        <p:spPr>
          <a:xfrm>
            <a:off x="609600" y="1600200"/>
            <a:ext cx="10972800" cy="5074920"/>
          </a:xfrm>
        </p:spPr>
        <p:txBody>
          <a:bodyPr>
            <a:normAutofit/>
          </a:bodyPr>
          <a:lstStyle/>
          <a:p>
            <a:pPr marL="57150" indent="0">
              <a:buNone/>
            </a:pPr>
            <a:r>
              <a:rPr lang="en-US" sz="2800" dirty="0">
                <a:latin typeface="Tahoma" panose="020B0604030504040204" pitchFamily="34" charset="0"/>
                <a:ea typeface="Tahoma" panose="020B0604030504040204" pitchFamily="34" charset="0"/>
                <a:cs typeface="Tahoma" panose="020B0604030504040204" pitchFamily="34" charset="0"/>
              </a:rPr>
              <a:t>What Can I say if I can’t say “I’m Sorry”?:</a:t>
            </a:r>
          </a:p>
          <a:p>
            <a:pPr marL="400050"/>
            <a:r>
              <a:rPr lang="en-US" dirty="0">
                <a:latin typeface="Tahoma" panose="020B0604030504040204" pitchFamily="34" charset="0"/>
                <a:ea typeface="Tahoma" panose="020B0604030504040204" pitchFamily="34" charset="0"/>
                <a:cs typeface="Tahoma" panose="020B0604030504040204" pitchFamily="34" charset="0"/>
              </a:rPr>
              <a:t>“I can’t imagine how you feel” or “…how painful this must be”</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If you’ve had a similar loss. You might be able to add ….”when I lost my mother,…..”</a:t>
            </a:r>
          </a:p>
          <a:p>
            <a:pPr marL="400050"/>
            <a:r>
              <a:rPr lang="en-US" dirty="0">
                <a:latin typeface="Tahoma" panose="020B0604030504040204" pitchFamily="34" charset="0"/>
                <a:ea typeface="Tahoma" panose="020B0604030504040204" pitchFamily="34" charset="0"/>
                <a:cs typeface="Tahoma" panose="020B0604030504040204" pitchFamily="34" charset="0"/>
              </a:rPr>
              <a:t>Listen with your heart, not your brains</a:t>
            </a:r>
          </a:p>
          <a:p>
            <a:pPr marL="400050"/>
            <a:r>
              <a:rPr lang="en-US" dirty="0">
                <a:latin typeface="Tahoma" panose="020B0604030504040204" pitchFamily="34" charset="0"/>
                <a:ea typeface="Tahoma" panose="020B0604030504040204" pitchFamily="34" charset="0"/>
                <a:cs typeface="Tahoma" panose="020B0604030504040204" pitchFamily="34" charset="0"/>
              </a:rPr>
              <a:t>Ask!! “What happened?”</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It’s isolating to not have someone “join” you in the grief</a:t>
            </a:r>
          </a:p>
          <a:p>
            <a:pPr marL="400050"/>
            <a:r>
              <a:rPr lang="en-US" dirty="0">
                <a:latin typeface="Tahoma" panose="020B0604030504040204" pitchFamily="34" charset="0"/>
                <a:ea typeface="Tahoma" panose="020B0604030504040204" pitchFamily="34" charset="0"/>
                <a:cs typeface="Tahoma" panose="020B0604030504040204" pitchFamily="34" charset="0"/>
              </a:rPr>
              <a:t>Be Mindful/Present</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If you leave, even for a second, you’re no longer a safe person to allow in</a:t>
            </a:r>
          </a:p>
          <a:p>
            <a:pPr marL="400050"/>
            <a:r>
              <a:rPr lang="en-US" dirty="0">
                <a:latin typeface="Tahoma" panose="020B0604030504040204" pitchFamily="34" charset="0"/>
                <a:ea typeface="Tahoma" panose="020B0604030504040204" pitchFamily="34" charset="0"/>
                <a:cs typeface="Tahoma" panose="020B0604030504040204" pitchFamily="34" charset="0"/>
              </a:rPr>
              <a:t>Empathy</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Be you…if you tear up, don’t try to stop it, allow it to be there with them</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7177512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47215"/>
          </a:xfrm>
        </p:spPr>
        <p:txBody>
          <a:bodyPr/>
          <a:lstStyle/>
          <a:p>
            <a:r>
              <a:rPr lang="en-US" dirty="0"/>
              <a:t>The Other “G”</a:t>
            </a:r>
          </a:p>
        </p:txBody>
      </p:sp>
      <p:sp>
        <p:nvSpPr>
          <p:cNvPr id="3" name="Content Placeholder 2"/>
          <p:cNvSpPr>
            <a:spLocks noGrp="1"/>
          </p:cNvSpPr>
          <p:nvPr>
            <p:ph idx="1"/>
          </p:nvPr>
        </p:nvSpPr>
        <p:spPr>
          <a:xfrm>
            <a:off x="609600" y="1600200"/>
            <a:ext cx="10972800" cy="4525963"/>
          </a:xfrm>
        </p:spPr>
        <p:txBody>
          <a:bodyPr>
            <a:normAutofit fontScale="92500" lnSpcReduction="10000"/>
          </a:bodyPr>
          <a:lstStyle/>
          <a:p>
            <a:pPr marL="57150" indent="0">
              <a:buNone/>
            </a:pPr>
            <a:r>
              <a:rPr lang="en-US" sz="2600" dirty="0">
                <a:latin typeface="Tahoma" panose="020B0604030504040204" pitchFamily="34" charset="0"/>
                <a:ea typeface="Tahoma" panose="020B0604030504040204" pitchFamily="34" charset="0"/>
                <a:cs typeface="Tahoma" panose="020B0604030504040204" pitchFamily="34" charset="0"/>
              </a:rPr>
              <a:t>What’s the Other “G”? </a:t>
            </a:r>
          </a:p>
          <a:p>
            <a:pPr algn="l"/>
            <a:r>
              <a:rPr lang="en-US" b="0" i="0" u="none" strike="noStrike" baseline="0" dirty="0">
                <a:solidFill>
                  <a:srgbClr val="7994A3"/>
                </a:solidFill>
                <a:latin typeface="Sentinel-Book"/>
              </a:rPr>
              <a:t>Griever</a:t>
            </a:r>
            <a:r>
              <a:rPr lang="en-US" b="0" i="0" u="none" strike="noStrike" baseline="0" dirty="0">
                <a:solidFill>
                  <a:srgbClr val="093542"/>
                </a:solidFill>
                <a:latin typeface="Sentinel-Book"/>
              </a:rPr>
              <a:t>: My son committed suicide, I feel so guilty.</a:t>
            </a:r>
          </a:p>
          <a:p>
            <a:pPr algn="l"/>
            <a:r>
              <a:rPr lang="en-US" b="0" i="0" u="none" strike="noStrike" baseline="0" dirty="0">
                <a:solidFill>
                  <a:srgbClr val="7994A3"/>
                </a:solidFill>
                <a:latin typeface="Sentinel-Book"/>
              </a:rPr>
              <a:t>Grief Recovery Specialist</a:t>
            </a:r>
            <a:r>
              <a:rPr lang="en-US" b="0" i="0" u="none" strike="noStrike" baseline="0" dirty="0">
                <a:solidFill>
                  <a:srgbClr val="093542"/>
                </a:solidFill>
                <a:latin typeface="Sentinel-Book"/>
              </a:rPr>
              <a:t>: Did you ever do anything with intent to harm your son?</a:t>
            </a:r>
          </a:p>
          <a:p>
            <a:pPr algn="l"/>
            <a:r>
              <a:rPr lang="en-US" b="0" i="0" u="none" strike="noStrike" baseline="0" dirty="0">
                <a:solidFill>
                  <a:srgbClr val="7994A3"/>
                </a:solidFill>
                <a:latin typeface="Sentinel-Book"/>
              </a:rPr>
              <a:t>Griever</a:t>
            </a:r>
            <a:r>
              <a:rPr lang="en-US" b="0" i="0" u="none" strike="noStrike" baseline="0" dirty="0">
                <a:solidFill>
                  <a:srgbClr val="093542"/>
                </a:solidFill>
                <a:latin typeface="Sentinel-Book"/>
              </a:rPr>
              <a:t>: No. (This is an almost universal response.)</a:t>
            </a:r>
          </a:p>
          <a:p>
            <a:pPr algn="l"/>
            <a:r>
              <a:rPr lang="en-US" b="0" i="0" u="none" strike="noStrike" baseline="0" dirty="0">
                <a:solidFill>
                  <a:srgbClr val="7994A3"/>
                </a:solidFill>
                <a:latin typeface="Sentinel-Book"/>
              </a:rPr>
              <a:t>Grief Recovery Specialist</a:t>
            </a:r>
            <a:r>
              <a:rPr lang="en-US" b="0" i="0" u="none" strike="noStrike" baseline="0" dirty="0">
                <a:solidFill>
                  <a:srgbClr val="093542"/>
                </a:solidFill>
                <a:latin typeface="Sentinel-Book"/>
              </a:rPr>
              <a:t>: The dictionary definition of guilt implies intent to harm. Since you had no intent to harm, can you put the “G” word back in the dictionary…You are probably devastated enough by the death of your son, you don’t need to add to it by hurting yourself with an incorrect word that distorts your feelings.</a:t>
            </a:r>
          </a:p>
          <a:p>
            <a:pPr algn="l"/>
            <a:r>
              <a:rPr lang="en-US" b="0" i="0" u="none" strike="noStrike" baseline="0" dirty="0">
                <a:solidFill>
                  <a:srgbClr val="7994A3"/>
                </a:solidFill>
                <a:latin typeface="Sentinel-Book"/>
              </a:rPr>
              <a:t>Griever</a:t>
            </a:r>
            <a:r>
              <a:rPr lang="en-US" b="0" i="0" u="none" strike="noStrike" baseline="0" dirty="0">
                <a:solidFill>
                  <a:srgbClr val="093542"/>
                </a:solidFill>
                <a:latin typeface="Sentinel-Book"/>
              </a:rPr>
              <a:t>: Really? I never thought of it that way.</a:t>
            </a:r>
          </a:p>
          <a:p>
            <a:pPr algn="l"/>
            <a:r>
              <a:rPr lang="en-US" b="0" i="0" u="none" strike="noStrike" baseline="0" dirty="0">
                <a:solidFill>
                  <a:srgbClr val="7994A3"/>
                </a:solidFill>
                <a:latin typeface="Sentinel-Book"/>
              </a:rPr>
              <a:t>Grief Recovery Specialist</a:t>
            </a:r>
            <a:r>
              <a:rPr lang="en-US" b="0" i="0" u="none" strike="noStrike" baseline="0" dirty="0">
                <a:solidFill>
                  <a:srgbClr val="093542"/>
                </a:solidFill>
                <a:latin typeface="Sentinel-Book"/>
              </a:rPr>
              <a:t>: Are there some things that you wish had been different, better, or more?</a:t>
            </a:r>
          </a:p>
          <a:p>
            <a:pPr algn="l"/>
            <a:r>
              <a:rPr lang="en-US" b="0" i="0" u="none" strike="noStrike" baseline="0" dirty="0">
                <a:solidFill>
                  <a:srgbClr val="7994A3"/>
                </a:solidFill>
                <a:latin typeface="Sentinel-Book"/>
              </a:rPr>
              <a:t>Griever</a:t>
            </a:r>
            <a:r>
              <a:rPr lang="en-US" b="0" i="0" u="none" strike="noStrike" baseline="0" dirty="0">
                <a:solidFill>
                  <a:srgbClr val="093542"/>
                </a:solidFill>
                <a:latin typeface="Sentinel-Book"/>
              </a:rPr>
              <a:t>: Oh, yes.</a:t>
            </a:r>
            <a:endParaRPr lang="en-US" sz="3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4470306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36775</TotalTime>
  <Words>1075</Words>
  <Application>Microsoft Office PowerPoint</Application>
  <PresentationFormat>Widescreen</PresentationFormat>
  <Paragraphs>124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Company background presentation</vt:lpstr>
      <vt:lpstr> #Grief</vt:lpstr>
      <vt:lpstr>Where Today??</vt:lpstr>
      <vt:lpstr>Huh?!?</vt:lpstr>
      <vt:lpstr>Respond &amp; Types??</vt:lpstr>
      <vt:lpstr>#Knowledge</vt:lpstr>
      <vt:lpstr>#Truth</vt:lpstr>
      <vt:lpstr>Uh, Nope!!</vt:lpstr>
      <vt:lpstr>Griever’s Helpline!</vt:lpstr>
      <vt:lpstr>The Other “G”</vt:lpstr>
      <vt:lpstr>Am I Done Yet??</vt:lpstr>
      <vt:lpstr>Summary and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42</cp:revision>
  <dcterms:created xsi:type="dcterms:W3CDTF">2021-11-16T04:49:44Z</dcterms:created>
  <dcterms:modified xsi:type="dcterms:W3CDTF">2023-06-13T21:27:55Z</dcterms:modified>
</cp:coreProperties>
</file>