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1"/>
  </p:notesMasterIdLst>
  <p:handoutMasterIdLst>
    <p:handoutMasterId r:id="rId12"/>
  </p:handoutMasterIdLst>
  <p:sldIdLst>
    <p:sldId id="270" r:id="rId2"/>
    <p:sldId id="271" r:id="rId3"/>
    <p:sldId id="295" r:id="rId4"/>
    <p:sldId id="296" r:id="rId5"/>
    <p:sldId id="297" r:id="rId6"/>
    <p:sldId id="298" r:id="rId7"/>
    <p:sldId id="299" r:id="rId8"/>
    <p:sldId id="285" r:id="rId9"/>
    <p:sldId id="29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chael Noll" initials="MN" lastIdx="1" clrIdx="0">
    <p:extLst>
      <p:ext uri="{19B8F6BF-5375-455C-9EA6-DF929625EA0E}">
        <p15:presenceInfo xmlns:p15="http://schemas.microsoft.com/office/powerpoint/2012/main" userId="bef1d86447e0c26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3" d="2"/>
        <a:sy n="3" d="2"/>
      </p:scale>
      <p:origin x="0" y="0"/>
    </p:cViewPr>
  </p:notesTextViewPr>
  <p:notesViewPr>
    <p:cSldViewPr snapToGrid="0">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700FC0-9E7A-4C53-8A3B-3C3C9A736C42}" type="datetimeFigureOut">
              <a:rPr lang="en-US" smtClean="0"/>
              <a:t>3/28/2023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B48944F-81ED-4843-A3E6-D41A6908762D}" type="slidenum">
              <a:rPr lang="en-US" smtClean="0"/>
              <a:t>‹#›</a:t>
            </a:fld>
            <a:endParaRPr lang="en-US"/>
          </a:p>
        </p:txBody>
      </p:sp>
    </p:spTree>
    <p:extLst>
      <p:ext uri="{BB962C8B-B14F-4D97-AF65-F5344CB8AC3E}">
        <p14:creationId xmlns:p14="http://schemas.microsoft.com/office/powerpoint/2010/main" val="14507142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F122B6-E47E-4A80-A9F3-23FD10D674FE}" type="datetimeFigureOut">
              <a:rPr lang="en-US" smtClean="0"/>
              <a:t>3/28/2023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F1C5CE-222C-4659-9A99-B99FC42AF6EC}" type="slidenum">
              <a:rPr lang="en-US" smtClean="0"/>
              <a:t>‹#›</a:t>
            </a:fld>
            <a:endParaRPr lang="en-US"/>
          </a:p>
        </p:txBody>
      </p:sp>
    </p:spTree>
    <p:extLst>
      <p:ext uri="{BB962C8B-B14F-4D97-AF65-F5344CB8AC3E}">
        <p14:creationId xmlns:p14="http://schemas.microsoft.com/office/powerpoint/2010/main" val="2212527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09601"/>
            <a:ext cx="10363200" cy="4267200"/>
          </a:xfrm>
        </p:spPr>
        <p:txBody>
          <a:bodyPr anchor="b">
            <a:noAutofit/>
          </a:bodyPr>
          <a:lstStyle>
            <a:lvl1pPr>
              <a:lnSpc>
                <a:spcPct val="100000"/>
              </a:lnSpc>
              <a:defRPr sz="6600"/>
            </a:lvl1pPr>
          </a:lstStyle>
          <a:p>
            <a:r>
              <a:rPr lang="en-US"/>
              <a:t>Click to edit Master title style</a:t>
            </a:r>
            <a:endParaRPr lang="en-US" dirty="0"/>
          </a:p>
        </p:txBody>
      </p:sp>
      <p:sp>
        <p:nvSpPr>
          <p:cNvPr id="3" name="Subtitle 2"/>
          <p:cNvSpPr>
            <a:spLocks noGrp="1"/>
          </p:cNvSpPr>
          <p:nvPr>
            <p:ph type="subTitle" idx="1"/>
          </p:nvPr>
        </p:nvSpPr>
        <p:spPr>
          <a:xfrm>
            <a:off x="1828800" y="4953000"/>
            <a:ext cx="8534400" cy="1219200"/>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9" name="Footer Placeholder 8"/>
          <p:cNvSpPr>
            <a:spLocks noGrp="1"/>
          </p:cNvSpPr>
          <p:nvPr>
            <p:ph type="ftr" sz="quarter" idx="12"/>
          </p:nvPr>
        </p:nvSpPr>
        <p:spPr/>
        <p:txBody>
          <a:bodyPr/>
          <a:lstStyle>
            <a:lvl1pPr>
              <a:defRPr>
                <a:solidFill>
                  <a:schemeClr val="tx1"/>
                </a:solidFill>
              </a:defRPr>
            </a:lvl1pPr>
          </a:lstStyle>
          <a:p>
            <a:r>
              <a:rPr lang="en-US" dirty="0"/>
              <a:t>Add a footer</a:t>
            </a:r>
          </a:p>
        </p:txBody>
      </p:sp>
      <p:sp>
        <p:nvSpPr>
          <p:cNvPr id="7" name="Date Placeholder 6"/>
          <p:cNvSpPr>
            <a:spLocks noGrp="1"/>
          </p:cNvSpPr>
          <p:nvPr>
            <p:ph type="dt" sz="half" idx="10"/>
          </p:nvPr>
        </p:nvSpPr>
        <p:spPr/>
        <p:txBody>
          <a:bodyPr/>
          <a:lstStyle>
            <a:lvl1pPr>
              <a:defRPr>
                <a:solidFill>
                  <a:schemeClr val="tx1"/>
                </a:solidFill>
              </a:defRPr>
            </a:lvl1pPr>
          </a:lstStyle>
          <a:p>
            <a:fld id="{349BF3EA-1A78-4F07-BDC0-C8A1BD461199}" type="datetimeFigureOut">
              <a:rPr lang="en-US" smtClean="0"/>
              <a:pPr/>
              <a:t>3/28/2023</a:t>
            </a:fld>
            <a:endParaRPr lang="en-US"/>
          </a:p>
        </p:txBody>
      </p:sp>
      <p:sp>
        <p:nvSpPr>
          <p:cNvPr id="8" name="Slide Number Placeholder 7"/>
          <p:cNvSpPr>
            <a:spLocks noGrp="1"/>
          </p:cNvSpPr>
          <p:nvPr>
            <p:ph type="sldNum" sz="quarter" idx="11"/>
          </p:nvPr>
        </p:nvSpPr>
        <p:spPr/>
        <p:txBody>
          <a:bodyPr/>
          <a:lstStyle>
            <a:lvl1pPr>
              <a:defRPr>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2794820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3/28/2023</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172995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3/28/2023</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711999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buFont typeface="Arial" pitchFamily="34" charset="0"/>
              <a:buChar char="•"/>
              <a:defRPr>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3/28/2023</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81064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Oval 6"/>
          <p:cNvSpPr/>
          <p:nvPr/>
        </p:nvSpPr>
        <p:spPr>
          <a:xfrm>
            <a:off x="59944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Oval 7"/>
          <p:cNvSpPr/>
          <p:nvPr/>
        </p:nvSpPr>
        <p:spPr>
          <a:xfrm>
            <a:off x="62611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Oval 8"/>
          <p:cNvSpPr/>
          <p:nvPr/>
        </p:nvSpPr>
        <p:spPr>
          <a:xfrm>
            <a:off x="5728971"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963084" y="1371601"/>
            <a:ext cx="103632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963084" y="4068764"/>
            <a:ext cx="10363200" cy="1131887"/>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3/28/2023</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415689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9" name="Content Placeholder 8"/>
          <p:cNvSpPr>
            <a:spLocks noGrp="1"/>
          </p:cNvSpPr>
          <p:nvPr>
            <p:ph sz="quarter" idx="13"/>
          </p:nvPr>
        </p:nvSpPr>
        <p:spPr>
          <a:xfrm>
            <a:off x="487680" y="1600200"/>
            <a:ext cx="5388864"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3/28/2023</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33336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Text Placeholder 2"/>
          <p:cNvSpPr>
            <a:spLocks noGrp="1"/>
          </p:cNvSpPr>
          <p:nvPr>
            <p:ph type="body" idx="1"/>
          </p:nvPr>
        </p:nvSpPr>
        <p:spPr>
          <a:xfrm>
            <a:off x="609600" y="1600200"/>
            <a:ext cx="5386917" cy="609600"/>
          </a:xfrm>
        </p:spPr>
        <p:txBody>
          <a:bodyPr anchor="b">
            <a:noAutofit/>
          </a:bodyPr>
          <a:lstStyle>
            <a:lvl1pPr marL="0" indent="0" algn="ctr">
              <a:buNone/>
              <a:defRPr sz="2400" b="0">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10"/>
          <p:cNvSpPr>
            <a:spLocks noGrp="1"/>
          </p:cNvSpPr>
          <p:nvPr>
            <p:ph sz="quarter" idx="13"/>
          </p:nvPr>
        </p:nvSpPr>
        <p:spPr>
          <a:xfrm>
            <a:off x="609600" y="2212848"/>
            <a:ext cx="5388864"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7601" y="1600200"/>
            <a:ext cx="5389033" cy="609600"/>
          </a:xfrm>
        </p:spPr>
        <p:txBody>
          <a:bodyPr anchor="b">
            <a:noAutofit/>
          </a:bodyPr>
          <a:lstStyle>
            <a:lvl1pPr marL="0" indent="0" algn="ctr">
              <a:buNone/>
              <a:defRPr sz="2400" b="0">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12"/>
          <p:cNvSpPr>
            <a:spLocks noGrp="1"/>
          </p:cNvSpPr>
          <p:nvPr>
            <p:ph sz="quarter" idx="14"/>
          </p:nvPr>
        </p:nvSpPr>
        <p:spPr>
          <a:xfrm>
            <a:off x="6230112" y="2212849"/>
            <a:ext cx="5388864"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349BF3EA-1A78-4F07-BDC0-C8A1BD461199}" type="datetimeFigureOut">
              <a:rPr lang="en-US" smtClean="0"/>
              <a:t>3/28/2023</a:t>
            </a:fld>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244593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9625"/>
            <a:ext cx="10972800" cy="1600200"/>
          </a:xfrm>
        </p:spPr>
        <p:txBody>
          <a:bodyPr/>
          <a:lstStyle>
            <a:lvl1pPr>
              <a:defRPr>
                <a:effectLst/>
              </a:defRPr>
            </a:lvl1p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349BF3EA-1A78-4F07-BDC0-C8A1BD461199}" type="datetimeFigureOut">
              <a:rPr lang="en-US" smtClean="0"/>
              <a:t>3/28/2023</a:t>
            </a:fld>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67989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349BF3EA-1A78-4F07-BDC0-C8A1BD461199}" type="datetimeFigureOut">
              <a:rPr lang="en-US" smtClean="0"/>
              <a:t>3/28/2023</a:t>
            </a:fld>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546002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76117" y="266700"/>
            <a:ext cx="4011084" cy="2095500"/>
          </a:xfrm>
        </p:spPr>
        <p:txBody>
          <a:bodyPr anchor="b"/>
          <a:lstStyle>
            <a:lvl1pPr algn="ctr">
              <a:lnSpc>
                <a:spcPct val="100000"/>
              </a:lnSpc>
              <a:defRPr sz="2800" b="0">
                <a:effectLst/>
              </a:defRPr>
            </a:lvl1pPr>
          </a:lstStyle>
          <a:p>
            <a:r>
              <a:rPr lang="en-US"/>
              <a:t>Click to edit Master title style</a:t>
            </a:r>
            <a:endParaRPr lang="en-US" dirty="0"/>
          </a:p>
        </p:txBody>
      </p:sp>
      <p:sp>
        <p:nvSpPr>
          <p:cNvPr id="3" name="Content Placeholder 2"/>
          <p:cNvSpPr>
            <a:spLocks noGrp="1"/>
          </p:cNvSpPr>
          <p:nvPr>
            <p:ph idx="1"/>
          </p:nvPr>
        </p:nvSpPr>
        <p:spPr>
          <a:xfrm>
            <a:off x="958850" y="273051"/>
            <a:ext cx="66611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876117" y="2438401"/>
            <a:ext cx="4011084"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3/28/2023</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785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9435" y="228600"/>
            <a:ext cx="7615765" cy="895350"/>
          </a:xfrm>
        </p:spPr>
        <p:txBody>
          <a:bodyPr anchor="b"/>
          <a:lstStyle>
            <a:lvl1pPr algn="ctr">
              <a:lnSpc>
                <a:spcPct val="100000"/>
              </a:lnSpc>
              <a:defRPr sz="2800" b="0">
                <a:effectLst/>
              </a:defRPr>
            </a:lvl1pPr>
          </a:lstStyle>
          <a:p>
            <a:r>
              <a:rPr lang="en-US"/>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2010835" y="1143000"/>
            <a:ext cx="807296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239435" y="5810250"/>
            <a:ext cx="7615765"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3/28/2023</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655479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2">
        <a:schemeClr val="bg2"/>
      </p:bgRef>
    </p:bg>
    <p:spTree>
      <p:nvGrpSpPr>
        <p:cNvPr id="1" name=""/>
        <p:cNvGrpSpPr/>
        <p:nvPr/>
      </p:nvGrpSpPr>
      <p:grpSpPr>
        <a:xfrm>
          <a:off x="0" y="0"/>
          <a:ext cx="0" cy="0"/>
          <a:chOff x="0" y="0"/>
          <a:chExt cx="0" cy="0"/>
        </a:xfrm>
      </p:grpSpPr>
      <p:sp>
        <p:nvSpPr>
          <p:cNvPr id="7" name="Oval 6"/>
          <p:cNvSpPr/>
          <p:nvPr/>
        </p:nvSpPr>
        <p:spPr>
          <a:xfrm>
            <a:off x="11277014"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tx1">
                  <a:lumMod val="65000"/>
                  <a:lumOff val="35000"/>
                </a:schemeClr>
              </a:solidFill>
              <a:latin typeface="+mn-lt"/>
              <a:ea typeface="+mn-ea"/>
              <a:cs typeface="+mn-cs"/>
            </a:endParaRPr>
          </a:p>
        </p:txBody>
      </p:sp>
      <p:sp>
        <p:nvSpPr>
          <p:cNvPr id="8" name="Oval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lumMod val="65000"/>
                  <a:lumOff val="35000"/>
                </a:schemeClr>
              </a:solidFill>
            </a:endParaRPr>
          </a:p>
        </p:txBody>
      </p:sp>
      <p:sp>
        <p:nvSpPr>
          <p:cNvPr id="2" name="Title Placeholder 1"/>
          <p:cNvSpPr>
            <a:spLocks noGrp="1"/>
          </p:cNvSpPr>
          <p:nvPr>
            <p:ph type="title"/>
          </p:nvPr>
        </p:nvSpPr>
        <p:spPr>
          <a:xfrm>
            <a:off x="609600" y="0"/>
            <a:ext cx="109728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878887" y="6356351"/>
            <a:ext cx="3797300" cy="365125"/>
          </a:xfrm>
          <a:prstGeom prst="rect">
            <a:avLst/>
          </a:prstGeom>
        </p:spPr>
        <p:txBody>
          <a:bodyPr vert="horz" lIns="45720" tIns="45720" rIns="91440" bIns="45720" rtlCol="0" anchor="ctr"/>
          <a:lstStyle>
            <a:lvl1pPr algn="l">
              <a:defRPr sz="1200">
                <a:solidFill>
                  <a:schemeClr val="tx1"/>
                </a:solidFill>
                <a:latin typeface="Century Gothic" pitchFamily="34" charset="0"/>
              </a:defRPr>
            </a:lvl1pPr>
          </a:lstStyle>
          <a:p>
            <a:r>
              <a:rPr lang="en-US" dirty="0"/>
              <a:t>Add a footer</a:t>
            </a:r>
          </a:p>
        </p:txBody>
      </p:sp>
      <p:sp>
        <p:nvSpPr>
          <p:cNvPr id="4" name="Date Placeholder 3"/>
          <p:cNvSpPr>
            <a:spLocks noGrp="1"/>
          </p:cNvSpPr>
          <p:nvPr>
            <p:ph type="dt" sz="half" idx="2"/>
          </p:nvPr>
        </p:nvSpPr>
        <p:spPr>
          <a:xfrm>
            <a:off x="8484463" y="6356351"/>
            <a:ext cx="2781300" cy="365125"/>
          </a:xfrm>
          <a:prstGeom prst="rect">
            <a:avLst/>
          </a:prstGeom>
        </p:spPr>
        <p:txBody>
          <a:bodyPr vert="horz" lIns="91440" tIns="45720" rIns="45720" bIns="45720" rtlCol="0" anchor="ctr"/>
          <a:lstStyle>
            <a:lvl1pPr algn="r">
              <a:defRPr sz="1200">
                <a:solidFill>
                  <a:schemeClr val="tx1"/>
                </a:solidFill>
                <a:latin typeface="Century Gothic" pitchFamily="34" charset="0"/>
              </a:defRPr>
            </a:lvl1pPr>
          </a:lstStyle>
          <a:p>
            <a:fld id="{349BF3EA-1A78-4F07-BDC0-C8A1BD461199}" type="datetimeFigureOut">
              <a:rPr lang="en-US" smtClean="0"/>
              <a:pPr/>
              <a:t>3/28/2023</a:t>
            </a:fld>
            <a:endParaRPr lang="en-US" dirty="0"/>
          </a:p>
        </p:txBody>
      </p:sp>
      <p:sp>
        <p:nvSpPr>
          <p:cNvPr id="6" name="Slide Number Placeholder 5"/>
          <p:cNvSpPr>
            <a:spLocks noGrp="1"/>
          </p:cNvSpPr>
          <p:nvPr>
            <p:ph type="sldNum" sz="quarter" idx="4"/>
          </p:nvPr>
        </p:nvSpPr>
        <p:spPr>
          <a:xfrm>
            <a:off x="11391038" y="6356351"/>
            <a:ext cx="749300" cy="365125"/>
          </a:xfrm>
          <a:prstGeom prst="rect">
            <a:avLst/>
          </a:prstGeom>
        </p:spPr>
        <p:txBody>
          <a:bodyPr vert="horz" lIns="27432" tIns="45720" rIns="45720" bIns="45720" rtlCol="0" anchor="ctr"/>
          <a:lstStyle>
            <a:lvl1pPr algn="l">
              <a:defRPr sz="1200">
                <a:solidFill>
                  <a:schemeClr val="tx1"/>
                </a:solidFill>
                <a:latin typeface="Century Gothic" pitchFamily="34" charset="0"/>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0122519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lnSpc>
          <a:spcPts val="4800"/>
        </a:lnSpc>
        <a:spcBef>
          <a:spcPct val="0"/>
        </a:spcBef>
        <a:buNone/>
        <a:defRPr sz="4800" kern="1200">
          <a:solidFill>
            <a:schemeClr val="tx2"/>
          </a:solidFill>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411071"/>
            <a:ext cx="10363200" cy="3216675"/>
          </a:xfrm>
        </p:spPr>
        <p:txBody>
          <a:bodyPr anchor="t"/>
          <a:lstStyle/>
          <a:p>
            <a:pPr>
              <a:spcBef>
                <a:spcPts val="2400"/>
              </a:spcBef>
            </a:pPr>
            <a:r>
              <a:rPr lang="en-US" sz="8800" i="1" dirty="0"/>
              <a:t>#</a:t>
            </a:r>
            <a:r>
              <a:rPr lang="en-US" sz="8000" i="1" dirty="0"/>
              <a:t>Self-Esteem</a:t>
            </a:r>
            <a:br>
              <a:rPr lang="en-US" sz="8000" i="1" dirty="0"/>
            </a:br>
            <a:r>
              <a:rPr lang="en-US" sz="8000" i="1" dirty="0"/>
              <a:t>Week #3</a:t>
            </a:r>
            <a:endParaRPr lang="en-US" sz="8800" i="1" dirty="0"/>
          </a:p>
        </p:txBody>
      </p:sp>
      <p:sp>
        <p:nvSpPr>
          <p:cNvPr id="3" name="Content Placeholder 2"/>
          <p:cNvSpPr>
            <a:spLocks noGrp="1"/>
          </p:cNvSpPr>
          <p:nvPr>
            <p:ph type="subTitle" idx="1"/>
          </p:nvPr>
        </p:nvSpPr>
        <p:spPr>
          <a:xfrm>
            <a:off x="0" y="4438311"/>
            <a:ext cx="12191999" cy="2365899"/>
          </a:xfrm>
        </p:spPr>
        <p:txBody>
          <a:bodyPr>
            <a:normAutofit/>
          </a:bodyPr>
          <a:lstStyle/>
          <a:p>
            <a:r>
              <a:rPr lang="en-US" sz="3600" i="1" dirty="0">
                <a:latin typeface="Tahoma" panose="020B0604030504040204" pitchFamily="34" charset="0"/>
                <a:ea typeface="Tahoma" panose="020B0604030504040204" pitchFamily="34" charset="0"/>
                <a:cs typeface="Tahoma" panose="020B0604030504040204" pitchFamily="34" charset="0"/>
              </a:rPr>
              <a:t>Healthy Interactions Group (HIG)</a:t>
            </a:r>
            <a:br>
              <a:rPr lang="en-US" sz="3200" dirty="0">
                <a:latin typeface="Tahoma" panose="020B0604030504040204" pitchFamily="34" charset="0"/>
                <a:ea typeface="Tahoma" panose="020B0604030504040204" pitchFamily="34" charset="0"/>
                <a:cs typeface="Tahoma" panose="020B0604030504040204" pitchFamily="34" charset="0"/>
              </a:rPr>
            </a:br>
            <a:endParaRPr lang="en-US" sz="3200" dirty="0">
              <a:latin typeface="Tahoma" panose="020B0604030504040204" pitchFamily="34" charset="0"/>
              <a:ea typeface="Tahoma" panose="020B0604030504040204" pitchFamily="34" charset="0"/>
              <a:cs typeface="Tahoma" panose="020B0604030504040204" pitchFamily="34" charset="0"/>
            </a:endParaRPr>
          </a:p>
          <a:p>
            <a:br>
              <a:rPr lang="en-US" sz="3200" dirty="0">
                <a:latin typeface="Trebuchet MS" panose="020B0603020202020204" pitchFamily="34" charset="0"/>
                <a:ea typeface="Microsoft JhengHei Light" panose="020B0304030504040204" pitchFamily="34" charset="-120"/>
              </a:rPr>
            </a:br>
            <a:r>
              <a:rPr lang="en-US" sz="3200" dirty="0">
                <a:latin typeface="Trebuchet MS" panose="020B0603020202020204" pitchFamily="34" charset="0"/>
                <a:ea typeface="Microsoft JhengHei Light" panose="020B0304030504040204" pitchFamily="34" charset="-120"/>
              </a:rPr>
              <a:t>Michael Noll           Counseling, LLC</a:t>
            </a:r>
          </a:p>
        </p:txBody>
      </p:sp>
      <p:pic>
        <p:nvPicPr>
          <p:cNvPr id="7" name="Picture 6">
            <a:extLst>
              <a:ext uri="{FF2B5EF4-FFF2-40B4-BE49-F238E27FC236}">
                <a16:creationId xmlns:a16="http://schemas.microsoft.com/office/drawing/2014/main" id="{D8D47E88-EDDF-4FAD-A919-FE69F1A88820}"/>
              </a:ext>
            </a:extLst>
          </p:cNvPr>
          <p:cNvPicPr>
            <a:picLocks noChangeAspect="1"/>
          </p:cNvPicPr>
          <p:nvPr/>
        </p:nvPicPr>
        <p:blipFill>
          <a:blip r:embed="rId2"/>
          <a:stretch>
            <a:fillRect/>
          </a:stretch>
        </p:blipFill>
        <p:spPr>
          <a:xfrm>
            <a:off x="5158064" y="5483443"/>
            <a:ext cx="1243263" cy="1219200"/>
          </a:xfrm>
          <a:prstGeom prst="rect">
            <a:avLst/>
          </a:prstGeom>
        </p:spPr>
      </p:pic>
    </p:spTree>
    <p:extLst>
      <p:ext uri="{BB962C8B-B14F-4D97-AF65-F5344CB8AC3E}">
        <p14:creationId xmlns:p14="http://schemas.microsoft.com/office/powerpoint/2010/main" val="109635816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8485"/>
          </a:xfrm>
        </p:spPr>
        <p:txBody>
          <a:bodyPr/>
          <a:lstStyle/>
          <a:p>
            <a:r>
              <a:rPr lang="en-US" dirty="0"/>
              <a:t>Where we’re going today…</a:t>
            </a:r>
          </a:p>
        </p:txBody>
      </p:sp>
      <p:sp>
        <p:nvSpPr>
          <p:cNvPr id="3" name="Content Placeholder 2"/>
          <p:cNvSpPr>
            <a:spLocks noGrp="1"/>
          </p:cNvSpPr>
          <p:nvPr>
            <p:ph idx="1"/>
          </p:nvPr>
        </p:nvSpPr>
        <p:spPr>
          <a:xfrm>
            <a:off x="609600" y="1293384"/>
            <a:ext cx="10972800" cy="4525963"/>
          </a:xfrm>
        </p:spPr>
        <p:txBody>
          <a:bodyPr>
            <a:normAutofit/>
          </a:bodyPr>
          <a:lstStyle/>
          <a:p>
            <a:r>
              <a:rPr lang="en-US" sz="3200" dirty="0">
                <a:latin typeface="Tahoma" panose="020B0604030504040204" pitchFamily="34" charset="0"/>
                <a:ea typeface="Tahoma" panose="020B0604030504040204" pitchFamily="34" charset="0"/>
                <a:cs typeface="Tahoma" panose="020B0604030504040204" pitchFamily="34" charset="0"/>
              </a:rPr>
              <a:t>Self Esteem </a:t>
            </a:r>
          </a:p>
          <a:p>
            <a:pPr lvl="1"/>
            <a:r>
              <a:rPr lang="en-US" sz="2800" dirty="0">
                <a:latin typeface="Tahoma" panose="020B0604030504040204" pitchFamily="34" charset="0"/>
                <a:ea typeface="Tahoma" panose="020B0604030504040204" pitchFamily="34" charset="0"/>
                <a:cs typeface="Tahoma" panose="020B0604030504040204" pitchFamily="34" charset="0"/>
              </a:rPr>
              <a:t>Review of Concepts</a:t>
            </a:r>
          </a:p>
          <a:p>
            <a:pPr lvl="2"/>
            <a:r>
              <a:rPr lang="en-US" sz="2400" dirty="0">
                <a:latin typeface="Tahoma" panose="020B0604030504040204" pitchFamily="34" charset="0"/>
                <a:ea typeface="Tahoma" panose="020B0604030504040204" pitchFamily="34" charset="0"/>
                <a:cs typeface="Tahoma" panose="020B0604030504040204" pitchFamily="34" charset="0"/>
              </a:rPr>
              <a:t>How to Build Self-Esteem</a:t>
            </a:r>
          </a:p>
          <a:p>
            <a:pPr lvl="3"/>
            <a:r>
              <a:rPr lang="en-US" sz="2000" dirty="0">
                <a:latin typeface="Tahoma" panose="020B0604030504040204" pitchFamily="34" charset="0"/>
                <a:ea typeface="Tahoma" panose="020B0604030504040204" pitchFamily="34" charset="0"/>
                <a:cs typeface="Tahoma" panose="020B0604030504040204" pitchFamily="34" charset="0"/>
              </a:rPr>
              <a:t>Human Worth </a:t>
            </a:r>
          </a:p>
          <a:p>
            <a:pPr lvl="3"/>
            <a:r>
              <a:rPr lang="en-US" sz="2000" dirty="0">
                <a:latin typeface="Tahoma" panose="020B0604030504040204" pitchFamily="34" charset="0"/>
                <a:ea typeface="Tahoma" panose="020B0604030504040204" pitchFamily="34" charset="0"/>
                <a:cs typeface="Tahoma" panose="020B0604030504040204" pitchFamily="34" charset="0"/>
              </a:rPr>
              <a:t>Unconditional Love</a:t>
            </a:r>
          </a:p>
          <a:p>
            <a:pPr lvl="3"/>
            <a:r>
              <a:rPr lang="en-US" sz="2000" dirty="0">
                <a:latin typeface="Tahoma" panose="020B0604030504040204" pitchFamily="34" charset="0"/>
                <a:ea typeface="Tahoma" panose="020B0604030504040204" pitchFamily="34" charset="0"/>
                <a:cs typeface="Tahoma" panose="020B0604030504040204" pitchFamily="34" charset="0"/>
              </a:rPr>
              <a:t>Growing</a:t>
            </a:r>
          </a:p>
          <a:p>
            <a:r>
              <a:rPr lang="en-US" sz="3200" dirty="0">
                <a:latin typeface="Tahoma" panose="020B0604030504040204" pitchFamily="34" charset="0"/>
                <a:ea typeface="Tahoma" panose="020B0604030504040204" pitchFamily="34" charset="0"/>
                <a:cs typeface="Tahoma" panose="020B0604030504040204" pitchFamily="34" charset="0"/>
              </a:rPr>
              <a:t>Today</a:t>
            </a:r>
          </a:p>
          <a:p>
            <a:pPr lvl="1"/>
            <a:r>
              <a:rPr lang="en-US" sz="2800" dirty="0">
                <a:latin typeface="Tahoma" panose="020B0604030504040204" pitchFamily="34" charset="0"/>
                <a:ea typeface="Tahoma" panose="020B0604030504040204" pitchFamily="34" charset="0"/>
                <a:cs typeface="Tahoma" panose="020B0604030504040204" pitchFamily="34" charset="0"/>
              </a:rPr>
              <a:t>Positive Side of Neutral</a:t>
            </a:r>
          </a:p>
          <a:p>
            <a:pPr lvl="1"/>
            <a:r>
              <a:rPr lang="en-US" sz="2800" dirty="0">
                <a:latin typeface="Tahoma" panose="020B0604030504040204" pitchFamily="34" charset="0"/>
                <a:ea typeface="Tahoma" panose="020B0604030504040204" pitchFamily="34" charset="0"/>
                <a:cs typeface="Tahoma" panose="020B0604030504040204" pitchFamily="34" charset="0"/>
              </a:rPr>
              <a:t>Cognitive Distortions (a.k.a. Thinking Errors or </a:t>
            </a:r>
            <a:r>
              <a:rPr lang="en-US" sz="2800" dirty="0" err="1">
                <a:latin typeface="Tahoma" panose="020B0604030504040204" pitchFamily="34" charset="0"/>
                <a:ea typeface="Tahoma" panose="020B0604030504040204" pitchFamily="34" charset="0"/>
                <a:cs typeface="Tahoma" panose="020B0604030504040204" pitchFamily="34" charset="0"/>
              </a:rPr>
              <a:t>Stinkin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Thinkin</a:t>
            </a:r>
            <a:r>
              <a:rPr lang="en-US" sz="2800" dirty="0">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3200"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spTree>
    <p:extLst>
      <p:ext uri="{BB962C8B-B14F-4D97-AF65-F5344CB8AC3E}">
        <p14:creationId xmlns:p14="http://schemas.microsoft.com/office/powerpoint/2010/main" val="341052810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8485"/>
          </a:xfrm>
        </p:spPr>
        <p:txBody>
          <a:bodyPr/>
          <a:lstStyle/>
          <a:p>
            <a:r>
              <a:rPr lang="en-US" dirty="0"/>
              <a:t>So…I know it all now, right?!</a:t>
            </a:r>
          </a:p>
        </p:txBody>
      </p:sp>
      <p:sp>
        <p:nvSpPr>
          <p:cNvPr id="3" name="Content Placeholder 2"/>
          <p:cNvSpPr>
            <a:spLocks noGrp="1"/>
          </p:cNvSpPr>
          <p:nvPr>
            <p:ph idx="1"/>
          </p:nvPr>
        </p:nvSpPr>
        <p:spPr>
          <a:xfrm>
            <a:off x="609600" y="1312076"/>
            <a:ext cx="10972800" cy="4525963"/>
          </a:xfrm>
        </p:spPr>
        <p:txBody>
          <a:bodyPr>
            <a:normAutofit/>
          </a:bodyPr>
          <a:lstStyle/>
          <a:p>
            <a:pPr marL="0" indent="0">
              <a:buNone/>
            </a:pPr>
            <a:r>
              <a:rPr lang="en-US" sz="2800" b="1" i="1" dirty="0">
                <a:latin typeface="+mj-lt"/>
                <a:ea typeface="Tahoma" panose="020B0604030504040204" pitchFamily="34" charset="0"/>
                <a:cs typeface="Tahoma" panose="020B0604030504040204" pitchFamily="34" charset="0"/>
              </a:rPr>
              <a:t>The Positive Side of Neutral</a:t>
            </a: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pic>
        <p:nvPicPr>
          <p:cNvPr id="6" name="Picture 5">
            <a:extLst>
              <a:ext uri="{FF2B5EF4-FFF2-40B4-BE49-F238E27FC236}">
                <a16:creationId xmlns:a16="http://schemas.microsoft.com/office/drawing/2014/main" id="{9B83B4A9-1AE3-4EDD-B9FC-2D1F103093FB}"/>
              </a:ext>
            </a:extLst>
          </p:cNvPr>
          <p:cNvPicPr>
            <a:picLocks noChangeAspect="1"/>
          </p:cNvPicPr>
          <p:nvPr/>
        </p:nvPicPr>
        <p:blipFill rotWithShape="1">
          <a:blip r:embed="rId3"/>
          <a:srcRect l="8851" r="8439" b="8689"/>
          <a:stretch/>
        </p:blipFill>
        <p:spPr>
          <a:xfrm>
            <a:off x="138958" y="2079177"/>
            <a:ext cx="1189608" cy="1800365"/>
          </a:xfrm>
          <a:prstGeom prst="rect">
            <a:avLst/>
          </a:prstGeom>
        </p:spPr>
      </p:pic>
      <p:pic>
        <p:nvPicPr>
          <p:cNvPr id="8" name="Picture 7">
            <a:extLst>
              <a:ext uri="{FF2B5EF4-FFF2-40B4-BE49-F238E27FC236}">
                <a16:creationId xmlns:a16="http://schemas.microsoft.com/office/drawing/2014/main" id="{0A0503E5-46F7-428F-948C-622A61DD39BF}"/>
              </a:ext>
            </a:extLst>
          </p:cNvPr>
          <p:cNvPicPr>
            <a:picLocks noChangeAspect="1"/>
          </p:cNvPicPr>
          <p:nvPr/>
        </p:nvPicPr>
        <p:blipFill>
          <a:blip r:embed="rId4"/>
          <a:stretch>
            <a:fillRect/>
          </a:stretch>
        </p:blipFill>
        <p:spPr>
          <a:xfrm>
            <a:off x="115554" y="5330188"/>
            <a:ext cx="1162054" cy="1103586"/>
          </a:xfrm>
          <a:prstGeom prst="rect">
            <a:avLst/>
          </a:prstGeom>
        </p:spPr>
      </p:pic>
      <p:pic>
        <p:nvPicPr>
          <p:cNvPr id="18" name="Picture 17">
            <a:extLst>
              <a:ext uri="{FF2B5EF4-FFF2-40B4-BE49-F238E27FC236}">
                <a16:creationId xmlns:a16="http://schemas.microsoft.com/office/drawing/2014/main" id="{BDD7F64A-E769-4FC3-895D-FA2D3996C56B}"/>
              </a:ext>
            </a:extLst>
          </p:cNvPr>
          <p:cNvPicPr>
            <a:picLocks noChangeAspect="1"/>
          </p:cNvPicPr>
          <p:nvPr/>
        </p:nvPicPr>
        <p:blipFill rotWithShape="1">
          <a:blip r:embed="rId5"/>
          <a:srcRect l="24909" r="11550" b="11061"/>
          <a:stretch/>
        </p:blipFill>
        <p:spPr>
          <a:xfrm>
            <a:off x="2240989" y="2810914"/>
            <a:ext cx="236041" cy="2880308"/>
          </a:xfrm>
          <a:prstGeom prst="rect">
            <a:avLst/>
          </a:prstGeom>
        </p:spPr>
      </p:pic>
      <p:sp>
        <p:nvSpPr>
          <p:cNvPr id="19" name="TextBox 18">
            <a:extLst>
              <a:ext uri="{FF2B5EF4-FFF2-40B4-BE49-F238E27FC236}">
                <a16:creationId xmlns:a16="http://schemas.microsoft.com/office/drawing/2014/main" id="{F67C2139-33CA-43DC-B659-1C1BC296A177}"/>
              </a:ext>
            </a:extLst>
          </p:cNvPr>
          <p:cNvSpPr txBox="1"/>
          <p:nvPr/>
        </p:nvSpPr>
        <p:spPr>
          <a:xfrm>
            <a:off x="1253222" y="2079176"/>
            <a:ext cx="2175941" cy="861774"/>
          </a:xfrm>
          <a:prstGeom prst="rect">
            <a:avLst/>
          </a:prstGeom>
          <a:noFill/>
        </p:spPr>
        <p:txBody>
          <a:bodyPr wrap="square" rtlCol="0">
            <a:spAutoFit/>
          </a:bodyPr>
          <a:lstStyle/>
          <a:p>
            <a:r>
              <a:rPr lang="en-US" dirty="0"/>
              <a:t>Fear of Judgement: </a:t>
            </a:r>
          </a:p>
          <a:p>
            <a:pPr marL="285750" indent="-285750">
              <a:buFont typeface="Arial" panose="020B0604020202020204" pitchFamily="34" charset="0"/>
              <a:buChar char="•"/>
            </a:pPr>
            <a:r>
              <a:rPr lang="en-US" sz="1600" dirty="0"/>
              <a:t>Recognize Irrationality</a:t>
            </a:r>
          </a:p>
        </p:txBody>
      </p:sp>
      <p:sp>
        <p:nvSpPr>
          <p:cNvPr id="20" name="TextBox 19">
            <a:extLst>
              <a:ext uri="{FF2B5EF4-FFF2-40B4-BE49-F238E27FC236}">
                <a16:creationId xmlns:a16="http://schemas.microsoft.com/office/drawing/2014/main" id="{8FDECB3C-30D1-4888-828A-A4B7679936D1}"/>
              </a:ext>
            </a:extLst>
          </p:cNvPr>
          <p:cNvSpPr txBox="1"/>
          <p:nvPr/>
        </p:nvSpPr>
        <p:spPr>
          <a:xfrm>
            <a:off x="1337971" y="5807407"/>
            <a:ext cx="1988598" cy="646331"/>
          </a:xfrm>
          <a:prstGeom prst="rect">
            <a:avLst/>
          </a:prstGeom>
          <a:noFill/>
        </p:spPr>
        <p:txBody>
          <a:bodyPr wrap="square" rtlCol="0">
            <a:spAutoFit/>
          </a:bodyPr>
          <a:lstStyle/>
          <a:p>
            <a:pPr marL="285750" indent="-285750">
              <a:buFont typeface="Arial" panose="020B0604020202020204" pitchFamily="34" charset="0"/>
              <a:buChar char="•"/>
            </a:pPr>
            <a:r>
              <a:rPr lang="en-US" dirty="0"/>
              <a:t>Feel Judged</a:t>
            </a:r>
          </a:p>
          <a:p>
            <a:pPr marL="285750" indent="-285750">
              <a:buFont typeface="Arial" panose="020B0604020202020204" pitchFamily="34" charset="0"/>
              <a:buChar char="•"/>
            </a:pPr>
            <a:r>
              <a:rPr lang="en-US" dirty="0"/>
              <a:t>Feel Rejected</a:t>
            </a:r>
          </a:p>
        </p:txBody>
      </p:sp>
      <p:pic>
        <p:nvPicPr>
          <p:cNvPr id="21" name="Picture 20">
            <a:extLst>
              <a:ext uri="{FF2B5EF4-FFF2-40B4-BE49-F238E27FC236}">
                <a16:creationId xmlns:a16="http://schemas.microsoft.com/office/drawing/2014/main" id="{79883B15-77A2-45EF-8CAF-2309507913FA}"/>
              </a:ext>
            </a:extLst>
          </p:cNvPr>
          <p:cNvPicPr>
            <a:picLocks noChangeAspect="1"/>
          </p:cNvPicPr>
          <p:nvPr/>
        </p:nvPicPr>
        <p:blipFill rotWithShape="1">
          <a:blip r:embed="rId5"/>
          <a:srcRect l="24909" r="11550" b="11061"/>
          <a:stretch/>
        </p:blipFill>
        <p:spPr>
          <a:xfrm>
            <a:off x="4206087" y="2878617"/>
            <a:ext cx="236041" cy="2880308"/>
          </a:xfrm>
          <a:prstGeom prst="rect">
            <a:avLst/>
          </a:prstGeom>
        </p:spPr>
      </p:pic>
      <p:sp>
        <p:nvSpPr>
          <p:cNvPr id="22" name="TextBox 21">
            <a:extLst>
              <a:ext uri="{FF2B5EF4-FFF2-40B4-BE49-F238E27FC236}">
                <a16:creationId xmlns:a16="http://schemas.microsoft.com/office/drawing/2014/main" id="{BEA59BFB-F7B8-4DC9-AD29-FA3F0CB72890}"/>
              </a:ext>
            </a:extLst>
          </p:cNvPr>
          <p:cNvSpPr txBox="1"/>
          <p:nvPr/>
        </p:nvSpPr>
        <p:spPr>
          <a:xfrm>
            <a:off x="3258113" y="2079177"/>
            <a:ext cx="2050742" cy="892552"/>
          </a:xfrm>
          <a:prstGeom prst="rect">
            <a:avLst/>
          </a:prstGeom>
          <a:noFill/>
        </p:spPr>
        <p:txBody>
          <a:bodyPr wrap="square" rtlCol="0">
            <a:spAutoFit/>
          </a:bodyPr>
          <a:lstStyle/>
          <a:p>
            <a:r>
              <a:rPr lang="en-US" dirty="0"/>
              <a:t>Treatment of Self</a:t>
            </a:r>
          </a:p>
          <a:p>
            <a:pPr marL="285750" indent="-285750">
              <a:buFont typeface="Arial" panose="020B0604020202020204" pitchFamily="34" charset="0"/>
              <a:buChar char="•"/>
            </a:pPr>
            <a:r>
              <a:rPr lang="en-US" sz="1600" dirty="0"/>
              <a:t>Give you a break</a:t>
            </a:r>
          </a:p>
          <a:p>
            <a:pPr marL="285750" indent="-285750">
              <a:buFont typeface="Arial" panose="020B0604020202020204" pitchFamily="34" charset="0"/>
              <a:buChar char="•"/>
            </a:pPr>
            <a:r>
              <a:rPr lang="en-US" sz="1600" dirty="0"/>
              <a:t>I’m human</a:t>
            </a:r>
          </a:p>
        </p:txBody>
      </p:sp>
      <p:sp>
        <p:nvSpPr>
          <p:cNvPr id="23" name="TextBox 22">
            <a:extLst>
              <a:ext uri="{FF2B5EF4-FFF2-40B4-BE49-F238E27FC236}">
                <a16:creationId xmlns:a16="http://schemas.microsoft.com/office/drawing/2014/main" id="{4C4A57FE-C15B-4CC1-A445-EA9C531411A7}"/>
              </a:ext>
            </a:extLst>
          </p:cNvPr>
          <p:cNvSpPr txBox="1"/>
          <p:nvPr/>
        </p:nvSpPr>
        <p:spPr>
          <a:xfrm>
            <a:off x="3276993" y="5838112"/>
            <a:ext cx="2050742" cy="615553"/>
          </a:xfrm>
          <a:prstGeom prst="rect">
            <a:avLst/>
          </a:prstGeom>
          <a:noFill/>
        </p:spPr>
        <p:txBody>
          <a:bodyPr wrap="square" rtlCol="0">
            <a:spAutoFit/>
          </a:bodyPr>
          <a:lstStyle/>
          <a:p>
            <a:r>
              <a:rPr lang="en-US" dirty="0"/>
              <a:t>Hard on Myself</a:t>
            </a:r>
          </a:p>
          <a:p>
            <a:pPr marL="285750" indent="-285750">
              <a:buFont typeface="Arial" panose="020B0604020202020204" pitchFamily="34" charset="0"/>
              <a:buChar char="•"/>
            </a:pPr>
            <a:r>
              <a:rPr lang="en-US" sz="1600" dirty="0"/>
              <a:t>Should be Perfect</a:t>
            </a:r>
          </a:p>
        </p:txBody>
      </p:sp>
      <p:pic>
        <p:nvPicPr>
          <p:cNvPr id="24" name="Picture 23">
            <a:extLst>
              <a:ext uri="{FF2B5EF4-FFF2-40B4-BE49-F238E27FC236}">
                <a16:creationId xmlns:a16="http://schemas.microsoft.com/office/drawing/2014/main" id="{74D279FC-E3EF-4782-B300-DC23777DD7E2}"/>
              </a:ext>
            </a:extLst>
          </p:cNvPr>
          <p:cNvPicPr>
            <a:picLocks noChangeAspect="1"/>
          </p:cNvPicPr>
          <p:nvPr/>
        </p:nvPicPr>
        <p:blipFill rotWithShape="1">
          <a:blip r:embed="rId5"/>
          <a:srcRect l="24909" r="11550" b="11061"/>
          <a:stretch/>
        </p:blipFill>
        <p:spPr>
          <a:xfrm>
            <a:off x="6426202" y="2887094"/>
            <a:ext cx="236041" cy="2880308"/>
          </a:xfrm>
          <a:prstGeom prst="rect">
            <a:avLst/>
          </a:prstGeom>
        </p:spPr>
      </p:pic>
      <p:sp>
        <p:nvSpPr>
          <p:cNvPr id="25" name="TextBox 24">
            <a:extLst>
              <a:ext uri="{FF2B5EF4-FFF2-40B4-BE49-F238E27FC236}">
                <a16:creationId xmlns:a16="http://schemas.microsoft.com/office/drawing/2014/main" id="{B0804401-30C7-49BE-B1AB-CC104C7037D8}"/>
              </a:ext>
            </a:extLst>
          </p:cNvPr>
          <p:cNvSpPr txBox="1"/>
          <p:nvPr/>
        </p:nvSpPr>
        <p:spPr>
          <a:xfrm>
            <a:off x="5212325" y="2083316"/>
            <a:ext cx="2612996" cy="615553"/>
          </a:xfrm>
          <a:prstGeom prst="rect">
            <a:avLst/>
          </a:prstGeom>
          <a:noFill/>
        </p:spPr>
        <p:txBody>
          <a:bodyPr wrap="square" rtlCol="0">
            <a:spAutoFit/>
          </a:bodyPr>
          <a:lstStyle/>
          <a:p>
            <a:r>
              <a:rPr lang="en-US" dirty="0"/>
              <a:t>Perception of the World </a:t>
            </a:r>
          </a:p>
          <a:p>
            <a:pPr marL="285750" indent="-285750">
              <a:buFont typeface="Arial" panose="020B0604020202020204" pitchFamily="34" charset="0"/>
              <a:buChar char="•"/>
            </a:pPr>
            <a:r>
              <a:rPr lang="en-US" sz="1600" dirty="0"/>
              <a:t>Positive Side of Neutral</a:t>
            </a:r>
            <a:endParaRPr lang="en-US" dirty="0"/>
          </a:p>
        </p:txBody>
      </p:sp>
      <p:sp>
        <p:nvSpPr>
          <p:cNvPr id="26" name="TextBox 25">
            <a:extLst>
              <a:ext uri="{FF2B5EF4-FFF2-40B4-BE49-F238E27FC236}">
                <a16:creationId xmlns:a16="http://schemas.microsoft.com/office/drawing/2014/main" id="{F20170C5-9C88-40AA-896E-6F7A20B1B3AF}"/>
              </a:ext>
            </a:extLst>
          </p:cNvPr>
          <p:cNvSpPr txBox="1"/>
          <p:nvPr/>
        </p:nvSpPr>
        <p:spPr>
          <a:xfrm>
            <a:off x="5346250" y="5846955"/>
            <a:ext cx="2356831" cy="584775"/>
          </a:xfrm>
          <a:prstGeom prst="rect">
            <a:avLst/>
          </a:prstGeom>
          <a:noFill/>
        </p:spPr>
        <p:txBody>
          <a:bodyPr wrap="square" rtlCol="0">
            <a:spAutoFit/>
          </a:bodyPr>
          <a:lstStyle/>
          <a:p>
            <a:pPr marL="285750" indent="-285750">
              <a:buFont typeface="Arial" panose="020B0604020202020204" pitchFamily="34" charset="0"/>
              <a:buChar char="•"/>
            </a:pPr>
            <a:r>
              <a:rPr lang="en-US" sz="1600" dirty="0"/>
              <a:t>Negative Perspective and Focus</a:t>
            </a:r>
          </a:p>
        </p:txBody>
      </p:sp>
      <p:sp>
        <p:nvSpPr>
          <p:cNvPr id="27" name="TextBox 26">
            <a:extLst>
              <a:ext uri="{FF2B5EF4-FFF2-40B4-BE49-F238E27FC236}">
                <a16:creationId xmlns:a16="http://schemas.microsoft.com/office/drawing/2014/main" id="{1B8D935A-8803-43A3-A724-27DDC9581A26}"/>
              </a:ext>
            </a:extLst>
          </p:cNvPr>
          <p:cNvSpPr txBox="1"/>
          <p:nvPr/>
        </p:nvSpPr>
        <p:spPr>
          <a:xfrm>
            <a:off x="7851613" y="2087242"/>
            <a:ext cx="1917572" cy="892552"/>
          </a:xfrm>
          <a:prstGeom prst="rect">
            <a:avLst/>
          </a:prstGeom>
          <a:noFill/>
        </p:spPr>
        <p:txBody>
          <a:bodyPr wrap="square" rtlCol="0">
            <a:spAutoFit/>
          </a:bodyPr>
          <a:lstStyle/>
          <a:p>
            <a:r>
              <a:rPr lang="en-US" dirty="0"/>
              <a:t>View of the Past </a:t>
            </a:r>
          </a:p>
          <a:p>
            <a:pPr marL="285750" indent="-285750">
              <a:buFont typeface="Arial" panose="020B0604020202020204" pitchFamily="34" charset="0"/>
              <a:buChar char="•"/>
            </a:pPr>
            <a:r>
              <a:rPr lang="en-US" sz="1600" dirty="0"/>
              <a:t>Internal</a:t>
            </a:r>
          </a:p>
          <a:p>
            <a:pPr marL="285750" indent="-285750">
              <a:buFont typeface="Arial" panose="020B0604020202020204" pitchFamily="34" charset="0"/>
              <a:buChar char="•"/>
            </a:pPr>
            <a:r>
              <a:rPr lang="en-US" sz="1600" dirty="0"/>
              <a:t>External</a:t>
            </a:r>
            <a:endParaRPr lang="en-US" dirty="0"/>
          </a:p>
        </p:txBody>
      </p:sp>
      <p:pic>
        <p:nvPicPr>
          <p:cNvPr id="28" name="Picture 27">
            <a:extLst>
              <a:ext uri="{FF2B5EF4-FFF2-40B4-BE49-F238E27FC236}">
                <a16:creationId xmlns:a16="http://schemas.microsoft.com/office/drawing/2014/main" id="{C7CC6D25-FBA3-4F99-9C4B-5F84405BADE2}"/>
              </a:ext>
            </a:extLst>
          </p:cNvPr>
          <p:cNvPicPr>
            <a:picLocks noChangeAspect="1"/>
          </p:cNvPicPr>
          <p:nvPr/>
        </p:nvPicPr>
        <p:blipFill rotWithShape="1">
          <a:blip r:embed="rId5"/>
          <a:srcRect l="24909" r="11550" b="11061"/>
          <a:stretch/>
        </p:blipFill>
        <p:spPr>
          <a:xfrm>
            <a:off x="8692378" y="2878617"/>
            <a:ext cx="236041" cy="2880308"/>
          </a:xfrm>
          <a:prstGeom prst="rect">
            <a:avLst/>
          </a:prstGeom>
        </p:spPr>
      </p:pic>
      <p:sp>
        <p:nvSpPr>
          <p:cNvPr id="29" name="TextBox 28">
            <a:extLst>
              <a:ext uri="{FF2B5EF4-FFF2-40B4-BE49-F238E27FC236}">
                <a16:creationId xmlns:a16="http://schemas.microsoft.com/office/drawing/2014/main" id="{0901F285-271C-48D1-AC3E-EA545273A9DF}"/>
              </a:ext>
            </a:extLst>
          </p:cNvPr>
          <p:cNvSpPr txBox="1"/>
          <p:nvPr/>
        </p:nvSpPr>
        <p:spPr>
          <a:xfrm>
            <a:off x="7660785" y="5845222"/>
            <a:ext cx="2356831" cy="830997"/>
          </a:xfrm>
          <a:prstGeom prst="rect">
            <a:avLst/>
          </a:prstGeom>
          <a:noFill/>
        </p:spPr>
        <p:txBody>
          <a:bodyPr wrap="square" rtlCol="0">
            <a:spAutoFit/>
          </a:bodyPr>
          <a:lstStyle/>
          <a:p>
            <a:pPr marL="285750" indent="-285750">
              <a:buFont typeface="Arial" panose="020B0604020202020204" pitchFamily="34" charset="0"/>
              <a:buChar char="•"/>
            </a:pPr>
            <a:r>
              <a:rPr lang="en-US" sz="1600" dirty="0"/>
              <a:t>Regret Choices</a:t>
            </a:r>
          </a:p>
          <a:p>
            <a:pPr marL="285750" indent="-285750">
              <a:buFont typeface="Arial" panose="020B0604020202020204" pitchFamily="34" charset="0"/>
              <a:buChar char="•"/>
            </a:pPr>
            <a:r>
              <a:rPr lang="en-US" sz="1600" dirty="0"/>
              <a:t>Angry about things done to me</a:t>
            </a:r>
          </a:p>
        </p:txBody>
      </p:sp>
      <p:sp>
        <p:nvSpPr>
          <p:cNvPr id="30" name="TextBox 29">
            <a:extLst>
              <a:ext uri="{FF2B5EF4-FFF2-40B4-BE49-F238E27FC236}">
                <a16:creationId xmlns:a16="http://schemas.microsoft.com/office/drawing/2014/main" id="{1BD42A04-3E4D-4538-8716-016BE2285994}"/>
              </a:ext>
            </a:extLst>
          </p:cNvPr>
          <p:cNvSpPr txBox="1"/>
          <p:nvPr/>
        </p:nvSpPr>
        <p:spPr>
          <a:xfrm>
            <a:off x="9719614" y="2017030"/>
            <a:ext cx="2356831" cy="861774"/>
          </a:xfrm>
          <a:prstGeom prst="rect">
            <a:avLst/>
          </a:prstGeom>
          <a:noFill/>
        </p:spPr>
        <p:txBody>
          <a:bodyPr wrap="square" rtlCol="0">
            <a:spAutoFit/>
          </a:bodyPr>
          <a:lstStyle/>
          <a:p>
            <a:r>
              <a:rPr lang="en-US" dirty="0"/>
              <a:t>Success/Failure</a:t>
            </a:r>
          </a:p>
          <a:p>
            <a:pPr marL="285750" indent="-285750">
              <a:buFont typeface="Arial" panose="020B0604020202020204" pitchFamily="34" charset="0"/>
              <a:buChar char="•"/>
            </a:pPr>
            <a:r>
              <a:rPr lang="en-US" sz="1600" dirty="0"/>
              <a:t>See Successes</a:t>
            </a:r>
          </a:p>
          <a:p>
            <a:pPr marL="742950" lvl="1" indent="-285750">
              <a:buFont typeface="Courier New" panose="02070309020205020404" pitchFamily="49" charset="0"/>
              <a:buChar char="o"/>
            </a:pPr>
            <a:r>
              <a:rPr lang="en-US" sz="1600" dirty="0"/>
              <a:t>Accept</a:t>
            </a:r>
            <a:endParaRPr lang="en-US" dirty="0"/>
          </a:p>
        </p:txBody>
      </p:sp>
      <p:pic>
        <p:nvPicPr>
          <p:cNvPr id="31" name="Picture 30">
            <a:extLst>
              <a:ext uri="{FF2B5EF4-FFF2-40B4-BE49-F238E27FC236}">
                <a16:creationId xmlns:a16="http://schemas.microsoft.com/office/drawing/2014/main" id="{3C3FE9B5-0D31-44F4-AA9E-5B68D38CAB1B}"/>
              </a:ext>
            </a:extLst>
          </p:cNvPr>
          <p:cNvPicPr>
            <a:picLocks noChangeAspect="1"/>
          </p:cNvPicPr>
          <p:nvPr/>
        </p:nvPicPr>
        <p:blipFill rotWithShape="1">
          <a:blip r:embed="rId5"/>
          <a:srcRect l="24909" r="11550" b="11061"/>
          <a:stretch/>
        </p:blipFill>
        <p:spPr>
          <a:xfrm>
            <a:off x="10810714" y="2870551"/>
            <a:ext cx="236041" cy="2880308"/>
          </a:xfrm>
          <a:prstGeom prst="rect">
            <a:avLst/>
          </a:prstGeom>
        </p:spPr>
      </p:pic>
      <p:sp>
        <p:nvSpPr>
          <p:cNvPr id="32" name="TextBox 31">
            <a:extLst>
              <a:ext uri="{FF2B5EF4-FFF2-40B4-BE49-F238E27FC236}">
                <a16:creationId xmlns:a16="http://schemas.microsoft.com/office/drawing/2014/main" id="{1C60CA38-B70D-40AC-8056-09B62357D192}"/>
              </a:ext>
            </a:extLst>
          </p:cNvPr>
          <p:cNvSpPr txBox="1"/>
          <p:nvPr/>
        </p:nvSpPr>
        <p:spPr>
          <a:xfrm>
            <a:off x="9805755" y="5828191"/>
            <a:ext cx="2247287" cy="584775"/>
          </a:xfrm>
          <a:prstGeom prst="rect">
            <a:avLst/>
          </a:prstGeom>
          <a:noFill/>
        </p:spPr>
        <p:txBody>
          <a:bodyPr wrap="square" rtlCol="0">
            <a:spAutoFit/>
          </a:bodyPr>
          <a:lstStyle/>
          <a:p>
            <a:pPr marL="285750" indent="-285750">
              <a:buFont typeface="Arial" panose="020B0604020202020204" pitchFamily="34" charset="0"/>
              <a:buChar char="•"/>
            </a:pPr>
            <a:r>
              <a:rPr lang="en-US" sz="1600" dirty="0"/>
              <a:t>Feel Like a Failure</a:t>
            </a:r>
          </a:p>
          <a:p>
            <a:pPr marL="285750" indent="-285750">
              <a:buFont typeface="Arial" panose="020B0604020202020204" pitchFamily="34" charset="0"/>
              <a:buChar char="•"/>
            </a:pPr>
            <a:r>
              <a:rPr lang="en-US" sz="1600" dirty="0"/>
              <a:t>Not Special</a:t>
            </a:r>
          </a:p>
        </p:txBody>
      </p:sp>
    </p:spTree>
    <p:extLst>
      <p:ext uri="{BB962C8B-B14F-4D97-AF65-F5344CB8AC3E}">
        <p14:creationId xmlns:p14="http://schemas.microsoft.com/office/powerpoint/2010/main" val="20391534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1" nodeType="click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fade">
                                      <p:cBhvr>
                                        <p:cTn id="25" dur="500"/>
                                        <p:tgtEl>
                                          <p:spTgt spid="19"/>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fade">
                                      <p:cBhvr>
                                        <p:cTn id="30" dur="1000"/>
                                        <p:tgtEl>
                                          <p:spTgt spid="18"/>
                                        </p:tgtEl>
                                      </p:cBhvr>
                                    </p:animEffect>
                                    <p:anim calcmode="lin" valueType="num">
                                      <p:cBhvr>
                                        <p:cTn id="31" dur="1000" fill="hold"/>
                                        <p:tgtEl>
                                          <p:spTgt spid="18"/>
                                        </p:tgtEl>
                                        <p:attrNameLst>
                                          <p:attrName>ppt_x</p:attrName>
                                        </p:attrNameLst>
                                      </p:cBhvr>
                                      <p:tavLst>
                                        <p:tav tm="0">
                                          <p:val>
                                            <p:strVal val="#ppt_x"/>
                                          </p:val>
                                        </p:tav>
                                        <p:tav tm="100000">
                                          <p:val>
                                            <p:strVal val="#ppt_x"/>
                                          </p:val>
                                        </p:tav>
                                      </p:tavLst>
                                    </p:anim>
                                    <p:anim calcmode="lin" valueType="num">
                                      <p:cBhvr>
                                        <p:cTn id="32"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1000"/>
                                        <p:tgtEl>
                                          <p:spTgt spid="20"/>
                                        </p:tgtEl>
                                      </p:cBhvr>
                                    </p:animEffect>
                                    <p:anim calcmode="lin" valueType="num">
                                      <p:cBhvr>
                                        <p:cTn id="38" dur="1000" fill="hold"/>
                                        <p:tgtEl>
                                          <p:spTgt spid="20"/>
                                        </p:tgtEl>
                                        <p:attrNameLst>
                                          <p:attrName>ppt_x</p:attrName>
                                        </p:attrNameLst>
                                      </p:cBhvr>
                                      <p:tavLst>
                                        <p:tav tm="0">
                                          <p:val>
                                            <p:strVal val="#ppt_x"/>
                                          </p:val>
                                        </p:tav>
                                        <p:tav tm="100000">
                                          <p:val>
                                            <p:strVal val="#ppt_x"/>
                                          </p:val>
                                        </p:tav>
                                      </p:tavLst>
                                    </p:anim>
                                    <p:anim calcmode="lin" valueType="num">
                                      <p:cBhvr>
                                        <p:cTn id="39"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fade">
                                      <p:cBhvr>
                                        <p:cTn id="44" dur="500"/>
                                        <p:tgtEl>
                                          <p:spTgt spid="22"/>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500"/>
                                        <p:tgtEl>
                                          <p:spTgt spid="21"/>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fade">
                                      <p:cBhvr>
                                        <p:cTn id="54" dur="500"/>
                                        <p:tgtEl>
                                          <p:spTgt spid="23"/>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fade">
                                      <p:cBhvr>
                                        <p:cTn id="59" dur="500"/>
                                        <p:tgtEl>
                                          <p:spTgt spid="25"/>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fade">
                                      <p:cBhvr>
                                        <p:cTn id="64" dur="500"/>
                                        <p:tgtEl>
                                          <p:spTgt spid="24"/>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26"/>
                                        </p:tgtEl>
                                        <p:attrNameLst>
                                          <p:attrName>style.visibility</p:attrName>
                                        </p:attrNameLst>
                                      </p:cBhvr>
                                      <p:to>
                                        <p:strVal val="visible"/>
                                      </p:to>
                                    </p:set>
                                    <p:animEffect transition="in" filter="fade">
                                      <p:cBhvr>
                                        <p:cTn id="69" dur="500"/>
                                        <p:tgtEl>
                                          <p:spTgt spid="26"/>
                                        </p:tgtEl>
                                      </p:cBhvr>
                                    </p:animEffect>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27"/>
                                        </p:tgtEl>
                                        <p:attrNameLst>
                                          <p:attrName>style.visibility</p:attrName>
                                        </p:attrNameLst>
                                      </p:cBhvr>
                                      <p:to>
                                        <p:strVal val="visible"/>
                                      </p:to>
                                    </p:set>
                                    <p:anim calcmode="lin" valueType="num">
                                      <p:cBhvr additive="base">
                                        <p:cTn id="74" dur="500" fill="hold"/>
                                        <p:tgtEl>
                                          <p:spTgt spid="27"/>
                                        </p:tgtEl>
                                        <p:attrNameLst>
                                          <p:attrName>ppt_x</p:attrName>
                                        </p:attrNameLst>
                                      </p:cBhvr>
                                      <p:tavLst>
                                        <p:tav tm="0">
                                          <p:val>
                                            <p:strVal val="#ppt_x"/>
                                          </p:val>
                                        </p:tav>
                                        <p:tav tm="100000">
                                          <p:val>
                                            <p:strVal val="#ppt_x"/>
                                          </p:val>
                                        </p:tav>
                                      </p:tavLst>
                                    </p:anim>
                                    <p:anim calcmode="lin" valueType="num">
                                      <p:cBhvr additive="base">
                                        <p:cTn id="75"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nodeType="clickEffect">
                                  <p:stCondLst>
                                    <p:cond delay="0"/>
                                  </p:stCondLst>
                                  <p:childTnLst>
                                    <p:set>
                                      <p:cBhvr>
                                        <p:cTn id="79" dur="1" fill="hold">
                                          <p:stCondLst>
                                            <p:cond delay="0"/>
                                          </p:stCondLst>
                                        </p:cTn>
                                        <p:tgtEl>
                                          <p:spTgt spid="28"/>
                                        </p:tgtEl>
                                        <p:attrNameLst>
                                          <p:attrName>style.visibility</p:attrName>
                                        </p:attrNameLst>
                                      </p:cBhvr>
                                      <p:to>
                                        <p:strVal val="visible"/>
                                      </p:to>
                                    </p:set>
                                    <p:animEffect transition="in" filter="fade">
                                      <p:cBhvr>
                                        <p:cTn id="80" dur="500"/>
                                        <p:tgtEl>
                                          <p:spTgt spid="28"/>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29"/>
                                        </p:tgtEl>
                                        <p:attrNameLst>
                                          <p:attrName>style.visibility</p:attrName>
                                        </p:attrNameLst>
                                      </p:cBhvr>
                                      <p:to>
                                        <p:strVal val="visible"/>
                                      </p:to>
                                    </p:set>
                                    <p:animEffect transition="in" filter="fade">
                                      <p:cBhvr>
                                        <p:cTn id="85" dur="500"/>
                                        <p:tgtEl>
                                          <p:spTgt spid="29"/>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grpId="0" nodeType="clickEffect">
                                  <p:stCondLst>
                                    <p:cond delay="0"/>
                                  </p:stCondLst>
                                  <p:childTnLst>
                                    <p:set>
                                      <p:cBhvr>
                                        <p:cTn id="89" dur="1" fill="hold">
                                          <p:stCondLst>
                                            <p:cond delay="0"/>
                                          </p:stCondLst>
                                        </p:cTn>
                                        <p:tgtEl>
                                          <p:spTgt spid="30"/>
                                        </p:tgtEl>
                                        <p:attrNameLst>
                                          <p:attrName>style.visibility</p:attrName>
                                        </p:attrNameLst>
                                      </p:cBhvr>
                                      <p:to>
                                        <p:strVal val="visible"/>
                                      </p:to>
                                    </p:set>
                                    <p:animEffect transition="in" filter="fade">
                                      <p:cBhvr>
                                        <p:cTn id="90" dur="500"/>
                                        <p:tgtEl>
                                          <p:spTgt spid="30"/>
                                        </p:tgtEl>
                                      </p:cBhvr>
                                    </p:animEffect>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nodeType="clickEffect">
                                  <p:stCondLst>
                                    <p:cond delay="0"/>
                                  </p:stCondLst>
                                  <p:childTnLst>
                                    <p:set>
                                      <p:cBhvr>
                                        <p:cTn id="94" dur="1" fill="hold">
                                          <p:stCondLst>
                                            <p:cond delay="0"/>
                                          </p:stCondLst>
                                        </p:cTn>
                                        <p:tgtEl>
                                          <p:spTgt spid="31"/>
                                        </p:tgtEl>
                                        <p:attrNameLst>
                                          <p:attrName>style.visibility</p:attrName>
                                        </p:attrNameLst>
                                      </p:cBhvr>
                                      <p:to>
                                        <p:strVal val="visible"/>
                                      </p:to>
                                    </p:set>
                                    <p:animEffect transition="in" filter="fade">
                                      <p:cBhvr>
                                        <p:cTn id="95" dur="500"/>
                                        <p:tgtEl>
                                          <p:spTgt spid="31"/>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grpId="0" nodeType="clickEffect">
                                  <p:stCondLst>
                                    <p:cond delay="0"/>
                                  </p:stCondLst>
                                  <p:childTnLst>
                                    <p:set>
                                      <p:cBhvr>
                                        <p:cTn id="99" dur="1" fill="hold">
                                          <p:stCondLst>
                                            <p:cond delay="0"/>
                                          </p:stCondLst>
                                        </p:cTn>
                                        <p:tgtEl>
                                          <p:spTgt spid="32"/>
                                        </p:tgtEl>
                                        <p:attrNameLst>
                                          <p:attrName>style.visibility</p:attrName>
                                        </p:attrNameLst>
                                      </p:cBhvr>
                                      <p:to>
                                        <p:strVal val="visible"/>
                                      </p:to>
                                    </p:set>
                                    <p:animEffect transition="in" filter="fade">
                                      <p:cBhvr>
                                        <p:cTn id="100"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1"/>
      <p:bldP spid="20" grpId="0"/>
      <p:bldP spid="22" grpId="0"/>
      <p:bldP spid="23" grpId="0"/>
      <p:bldP spid="25" grpId="0"/>
      <p:bldP spid="26" grpId="0"/>
      <p:bldP spid="27" grpId="0"/>
      <p:bldP spid="29" grpId="0"/>
      <p:bldP spid="30" grpId="0"/>
      <p:bldP spid="3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231643"/>
          </a:xfrm>
        </p:spPr>
        <p:txBody>
          <a:bodyPr/>
          <a:lstStyle/>
          <a:p>
            <a:r>
              <a:rPr lang="en-US" dirty="0"/>
              <a:t>Anything else?</a:t>
            </a: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sp>
        <p:nvSpPr>
          <p:cNvPr id="42" name="Content Placeholder 2">
            <a:extLst>
              <a:ext uri="{FF2B5EF4-FFF2-40B4-BE49-F238E27FC236}">
                <a16:creationId xmlns:a16="http://schemas.microsoft.com/office/drawing/2014/main" id="{8DBC2C14-7A58-4078-B9C6-44C633120E04}"/>
              </a:ext>
            </a:extLst>
          </p:cNvPr>
          <p:cNvSpPr>
            <a:spLocks noGrp="1"/>
          </p:cNvSpPr>
          <p:nvPr>
            <p:ph idx="1"/>
          </p:nvPr>
        </p:nvSpPr>
        <p:spPr>
          <a:xfrm>
            <a:off x="609600" y="1326542"/>
            <a:ext cx="10972800" cy="5217693"/>
          </a:xfrm>
        </p:spPr>
        <p:txBody>
          <a:bodyPr>
            <a:normAutofit/>
          </a:bodyPr>
          <a:lstStyle/>
          <a:p>
            <a:r>
              <a:rPr lang="en-US" sz="2800" dirty="0">
                <a:latin typeface="Tahoma" panose="020B0604030504040204" pitchFamily="34" charset="0"/>
                <a:ea typeface="Tahoma" panose="020B0604030504040204" pitchFamily="34" charset="0"/>
                <a:cs typeface="Tahoma" panose="020B0604030504040204" pitchFamily="34" charset="0"/>
              </a:rPr>
              <a:t>Dumb question, right?!  Of course there’s more!</a:t>
            </a:r>
          </a:p>
          <a:p>
            <a:r>
              <a:rPr lang="en-US" sz="2800" dirty="0">
                <a:latin typeface="Tahoma" panose="020B0604030504040204" pitchFamily="34" charset="0"/>
                <a:ea typeface="Tahoma" panose="020B0604030504040204" pitchFamily="34" charset="0"/>
                <a:cs typeface="Tahoma" panose="020B0604030504040204" pitchFamily="34" charset="0"/>
              </a:rPr>
              <a:t>Cognitive Distortions, also called Thinking Errors or </a:t>
            </a:r>
            <a:r>
              <a:rPr lang="en-US" sz="2800" dirty="0" err="1">
                <a:latin typeface="Tahoma" panose="020B0604030504040204" pitchFamily="34" charset="0"/>
                <a:ea typeface="Tahoma" panose="020B0604030504040204" pitchFamily="34" charset="0"/>
                <a:cs typeface="Tahoma" panose="020B0604030504040204" pitchFamily="34" charset="0"/>
              </a:rPr>
              <a:t>Stinkin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Thinkin</a:t>
            </a:r>
            <a:r>
              <a:rPr lang="en-US" sz="2800" dirty="0">
                <a:latin typeface="Tahoma" panose="020B0604030504040204" pitchFamily="34" charset="0"/>
                <a:ea typeface="Tahoma" panose="020B0604030504040204" pitchFamily="34" charset="0"/>
                <a:cs typeface="Tahoma" panose="020B0604030504040204" pitchFamily="34" charset="0"/>
              </a:rPr>
              <a:t>’ </a:t>
            </a:r>
          </a:p>
          <a:p>
            <a:pPr lvl="1"/>
            <a:r>
              <a:rPr lang="en-US" sz="1800" dirty="0">
                <a:latin typeface="Tahoma" panose="020B0604030504040204" pitchFamily="34" charset="0"/>
                <a:ea typeface="Tahoma" panose="020B0604030504040204" pitchFamily="34" charset="0"/>
                <a:cs typeface="Tahoma" panose="020B0604030504040204" pitchFamily="34" charset="0"/>
              </a:rPr>
              <a:t>Unhelpful Thinking Styles</a:t>
            </a:r>
          </a:p>
          <a:p>
            <a:pPr lvl="1"/>
            <a:r>
              <a:rPr lang="en-US" sz="1800" dirty="0">
                <a:latin typeface="Tahoma" panose="020B0604030504040204" pitchFamily="34" charset="0"/>
                <a:ea typeface="Tahoma" panose="020B0604030504040204" pitchFamily="34" charset="0"/>
                <a:cs typeface="Tahoma" panose="020B0604030504040204" pitchFamily="34" charset="0"/>
              </a:rPr>
              <a:t>Ways our thoughts become biased </a:t>
            </a:r>
          </a:p>
          <a:p>
            <a:pPr lvl="1"/>
            <a:r>
              <a:rPr lang="en-US" sz="1800" dirty="0">
                <a:latin typeface="Tahoma" panose="020B0604030504040204" pitchFamily="34" charset="0"/>
                <a:ea typeface="Tahoma" panose="020B0604030504040204" pitchFamily="34" charset="0"/>
                <a:cs typeface="Tahoma" panose="020B0604030504040204" pitchFamily="34" charset="0"/>
              </a:rPr>
              <a:t>Ways we try to “make sense” of the world around us</a:t>
            </a:r>
          </a:p>
          <a:p>
            <a:pPr lvl="1"/>
            <a:r>
              <a:rPr lang="en-US" sz="1800" dirty="0">
                <a:latin typeface="Tahoma" panose="020B0604030504040204" pitchFamily="34" charset="0"/>
                <a:ea typeface="Tahoma" panose="020B0604030504040204" pitchFamily="34" charset="0"/>
                <a:cs typeface="Tahoma" panose="020B0604030504040204" pitchFamily="34" charset="0"/>
              </a:rPr>
              <a:t>Short Cuts</a:t>
            </a:r>
          </a:p>
          <a:p>
            <a:pPr marL="457200" lvl="1" indent="0">
              <a:buNone/>
            </a:pPr>
            <a:endParaRPr lang="en-US" sz="1800" dirty="0">
              <a:latin typeface="Tahoma" panose="020B0604030504040204" pitchFamily="34" charset="0"/>
              <a:ea typeface="Tahoma" panose="020B0604030504040204" pitchFamily="34" charset="0"/>
              <a:cs typeface="Tahoma" panose="020B0604030504040204" pitchFamily="34" charset="0"/>
            </a:endParaRPr>
          </a:p>
          <a:p>
            <a:pPr marL="57150" indent="0">
              <a:buNone/>
            </a:pPr>
            <a:endParaRPr lang="en-US" sz="2800" dirty="0">
              <a:latin typeface="Tahoma" panose="020B0604030504040204" pitchFamily="34" charset="0"/>
              <a:ea typeface="Tahoma" panose="020B0604030504040204" pitchFamily="34" charset="0"/>
              <a:cs typeface="Tahoma" panose="020B0604030504040204" pitchFamily="34" charset="0"/>
            </a:endParaRPr>
          </a:p>
        </p:txBody>
      </p:sp>
      <p:pic>
        <p:nvPicPr>
          <p:cNvPr id="4" name="Picture 3">
            <a:extLst>
              <a:ext uri="{FF2B5EF4-FFF2-40B4-BE49-F238E27FC236}">
                <a16:creationId xmlns:a16="http://schemas.microsoft.com/office/drawing/2014/main" id="{F72CF804-D5BC-481C-903B-C68925F562F1}"/>
              </a:ext>
            </a:extLst>
          </p:cNvPr>
          <p:cNvPicPr>
            <a:picLocks noChangeAspect="1"/>
          </p:cNvPicPr>
          <p:nvPr/>
        </p:nvPicPr>
        <p:blipFill rotWithShape="1">
          <a:blip r:embed="rId3"/>
          <a:srcRect l="33672" t="12695" r="50386" b="71447"/>
          <a:stretch/>
        </p:blipFill>
        <p:spPr>
          <a:xfrm>
            <a:off x="783768" y="4606179"/>
            <a:ext cx="3340363" cy="1692533"/>
          </a:xfrm>
          <a:prstGeom prst="roundRect">
            <a:avLst/>
          </a:prstGeom>
        </p:spPr>
      </p:pic>
      <p:sp>
        <p:nvSpPr>
          <p:cNvPr id="6" name="TextBox 5">
            <a:extLst>
              <a:ext uri="{FF2B5EF4-FFF2-40B4-BE49-F238E27FC236}">
                <a16:creationId xmlns:a16="http://schemas.microsoft.com/office/drawing/2014/main" id="{7B7420C8-B935-43D7-B8E7-F3980B838B4F}"/>
              </a:ext>
            </a:extLst>
          </p:cNvPr>
          <p:cNvSpPr txBox="1"/>
          <p:nvPr/>
        </p:nvSpPr>
        <p:spPr>
          <a:xfrm>
            <a:off x="4181754" y="4606179"/>
            <a:ext cx="7284101" cy="2123658"/>
          </a:xfrm>
          <a:prstGeom prst="rect">
            <a:avLst/>
          </a:prstGeom>
          <a:noFill/>
        </p:spPr>
        <p:txBody>
          <a:bodyPr wrap="square" rtlCol="0">
            <a:spAutoFit/>
          </a:bodyPr>
          <a:lstStyle/>
          <a:p>
            <a:r>
              <a:rPr lang="en-US" sz="2200" b="1" dirty="0">
                <a:latin typeface="Tahoma" panose="020B0604030504040204" pitchFamily="34" charset="0"/>
                <a:ea typeface="Tahoma" panose="020B0604030504040204" pitchFamily="34" charset="0"/>
                <a:cs typeface="Tahoma" panose="020B0604030504040204" pitchFamily="34" charset="0"/>
              </a:rPr>
              <a:t>All or Nothing, Black and White, or Polarized Thinking:</a:t>
            </a:r>
          </a:p>
          <a:p>
            <a:r>
              <a:rPr lang="en-US" sz="2200" dirty="0">
                <a:effectLst/>
                <a:latin typeface="Tahoma" panose="020B0604030504040204" pitchFamily="34" charset="0"/>
                <a:ea typeface="Tahoma" panose="020B0604030504040204" pitchFamily="34" charset="0"/>
                <a:cs typeface="Tahoma" panose="020B0604030504040204" pitchFamily="34" charset="0"/>
              </a:rPr>
              <a:t>John recently applied for a promotion in his firm. The job went to another employee with more experience. John wanted this job badly and now feels that he will never be promoted. He feels that he is a total failure in his career. </a:t>
            </a:r>
            <a:endParaRPr lang="en-US" sz="22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3001849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2">
                                            <p:txEl>
                                              <p:pRg st="0" end="0"/>
                                            </p:txEl>
                                          </p:spTgt>
                                        </p:tgtEl>
                                        <p:attrNameLst>
                                          <p:attrName>style.visibility</p:attrName>
                                        </p:attrNameLst>
                                      </p:cBhvr>
                                      <p:to>
                                        <p:strVal val="visible"/>
                                      </p:to>
                                    </p:set>
                                    <p:anim calcmode="lin" valueType="num">
                                      <p:cBhvr additive="base">
                                        <p:cTn id="7" dur="500" fill="hold"/>
                                        <p:tgtEl>
                                          <p:spTgt spid="4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2">
                                            <p:txEl>
                                              <p:pRg st="1" end="1"/>
                                            </p:txEl>
                                          </p:spTgt>
                                        </p:tgtEl>
                                        <p:attrNameLst>
                                          <p:attrName>style.visibility</p:attrName>
                                        </p:attrNameLst>
                                      </p:cBhvr>
                                      <p:to>
                                        <p:strVal val="visible"/>
                                      </p:to>
                                    </p:set>
                                    <p:anim calcmode="lin" valueType="num">
                                      <p:cBhvr additive="base">
                                        <p:cTn id="13" dur="500" fill="hold"/>
                                        <p:tgtEl>
                                          <p:spTgt spid="4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2">
                                            <p:txEl>
                                              <p:pRg st="2" end="2"/>
                                            </p:txEl>
                                          </p:spTgt>
                                        </p:tgtEl>
                                        <p:attrNameLst>
                                          <p:attrName>style.visibility</p:attrName>
                                        </p:attrNameLst>
                                      </p:cBhvr>
                                      <p:to>
                                        <p:strVal val="visible"/>
                                      </p:to>
                                    </p:set>
                                    <p:anim calcmode="lin" valueType="num">
                                      <p:cBhvr additive="base">
                                        <p:cTn id="19" dur="500" fill="hold"/>
                                        <p:tgtEl>
                                          <p:spTgt spid="4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2">
                                            <p:txEl>
                                              <p:pRg st="3" end="3"/>
                                            </p:txEl>
                                          </p:spTgt>
                                        </p:tgtEl>
                                        <p:attrNameLst>
                                          <p:attrName>style.visibility</p:attrName>
                                        </p:attrNameLst>
                                      </p:cBhvr>
                                      <p:to>
                                        <p:strVal val="visible"/>
                                      </p:to>
                                    </p:set>
                                    <p:anim calcmode="lin" valueType="num">
                                      <p:cBhvr additive="base">
                                        <p:cTn id="25" dur="500" fill="hold"/>
                                        <p:tgtEl>
                                          <p:spTgt spid="4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2">
                                            <p:txEl>
                                              <p:pRg st="4" end="4"/>
                                            </p:txEl>
                                          </p:spTgt>
                                        </p:tgtEl>
                                        <p:attrNameLst>
                                          <p:attrName>style.visibility</p:attrName>
                                        </p:attrNameLst>
                                      </p:cBhvr>
                                      <p:to>
                                        <p:strVal val="visible"/>
                                      </p:to>
                                    </p:set>
                                    <p:anim calcmode="lin" valueType="num">
                                      <p:cBhvr additive="base">
                                        <p:cTn id="31" dur="500" fill="hold"/>
                                        <p:tgtEl>
                                          <p:spTgt spid="4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2">
                                            <p:txEl>
                                              <p:pRg st="5" end="5"/>
                                            </p:txEl>
                                          </p:spTgt>
                                        </p:tgtEl>
                                        <p:attrNameLst>
                                          <p:attrName>style.visibility</p:attrName>
                                        </p:attrNameLst>
                                      </p:cBhvr>
                                      <p:to>
                                        <p:strVal val="visible"/>
                                      </p:to>
                                    </p:set>
                                    <p:anim calcmode="lin" valueType="num">
                                      <p:cBhvr additive="base">
                                        <p:cTn id="37" dur="500" fill="hold"/>
                                        <p:tgtEl>
                                          <p:spTgt spid="4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fade">
                                      <p:cBhvr>
                                        <p:cTn id="43" dur="500"/>
                                        <p:tgtEl>
                                          <p:spTgt spid="4"/>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6"/>
                                        </p:tgtEl>
                                        <p:attrNameLst>
                                          <p:attrName>style.visibility</p:attrName>
                                        </p:attrNameLst>
                                      </p:cBhvr>
                                      <p:to>
                                        <p:strVal val="visible"/>
                                      </p:to>
                                    </p:set>
                                    <p:animEffect transition="in" filter="wipe(down)">
                                      <p:cBhvr>
                                        <p:cTn id="4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8485"/>
          </a:xfrm>
        </p:spPr>
        <p:txBody>
          <a:bodyPr/>
          <a:lstStyle/>
          <a:p>
            <a:r>
              <a:rPr lang="en-US" dirty="0"/>
              <a:t>More? Yes, Please. </a:t>
            </a: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sp>
        <p:nvSpPr>
          <p:cNvPr id="42" name="Content Placeholder 2">
            <a:extLst>
              <a:ext uri="{FF2B5EF4-FFF2-40B4-BE49-F238E27FC236}">
                <a16:creationId xmlns:a16="http://schemas.microsoft.com/office/drawing/2014/main" id="{8DBC2C14-7A58-4078-B9C6-44C633120E04}"/>
              </a:ext>
            </a:extLst>
          </p:cNvPr>
          <p:cNvSpPr>
            <a:spLocks noGrp="1"/>
          </p:cNvSpPr>
          <p:nvPr>
            <p:ph idx="1"/>
          </p:nvPr>
        </p:nvSpPr>
        <p:spPr>
          <a:xfrm>
            <a:off x="609600" y="1600200"/>
            <a:ext cx="10972800" cy="4525963"/>
          </a:xfrm>
        </p:spPr>
        <p:txBody>
          <a:bodyPr/>
          <a:lstStyle/>
          <a:p>
            <a:pPr marL="457200" lvl="1" indent="0">
              <a:buNone/>
            </a:pPr>
            <a:endParaRPr lang="en-US" dirty="0"/>
          </a:p>
          <a:p>
            <a:pPr marL="57150" indent="0">
              <a:buNone/>
            </a:pPr>
            <a:endParaRPr lang="en-US" dirty="0"/>
          </a:p>
        </p:txBody>
      </p:sp>
      <p:pic>
        <p:nvPicPr>
          <p:cNvPr id="4" name="Picture 3">
            <a:extLst>
              <a:ext uri="{FF2B5EF4-FFF2-40B4-BE49-F238E27FC236}">
                <a16:creationId xmlns:a16="http://schemas.microsoft.com/office/drawing/2014/main" id="{F72CF804-D5BC-481C-903B-C68925F562F1}"/>
              </a:ext>
            </a:extLst>
          </p:cNvPr>
          <p:cNvPicPr>
            <a:picLocks noChangeAspect="1"/>
          </p:cNvPicPr>
          <p:nvPr/>
        </p:nvPicPr>
        <p:blipFill rotWithShape="1">
          <a:blip r:embed="rId3"/>
          <a:srcRect l="50395" t="12728" r="33663" b="71414"/>
          <a:stretch/>
        </p:blipFill>
        <p:spPr>
          <a:xfrm>
            <a:off x="609600" y="1642851"/>
            <a:ext cx="3340363" cy="1692533"/>
          </a:xfrm>
          <a:prstGeom prst="roundRect">
            <a:avLst/>
          </a:prstGeom>
        </p:spPr>
      </p:pic>
      <p:sp>
        <p:nvSpPr>
          <p:cNvPr id="6" name="TextBox 5">
            <a:extLst>
              <a:ext uri="{FF2B5EF4-FFF2-40B4-BE49-F238E27FC236}">
                <a16:creationId xmlns:a16="http://schemas.microsoft.com/office/drawing/2014/main" id="{7B7420C8-B935-43D7-B8E7-F3980B838B4F}"/>
              </a:ext>
            </a:extLst>
          </p:cNvPr>
          <p:cNvSpPr txBox="1"/>
          <p:nvPr/>
        </p:nvSpPr>
        <p:spPr>
          <a:xfrm>
            <a:off x="4018600" y="1642904"/>
            <a:ext cx="6711823" cy="1477328"/>
          </a:xfrm>
          <a:prstGeom prst="rect">
            <a:avLst/>
          </a:prstGeom>
          <a:noFill/>
        </p:spPr>
        <p:txBody>
          <a:bodyPr wrap="square" rtlCol="0">
            <a:spAutoFit/>
          </a:bodyPr>
          <a:lstStyle/>
          <a:p>
            <a:r>
              <a:rPr lang="en-US" sz="1800" b="1" dirty="0">
                <a:effectLst/>
                <a:latin typeface="Tahoma" panose="020B0604030504040204" pitchFamily="34" charset="0"/>
                <a:ea typeface="Times New Roman" panose="02020603050405020304" pitchFamily="18" charset="0"/>
              </a:rPr>
              <a:t>Overgeneralizing:</a:t>
            </a:r>
            <a:r>
              <a:rPr lang="en-US" sz="1800" dirty="0">
                <a:effectLst/>
                <a:latin typeface="Tahoma" panose="020B0604030504040204" pitchFamily="34" charset="0"/>
                <a:ea typeface="Times New Roman" panose="02020603050405020304" pitchFamily="18" charset="0"/>
              </a:rPr>
              <a:t> Linda is lonely and often spends most of her time at home. Her friends sometimes ask her to come out for dinner and meet new people. Linda feels that that is it useless to try to meet people. No one really could like her. People are all mean and superficial anyway.</a:t>
            </a:r>
            <a:endParaRPr lang="en-US" b="1" dirty="0"/>
          </a:p>
        </p:txBody>
      </p:sp>
      <p:pic>
        <p:nvPicPr>
          <p:cNvPr id="7" name="Picture 6">
            <a:extLst>
              <a:ext uri="{FF2B5EF4-FFF2-40B4-BE49-F238E27FC236}">
                <a16:creationId xmlns:a16="http://schemas.microsoft.com/office/drawing/2014/main" id="{45128AD6-6B96-46F3-9A0F-2EA6F2D1D193}"/>
              </a:ext>
            </a:extLst>
          </p:cNvPr>
          <p:cNvPicPr>
            <a:picLocks noChangeAspect="1"/>
          </p:cNvPicPr>
          <p:nvPr/>
        </p:nvPicPr>
        <p:blipFill rotWithShape="1">
          <a:blip r:embed="rId3"/>
          <a:srcRect l="33730" t="28719" r="50328" b="55423"/>
          <a:stretch/>
        </p:blipFill>
        <p:spPr>
          <a:xfrm>
            <a:off x="609600" y="3363763"/>
            <a:ext cx="3340363" cy="1692533"/>
          </a:xfrm>
          <a:prstGeom prst="roundRect">
            <a:avLst/>
          </a:prstGeom>
        </p:spPr>
      </p:pic>
      <p:sp>
        <p:nvSpPr>
          <p:cNvPr id="8" name="TextBox 7">
            <a:extLst>
              <a:ext uri="{FF2B5EF4-FFF2-40B4-BE49-F238E27FC236}">
                <a16:creationId xmlns:a16="http://schemas.microsoft.com/office/drawing/2014/main" id="{1291DBA8-45B0-41E1-89D9-63EC61D28255}"/>
              </a:ext>
            </a:extLst>
          </p:cNvPr>
          <p:cNvSpPr txBox="1"/>
          <p:nvPr/>
        </p:nvSpPr>
        <p:spPr>
          <a:xfrm>
            <a:off x="4018600" y="3372778"/>
            <a:ext cx="6711823" cy="1477328"/>
          </a:xfrm>
          <a:prstGeom prst="rect">
            <a:avLst/>
          </a:prstGeom>
          <a:noFill/>
        </p:spPr>
        <p:txBody>
          <a:bodyPr wrap="square" rtlCol="0">
            <a:spAutoFit/>
          </a:bodyPr>
          <a:lstStyle/>
          <a:p>
            <a:r>
              <a:rPr lang="en-US" b="1" dirty="0">
                <a:latin typeface="Tahoma" panose="020B0604030504040204" pitchFamily="34" charset="0"/>
                <a:ea typeface="Tahoma" panose="020B0604030504040204" pitchFamily="34" charset="0"/>
                <a:cs typeface="Tahoma" panose="020B0604030504040204" pitchFamily="34" charset="0"/>
              </a:rPr>
              <a:t>Mental Filter:  </a:t>
            </a:r>
            <a:r>
              <a:rPr lang="en-US" sz="1800" dirty="0">
                <a:effectLst/>
                <a:latin typeface="Tahoma" panose="020B0604030504040204" pitchFamily="34" charset="0"/>
                <a:ea typeface="Tahoma" panose="020B0604030504040204" pitchFamily="34" charset="0"/>
                <a:cs typeface="Tahoma" panose="020B0604030504040204" pitchFamily="34" charset="0"/>
              </a:rPr>
              <a:t>Mary is having a bad day. As she drives home, a kind gentleman waves her to go ahead of him as she merges into traffic. Later in her trip, another driver cuts her off. She grumbles to herself that there are nothing but rude and insensitive people in her city.</a:t>
            </a:r>
            <a:endParaRPr lang="en-US" b="1" dirty="0">
              <a:latin typeface="Tahoma" panose="020B0604030504040204" pitchFamily="34" charset="0"/>
              <a:ea typeface="Tahoma" panose="020B0604030504040204" pitchFamily="34" charset="0"/>
              <a:cs typeface="Tahoma" panose="020B0604030504040204" pitchFamily="34" charset="0"/>
            </a:endParaRPr>
          </a:p>
        </p:txBody>
      </p:sp>
      <p:pic>
        <p:nvPicPr>
          <p:cNvPr id="9" name="Picture 8">
            <a:extLst>
              <a:ext uri="{FF2B5EF4-FFF2-40B4-BE49-F238E27FC236}">
                <a16:creationId xmlns:a16="http://schemas.microsoft.com/office/drawing/2014/main" id="{91531EA4-7560-4DC6-8FCB-68B878AA8467}"/>
              </a:ext>
            </a:extLst>
          </p:cNvPr>
          <p:cNvPicPr>
            <a:picLocks noChangeAspect="1"/>
          </p:cNvPicPr>
          <p:nvPr/>
        </p:nvPicPr>
        <p:blipFill rotWithShape="1">
          <a:blip r:embed="rId3"/>
          <a:srcRect l="50401" t="28751" r="33657" b="55391"/>
          <a:stretch/>
        </p:blipFill>
        <p:spPr>
          <a:xfrm>
            <a:off x="609600" y="5070568"/>
            <a:ext cx="3340363" cy="1692533"/>
          </a:xfrm>
          <a:prstGeom prst="roundRect">
            <a:avLst/>
          </a:prstGeom>
        </p:spPr>
      </p:pic>
      <p:sp>
        <p:nvSpPr>
          <p:cNvPr id="10" name="TextBox 9">
            <a:extLst>
              <a:ext uri="{FF2B5EF4-FFF2-40B4-BE49-F238E27FC236}">
                <a16:creationId xmlns:a16="http://schemas.microsoft.com/office/drawing/2014/main" id="{6B0E9C54-F58F-4685-A6DE-4B0B957CF708}"/>
              </a:ext>
            </a:extLst>
          </p:cNvPr>
          <p:cNvSpPr txBox="1"/>
          <p:nvPr/>
        </p:nvSpPr>
        <p:spPr>
          <a:xfrm>
            <a:off x="4018600" y="5088543"/>
            <a:ext cx="6711823" cy="1477328"/>
          </a:xfrm>
          <a:prstGeom prst="rect">
            <a:avLst/>
          </a:prstGeom>
          <a:noFill/>
        </p:spPr>
        <p:txBody>
          <a:bodyPr wrap="square" rtlCol="0">
            <a:spAutoFit/>
          </a:bodyPr>
          <a:lstStyle/>
          <a:p>
            <a:r>
              <a:rPr lang="en-US" b="1" dirty="0">
                <a:latin typeface="Tahoma" panose="020B0604030504040204" pitchFamily="34" charset="0"/>
                <a:ea typeface="Tahoma" panose="020B0604030504040204" pitchFamily="34" charset="0"/>
                <a:cs typeface="Tahoma" panose="020B0604030504040204" pitchFamily="34" charset="0"/>
              </a:rPr>
              <a:t>Disqualifying the Positive: </a:t>
            </a:r>
            <a:r>
              <a:rPr lang="en-US" sz="1800" dirty="0">
                <a:effectLst/>
                <a:latin typeface="Tahoma" panose="020B0604030504040204" pitchFamily="34" charset="0"/>
                <a:ea typeface="Tahoma" panose="020B0604030504040204" pitchFamily="34" charset="0"/>
                <a:cs typeface="Tahoma" panose="020B0604030504040204" pitchFamily="34" charset="0"/>
              </a:rPr>
              <a:t>Rhonda just had her portrait made. Her friend tells her how beautiful she looks. Rhonda brushes aside the compliment by saying that the photographer must have touched up the picture. She never looks that good in real life, she thinks. </a:t>
            </a:r>
            <a:endParaRPr lang="en-US"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8375818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down)">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8485"/>
          </a:xfrm>
        </p:spPr>
        <p:txBody>
          <a:bodyPr/>
          <a:lstStyle/>
          <a:p>
            <a:r>
              <a:rPr lang="en-US" dirty="0"/>
              <a:t>Even More? </a:t>
            </a:r>
            <a:r>
              <a:rPr lang="en-US" dirty="0" err="1"/>
              <a:t>F’Real</a:t>
            </a:r>
            <a:r>
              <a:rPr lang="en-US" dirty="0"/>
              <a:t>?</a:t>
            </a: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sp>
        <p:nvSpPr>
          <p:cNvPr id="42" name="Content Placeholder 2">
            <a:extLst>
              <a:ext uri="{FF2B5EF4-FFF2-40B4-BE49-F238E27FC236}">
                <a16:creationId xmlns:a16="http://schemas.microsoft.com/office/drawing/2014/main" id="{8DBC2C14-7A58-4078-B9C6-44C633120E04}"/>
              </a:ext>
            </a:extLst>
          </p:cNvPr>
          <p:cNvSpPr>
            <a:spLocks noGrp="1"/>
          </p:cNvSpPr>
          <p:nvPr>
            <p:ph idx="1"/>
          </p:nvPr>
        </p:nvSpPr>
        <p:spPr>
          <a:xfrm>
            <a:off x="609600" y="1600200"/>
            <a:ext cx="10972800" cy="4525963"/>
          </a:xfrm>
        </p:spPr>
        <p:txBody>
          <a:bodyPr/>
          <a:lstStyle/>
          <a:p>
            <a:pPr marL="457200" lvl="1" indent="0">
              <a:buNone/>
            </a:pPr>
            <a:endParaRPr lang="en-US" dirty="0"/>
          </a:p>
          <a:p>
            <a:pPr marL="57150" indent="0">
              <a:buNone/>
            </a:pPr>
            <a:endParaRPr lang="en-US" dirty="0"/>
          </a:p>
        </p:txBody>
      </p:sp>
      <p:pic>
        <p:nvPicPr>
          <p:cNvPr id="4" name="Picture 3">
            <a:extLst>
              <a:ext uri="{FF2B5EF4-FFF2-40B4-BE49-F238E27FC236}">
                <a16:creationId xmlns:a16="http://schemas.microsoft.com/office/drawing/2014/main" id="{F72CF804-D5BC-481C-903B-C68925F562F1}"/>
              </a:ext>
            </a:extLst>
          </p:cNvPr>
          <p:cNvPicPr>
            <a:picLocks noChangeAspect="1"/>
          </p:cNvPicPr>
          <p:nvPr/>
        </p:nvPicPr>
        <p:blipFill rotWithShape="1">
          <a:blip r:embed="rId3"/>
          <a:srcRect l="33730" t="44776" r="50328" b="39366"/>
          <a:stretch/>
        </p:blipFill>
        <p:spPr>
          <a:xfrm>
            <a:off x="609600" y="1642851"/>
            <a:ext cx="3340363" cy="1692533"/>
          </a:xfrm>
          <a:prstGeom prst="roundRect">
            <a:avLst/>
          </a:prstGeom>
        </p:spPr>
      </p:pic>
      <p:sp>
        <p:nvSpPr>
          <p:cNvPr id="6" name="TextBox 5">
            <a:extLst>
              <a:ext uri="{FF2B5EF4-FFF2-40B4-BE49-F238E27FC236}">
                <a16:creationId xmlns:a16="http://schemas.microsoft.com/office/drawing/2014/main" id="{7B7420C8-B935-43D7-B8E7-F3980B838B4F}"/>
              </a:ext>
            </a:extLst>
          </p:cNvPr>
          <p:cNvSpPr txBox="1"/>
          <p:nvPr/>
        </p:nvSpPr>
        <p:spPr>
          <a:xfrm>
            <a:off x="4018600" y="1660831"/>
            <a:ext cx="6711823" cy="1477328"/>
          </a:xfrm>
          <a:prstGeom prst="rect">
            <a:avLst/>
          </a:prstGeom>
          <a:noFill/>
        </p:spPr>
        <p:txBody>
          <a:bodyPr wrap="square" rtlCol="0">
            <a:spAutoFit/>
          </a:bodyPr>
          <a:lstStyle/>
          <a:p>
            <a:r>
              <a:rPr lang="en-US" sz="1800" b="1" dirty="0">
                <a:effectLst/>
                <a:latin typeface="Tahoma" panose="020B0604030504040204" pitchFamily="34" charset="0"/>
                <a:ea typeface="Times New Roman" panose="02020603050405020304" pitchFamily="18" charset="0"/>
              </a:rPr>
              <a:t>Jumping to Conclusions: </a:t>
            </a:r>
            <a:r>
              <a:rPr lang="en-US" sz="1800" dirty="0">
                <a:effectLst/>
                <a:latin typeface="Tahoma" panose="020B0604030504040204" pitchFamily="34" charset="0"/>
                <a:ea typeface="Times New Roman" panose="02020603050405020304" pitchFamily="18" charset="0"/>
              </a:rPr>
              <a:t>Chuck is waiting for his date at a restaurant. She's now 20 minutes late. Chuck laments to himself that he must have done something wrong and now she has stood him up. Meanwhile, across town, his date is stuck in traffic. </a:t>
            </a:r>
            <a:endParaRPr lang="en-US" b="1" dirty="0"/>
          </a:p>
        </p:txBody>
      </p:sp>
      <p:pic>
        <p:nvPicPr>
          <p:cNvPr id="7" name="Picture 6">
            <a:extLst>
              <a:ext uri="{FF2B5EF4-FFF2-40B4-BE49-F238E27FC236}">
                <a16:creationId xmlns:a16="http://schemas.microsoft.com/office/drawing/2014/main" id="{45128AD6-6B96-46F3-9A0F-2EA6F2D1D193}"/>
              </a:ext>
            </a:extLst>
          </p:cNvPr>
          <p:cNvPicPr>
            <a:picLocks noChangeAspect="1"/>
          </p:cNvPicPr>
          <p:nvPr/>
        </p:nvPicPr>
        <p:blipFill rotWithShape="1">
          <a:blip r:embed="rId3"/>
          <a:srcRect l="50400" t="44569" r="33658" b="39573"/>
          <a:stretch/>
        </p:blipFill>
        <p:spPr>
          <a:xfrm>
            <a:off x="609600" y="3348523"/>
            <a:ext cx="3340363" cy="1692533"/>
          </a:xfrm>
          <a:prstGeom prst="roundRect">
            <a:avLst/>
          </a:prstGeom>
        </p:spPr>
      </p:pic>
      <p:sp>
        <p:nvSpPr>
          <p:cNvPr id="8" name="TextBox 7">
            <a:extLst>
              <a:ext uri="{FF2B5EF4-FFF2-40B4-BE49-F238E27FC236}">
                <a16:creationId xmlns:a16="http://schemas.microsoft.com/office/drawing/2014/main" id="{1291DBA8-45B0-41E1-89D9-63EC61D28255}"/>
              </a:ext>
            </a:extLst>
          </p:cNvPr>
          <p:cNvSpPr txBox="1"/>
          <p:nvPr/>
        </p:nvSpPr>
        <p:spPr>
          <a:xfrm>
            <a:off x="4018599" y="3360147"/>
            <a:ext cx="6711823" cy="1663532"/>
          </a:xfrm>
          <a:prstGeom prst="rect">
            <a:avLst/>
          </a:prstGeom>
          <a:noFill/>
        </p:spPr>
        <p:txBody>
          <a:bodyPr wrap="square" rtlCol="0">
            <a:spAutoFit/>
          </a:bodyPr>
          <a:lstStyle/>
          <a:p>
            <a:pPr marR="0" lvl="0">
              <a:lnSpc>
                <a:spcPct val="115000"/>
              </a:lnSpc>
              <a:spcBef>
                <a:spcPts val="0"/>
              </a:spcBef>
              <a:spcAft>
                <a:spcPts val="1000"/>
              </a:spcAft>
              <a:buSzPts val="1000"/>
              <a:tabLst>
                <a:tab pos="457200" algn="l"/>
              </a:tabLst>
            </a:pPr>
            <a:r>
              <a:rPr lang="en-US" b="1" i="1" dirty="0">
                <a:effectLst/>
                <a:latin typeface="Tahoma" panose="020B0604030504040204" pitchFamily="34" charset="0"/>
                <a:ea typeface="Times New Roman" panose="02020603050405020304" pitchFamily="18" charset="0"/>
                <a:cs typeface="Times New Roman" panose="02020603050405020304" pitchFamily="18" charset="0"/>
              </a:rPr>
              <a:t>Magnification and Minimization</a:t>
            </a:r>
            <a:r>
              <a:rPr lang="en-US" i="1" dirty="0">
                <a:effectLst/>
                <a:latin typeface="Tahoma" panose="020B0604030504040204" pitchFamily="34" charset="0"/>
                <a:ea typeface="Times New Roman" panose="02020603050405020304" pitchFamily="18" charset="0"/>
                <a:cs typeface="Times New Roman" panose="02020603050405020304" pitchFamily="18" charset="0"/>
              </a:rPr>
              <a:t>: </a:t>
            </a:r>
            <a:r>
              <a:rPr lang="en-US" dirty="0">
                <a:effectLst/>
                <a:latin typeface="Tahoma" panose="020B0604030504040204" pitchFamily="34" charset="0"/>
                <a:ea typeface="Times New Roman" panose="02020603050405020304" pitchFamily="18" charset="0"/>
                <a:cs typeface="Times New Roman" panose="02020603050405020304" pitchFamily="18" charset="0"/>
              </a:rPr>
              <a:t>Scott is playing football. He bungles a play that he's been practicing for weeks. He later scores the winning touchdown. His teammates compliment him. He tells them he should have played better; the touchdown was just dumb luck.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Picture 8">
            <a:extLst>
              <a:ext uri="{FF2B5EF4-FFF2-40B4-BE49-F238E27FC236}">
                <a16:creationId xmlns:a16="http://schemas.microsoft.com/office/drawing/2014/main" id="{91531EA4-7560-4DC6-8FCB-68B878AA8467}"/>
              </a:ext>
            </a:extLst>
          </p:cNvPr>
          <p:cNvPicPr>
            <a:picLocks noChangeAspect="1"/>
          </p:cNvPicPr>
          <p:nvPr/>
        </p:nvPicPr>
        <p:blipFill rotWithShape="1">
          <a:blip r:embed="rId3"/>
          <a:srcRect l="33418" t="60664" r="50640" b="23478"/>
          <a:stretch/>
        </p:blipFill>
        <p:spPr>
          <a:xfrm>
            <a:off x="609600" y="5070568"/>
            <a:ext cx="3340363" cy="1692533"/>
          </a:xfrm>
          <a:prstGeom prst="roundRect">
            <a:avLst/>
          </a:prstGeom>
        </p:spPr>
      </p:pic>
      <p:sp>
        <p:nvSpPr>
          <p:cNvPr id="10" name="TextBox 9">
            <a:extLst>
              <a:ext uri="{FF2B5EF4-FFF2-40B4-BE49-F238E27FC236}">
                <a16:creationId xmlns:a16="http://schemas.microsoft.com/office/drawing/2014/main" id="{6B0E9C54-F58F-4685-A6DE-4B0B957CF708}"/>
              </a:ext>
            </a:extLst>
          </p:cNvPr>
          <p:cNvSpPr txBox="1"/>
          <p:nvPr/>
        </p:nvSpPr>
        <p:spPr>
          <a:xfrm>
            <a:off x="4018599" y="5122589"/>
            <a:ext cx="6711823" cy="923330"/>
          </a:xfrm>
          <a:prstGeom prst="rect">
            <a:avLst/>
          </a:prstGeom>
          <a:noFill/>
        </p:spPr>
        <p:txBody>
          <a:bodyPr wrap="square" rtlCol="0">
            <a:spAutoFit/>
          </a:bodyPr>
          <a:lstStyle/>
          <a:p>
            <a:r>
              <a:rPr lang="en-US" sz="1800" b="1" i="1" dirty="0">
                <a:effectLst/>
                <a:latin typeface="Tahoma" panose="020B0604030504040204" pitchFamily="34" charset="0"/>
                <a:ea typeface="Times New Roman" panose="02020603050405020304" pitchFamily="18" charset="0"/>
                <a:cs typeface="Times New Roman" panose="02020603050405020304" pitchFamily="18" charset="0"/>
              </a:rPr>
              <a:t>Emotional Reasoning</a:t>
            </a:r>
            <a:r>
              <a:rPr lang="en-US" sz="1800" i="1" dirty="0">
                <a:effectLst/>
                <a:latin typeface="Tahoma" panose="020B0604030504040204" pitchFamily="34" charset="0"/>
                <a:ea typeface="Times New Roman" panose="02020603050405020304" pitchFamily="18" charset="0"/>
                <a:cs typeface="Times New Roman" panose="02020603050405020304" pitchFamily="18" charset="0"/>
              </a:rPr>
              <a:t>: </a:t>
            </a:r>
            <a:r>
              <a:rPr lang="en-US" sz="1800" dirty="0">
                <a:effectLst/>
                <a:latin typeface="Tahoma" panose="020B0604030504040204" pitchFamily="34" charset="0"/>
                <a:ea typeface="Times New Roman" panose="02020603050405020304" pitchFamily="18" charset="0"/>
                <a:cs typeface="Times New Roman" panose="02020603050405020304" pitchFamily="18" charset="0"/>
              </a:rPr>
              <a:t>Laura looks around her untidy house and feels overwhelmed by the prospect of cleaning. She feels that it's hopeless to even try to clean.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713939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down)">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8485"/>
          </a:xfrm>
        </p:spPr>
        <p:txBody>
          <a:bodyPr/>
          <a:lstStyle/>
          <a:p>
            <a:r>
              <a:rPr lang="en-US" dirty="0"/>
              <a:t>Seriously?</a:t>
            </a: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sp>
        <p:nvSpPr>
          <p:cNvPr id="42" name="Content Placeholder 2">
            <a:extLst>
              <a:ext uri="{FF2B5EF4-FFF2-40B4-BE49-F238E27FC236}">
                <a16:creationId xmlns:a16="http://schemas.microsoft.com/office/drawing/2014/main" id="{8DBC2C14-7A58-4078-B9C6-44C633120E04}"/>
              </a:ext>
            </a:extLst>
          </p:cNvPr>
          <p:cNvSpPr>
            <a:spLocks noGrp="1"/>
          </p:cNvSpPr>
          <p:nvPr>
            <p:ph idx="1"/>
          </p:nvPr>
        </p:nvSpPr>
        <p:spPr>
          <a:xfrm>
            <a:off x="609600" y="1600200"/>
            <a:ext cx="10972800" cy="4525963"/>
          </a:xfrm>
        </p:spPr>
        <p:txBody>
          <a:bodyPr/>
          <a:lstStyle/>
          <a:p>
            <a:pPr marL="457200" lvl="1" indent="0">
              <a:buNone/>
            </a:pPr>
            <a:endParaRPr lang="en-US" dirty="0"/>
          </a:p>
          <a:p>
            <a:pPr marL="57150" indent="0">
              <a:buNone/>
            </a:pPr>
            <a:endParaRPr lang="en-US" dirty="0"/>
          </a:p>
        </p:txBody>
      </p:sp>
      <p:pic>
        <p:nvPicPr>
          <p:cNvPr id="4" name="Picture 3">
            <a:extLst>
              <a:ext uri="{FF2B5EF4-FFF2-40B4-BE49-F238E27FC236}">
                <a16:creationId xmlns:a16="http://schemas.microsoft.com/office/drawing/2014/main" id="{F72CF804-D5BC-481C-903B-C68925F562F1}"/>
              </a:ext>
            </a:extLst>
          </p:cNvPr>
          <p:cNvPicPr>
            <a:picLocks noChangeAspect="1"/>
          </p:cNvPicPr>
          <p:nvPr/>
        </p:nvPicPr>
        <p:blipFill rotWithShape="1">
          <a:blip r:embed="rId3"/>
          <a:srcRect l="50328" t="60679" r="33730" b="23463"/>
          <a:stretch/>
        </p:blipFill>
        <p:spPr>
          <a:xfrm>
            <a:off x="609600" y="1642851"/>
            <a:ext cx="3340363" cy="1692533"/>
          </a:xfrm>
          <a:prstGeom prst="roundRect">
            <a:avLst/>
          </a:prstGeom>
        </p:spPr>
      </p:pic>
      <p:sp>
        <p:nvSpPr>
          <p:cNvPr id="6" name="TextBox 5">
            <a:extLst>
              <a:ext uri="{FF2B5EF4-FFF2-40B4-BE49-F238E27FC236}">
                <a16:creationId xmlns:a16="http://schemas.microsoft.com/office/drawing/2014/main" id="{7B7420C8-B935-43D7-B8E7-F3980B838B4F}"/>
              </a:ext>
            </a:extLst>
          </p:cNvPr>
          <p:cNvSpPr txBox="1"/>
          <p:nvPr/>
        </p:nvSpPr>
        <p:spPr>
          <a:xfrm>
            <a:off x="4018600" y="1651866"/>
            <a:ext cx="6711823" cy="1477328"/>
          </a:xfrm>
          <a:prstGeom prst="rect">
            <a:avLst/>
          </a:prstGeom>
          <a:noFill/>
        </p:spPr>
        <p:txBody>
          <a:bodyPr wrap="square" rtlCol="0">
            <a:spAutoFit/>
          </a:bodyPr>
          <a:lstStyle/>
          <a:p>
            <a:r>
              <a:rPr lang="en-US" sz="1800" b="1" i="1" dirty="0">
                <a:effectLst/>
                <a:latin typeface="Tahoma" panose="020B0604030504040204" pitchFamily="34" charset="0"/>
                <a:ea typeface="Times New Roman" panose="02020603050405020304" pitchFamily="18" charset="0"/>
                <a:cs typeface="Times New Roman" panose="02020603050405020304" pitchFamily="18" charset="0"/>
              </a:rPr>
              <a:t>Should Statements</a:t>
            </a:r>
            <a:r>
              <a:rPr lang="en-US" sz="1800" i="1" dirty="0">
                <a:effectLst/>
                <a:latin typeface="Tahoma" panose="020B0604030504040204" pitchFamily="34" charset="0"/>
                <a:ea typeface="Times New Roman" panose="02020603050405020304" pitchFamily="18" charset="0"/>
                <a:cs typeface="Times New Roman" panose="02020603050405020304" pitchFamily="18" charset="0"/>
              </a:rPr>
              <a:t>: </a:t>
            </a:r>
            <a:r>
              <a:rPr lang="en-US" sz="1800" dirty="0">
                <a:effectLst/>
                <a:latin typeface="Tahoma" panose="020B0604030504040204" pitchFamily="34" charset="0"/>
                <a:ea typeface="Times New Roman" panose="02020603050405020304" pitchFamily="18" charset="0"/>
                <a:cs typeface="Times New Roman" panose="02020603050405020304" pitchFamily="18" charset="0"/>
              </a:rPr>
              <a:t>David is sitting in his doctor's waiting room. His doctor is running late. David sits stewing, thinking, "With how much I'm paying him, he should be on time. He ought to have more consideration." He ends up feeling bitter and resentful.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45128AD6-6B96-46F3-9A0F-2EA6F2D1D193}"/>
              </a:ext>
            </a:extLst>
          </p:cNvPr>
          <p:cNvPicPr>
            <a:picLocks noChangeAspect="1"/>
          </p:cNvPicPr>
          <p:nvPr/>
        </p:nvPicPr>
        <p:blipFill rotWithShape="1">
          <a:blip r:embed="rId3"/>
          <a:srcRect l="33730" t="76659" r="50328" b="7483"/>
          <a:stretch/>
        </p:blipFill>
        <p:spPr>
          <a:xfrm>
            <a:off x="609600" y="3348523"/>
            <a:ext cx="3340363" cy="1692533"/>
          </a:xfrm>
          <a:prstGeom prst="roundRect">
            <a:avLst/>
          </a:prstGeom>
        </p:spPr>
      </p:pic>
      <p:sp>
        <p:nvSpPr>
          <p:cNvPr id="8" name="TextBox 7">
            <a:extLst>
              <a:ext uri="{FF2B5EF4-FFF2-40B4-BE49-F238E27FC236}">
                <a16:creationId xmlns:a16="http://schemas.microsoft.com/office/drawing/2014/main" id="{1291DBA8-45B0-41E1-89D9-63EC61D28255}"/>
              </a:ext>
            </a:extLst>
          </p:cNvPr>
          <p:cNvSpPr txBox="1"/>
          <p:nvPr/>
        </p:nvSpPr>
        <p:spPr>
          <a:xfrm>
            <a:off x="4018599" y="3399451"/>
            <a:ext cx="6711823" cy="707886"/>
          </a:xfrm>
          <a:prstGeom prst="rect">
            <a:avLst/>
          </a:prstGeom>
          <a:noFill/>
        </p:spPr>
        <p:txBody>
          <a:bodyPr wrap="square" rtlCol="0">
            <a:spAutoFit/>
          </a:bodyPr>
          <a:lstStyle/>
          <a:p>
            <a:pPr marR="0" lvl="0">
              <a:lnSpc>
                <a:spcPct val="115000"/>
              </a:lnSpc>
              <a:spcBef>
                <a:spcPts val="0"/>
              </a:spcBef>
              <a:spcAft>
                <a:spcPts val="1000"/>
              </a:spcAft>
              <a:buSzPts val="1000"/>
              <a:tabLst>
                <a:tab pos="457200" algn="l"/>
              </a:tabLst>
            </a:pPr>
            <a:r>
              <a:rPr lang="en-US" sz="1800" b="1" i="1" dirty="0">
                <a:effectLst/>
                <a:latin typeface="Tahoma" panose="020B0604030504040204" pitchFamily="34" charset="0"/>
                <a:ea typeface="Times New Roman" panose="02020603050405020304" pitchFamily="18" charset="0"/>
              </a:rPr>
              <a:t>Labeling and Mislabeling</a:t>
            </a:r>
            <a:r>
              <a:rPr lang="en-US" sz="1800" i="1" dirty="0">
                <a:effectLst/>
                <a:latin typeface="Tahoma" panose="020B0604030504040204" pitchFamily="34" charset="0"/>
                <a:ea typeface="Times New Roman" panose="02020603050405020304" pitchFamily="18" charset="0"/>
              </a:rPr>
              <a:t>: </a:t>
            </a:r>
            <a:r>
              <a:rPr lang="en-US" sz="1800" dirty="0">
                <a:effectLst/>
                <a:latin typeface="Tahoma" panose="020B0604030504040204" pitchFamily="34" charset="0"/>
                <a:ea typeface="Times New Roman" panose="02020603050405020304" pitchFamily="18" charset="0"/>
              </a:rPr>
              <a:t>Donna just cheated on her diet. </a:t>
            </a:r>
            <a:r>
              <a:rPr lang="en-US" sz="1800" i="1" dirty="0">
                <a:effectLst/>
                <a:latin typeface="Tahoma" panose="020B0604030504040204" pitchFamily="34" charset="0"/>
                <a:ea typeface="Times New Roman" panose="02020603050405020304" pitchFamily="18" charset="0"/>
              </a:rPr>
              <a:t>I'm a fat, lazy pig</a:t>
            </a:r>
            <a:r>
              <a:rPr lang="en-US" sz="1800" dirty="0">
                <a:effectLst/>
                <a:latin typeface="Tahoma" panose="020B0604030504040204" pitchFamily="34" charset="0"/>
                <a:ea typeface="Times New Roman" panose="02020603050405020304" pitchFamily="18" charset="0"/>
              </a:rPr>
              <a:t>, she thinks.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Picture 8">
            <a:extLst>
              <a:ext uri="{FF2B5EF4-FFF2-40B4-BE49-F238E27FC236}">
                <a16:creationId xmlns:a16="http://schemas.microsoft.com/office/drawing/2014/main" id="{91531EA4-7560-4DC6-8FCB-68B878AA8467}"/>
              </a:ext>
            </a:extLst>
          </p:cNvPr>
          <p:cNvPicPr>
            <a:picLocks noChangeAspect="1"/>
          </p:cNvPicPr>
          <p:nvPr/>
        </p:nvPicPr>
        <p:blipFill rotWithShape="1">
          <a:blip r:embed="rId3"/>
          <a:srcRect l="50251" t="76722" r="33807" b="7420"/>
          <a:stretch/>
        </p:blipFill>
        <p:spPr>
          <a:xfrm>
            <a:off x="609600" y="5070568"/>
            <a:ext cx="3340363" cy="1692533"/>
          </a:xfrm>
          <a:prstGeom prst="roundRect">
            <a:avLst/>
          </a:prstGeom>
        </p:spPr>
      </p:pic>
      <p:sp>
        <p:nvSpPr>
          <p:cNvPr id="10" name="TextBox 9">
            <a:extLst>
              <a:ext uri="{FF2B5EF4-FFF2-40B4-BE49-F238E27FC236}">
                <a16:creationId xmlns:a16="http://schemas.microsoft.com/office/drawing/2014/main" id="{6B0E9C54-F58F-4685-A6DE-4B0B957CF708}"/>
              </a:ext>
            </a:extLst>
          </p:cNvPr>
          <p:cNvSpPr txBox="1"/>
          <p:nvPr/>
        </p:nvSpPr>
        <p:spPr>
          <a:xfrm>
            <a:off x="4018599" y="5100171"/>
            <a:ext cx="6711823" cy="1026435"/>
          </a:xfrm>
          <a:prstGeom prst="rect">
            <a:avLst/>
          </a:prstGeom>
          <a:noFill/>
        </p:spPr>
        <p:txBody>
          <a:bodyPr wrap="square" rtlCol="0">
            <a:spAutoFit/>
          </a:bodyPr>
          <a:lstStyle/>
          <a:p>
            <a:pPr marR="0" lvl="0">
              <a:lnSpc>
                <a:spcPct val="115000"/>
              </a:lnSpc>
              <a:spcBef>
                <a:spcPts val="0"/>
              </a:spcBef>
              <a:spcAft>
                <a:spcPts val="1000"/>
              </a:spcAft>
              <a:buSzPts val="1000"/>
              <a:tabLst>
                <a:tab pos="457200" algn="l"/>
              </a:tabLst>
            </a:pPr>
            <a:r>
              <a:rPr lang="en-US" sz="1800" b="1" i="1" dirty="0">
                <a:effectLst/>
                <a:latin typeface="Tahoma" panose="020B0604030504040204" pitchFamily="34" charset="0"/>
                <a:ea typeface="Times New Roman" panose="02020603050405020304" pitchFamily="18" charset="0"/>
                <a:cs typeface="Times New Roman" panose="02020603050405020304" pitchFamily="18" charset="0"/>
              </a:rPr>
              <a:t>Personalization</a:t>
            </a:r>
            <a:r>
              <a:rPr lang="en-US" sz="1800" i="1" dirty="0">
                <a:effectLst/>
                <a:latin typeface="Tahoma" panose="020B0604030504040204" pitchFamily="34" charset="0"/>
                <a:ea typeface="Times New Roman" panose="02020603050405020304" pitchFamily="18" charset="0"/>
                <a:cs typeface="Times New Roman" panose="02020603050405020304" pitchFamily="18" charset="0"/>
              </a:rPr>
              <a:t>: </a:t>
            </a:r>
            <a:r>
              <a:rPr lang="en-US" sz="1800" dirty="0">
                <a:effectLst/>
                <a:latin typeface="Tahoma" panose="020B0604030504040204" pitchFamily="34" charset="0"/>
                <a:ea typeface="Times New Roman" panose="02020603050405020304" pitchFamily="18" charset="0"/>
                <a:cs typeface="Times New Roman" panose="02020603050405020304" pitchFamily="18" charset="0"/>
              </a:rPr>
              <a:t>Jean's son is doing poorly in school. She feels that she must be a bad mother. She feels that it's all her fault that he isn't studying.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798315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down)">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926E7-DDAB-45DF-8DCB-D9E61F9110E3}"/>
              </a:ext>
            </a:extLst>
          </p:cNvPr>
          <p:cNvSpPr>
            <a:spLocks noGrp="1"/>
          </p:cNvSpPr>
          <p:nvPr>
            <p:ph type="title"/>
          </p:nvPr>
        </p:nvSpPr>
        <p:spPr>
          <a:xfrm>
            <a:off x="609600" y="0"/>
            <a:ext cx="10972800" cy="1198485"/>
          </a:xfrm>
        </p:spPr>
        <p:txBody>
          <a:bodyPr/>
          <a:lstStyle/>
          <a:p>
            <a:r>
              <a:rPr lang="en-US" dirty="0"/>
              <a:t>Questions???</a:t>
            </a:r>
          </a:p>
        </p:txBody>
      </p:sp>
      <p:pic>
        <p:nvPicPr>
          <p:cNvPr id="4" name="Picture 3">
            <a:extLst>
              <a:ext uri="{FF2B5EF4-FFF2-40B4-BE49-F238E27FC236}">
                <a16:creationId xmlns:a16="http://schemas.microsoft.com/office/drawing/2014/main" id="{04D6A0A2-2E99-4387-8F71-C16A378C385E}"/>
              </a:ext>
            </a:extLst>
          </p:cNvPr>
          <p:cNvPicPr>
            <a:picLocks noChangeAspect="1"/>
          </p:cNvPicPr>
          <p:nvPr/>
        </p:nvPicPr>
        <p:blipFill>
          <a:blip r:embed="rId2"/>
          <a:stretch>
            <a:fillRect/>
          </a:stretch>
        </p:blipFill>
        <p:spPr>
          <a:xfrm>
            <a:off x="115554" y="94899"/>
            <a:ext cx="1125367" cy="1103586"/>
          </a:xfrm>
          <a:prstGeom prst="rect">
            <a:avLst/>
          </a:prstGeom>
        </p:spPr>
      </p:pic>
      <p:sp>
        <p:nvSpPr>
          <p:cNvPr id="8" name="Content Placeholder 7">
            <a:extLst>
              <a:ext uri="{FF2B5EF4-FFF2-40B4-BE49-F238E27FC236}">
                <a16:creationId xmlns:a16="http://schemas.microsoft.com/office/drawing/2014/main" id="{6B2836D3-83FE-4B27-A9B2-D83E10313846}"/>
              </a:ext>
            </a:extLst>
          </p:cNvPr>
          <p:cNvSpPr>
            <a:spLocks noGrp="1"/>
          </p:cNvSpPr>
          <p:nvPr>
            <p:ph idx="1"/>
          </p:nvPr>
        </p:nvSpPr>
        <p:spPr/>
        <p:txBody>
          <a:bodyPr>
            <a:normAutofit/>
          </a:bodyPr>
          <a:lstStyle/>
          <a:p>
            <a:r>
              <a:rPr lang="en-US" sz="2600" dirty="0">
                <a:latin typeface="Tahoma" panose="020B0604030504040204" pitchFamily="34" charset="0"/>
                <a:ea typeface="Tahoma" panose="020B0604030504040204" pitchFamily="34" charset="0"/>
                <a:cs typeface="Tahoma" panose="020B0604030504040204" pitchFamily="34" charset="0"/>
              </a:rPr>
              <a:t>What doesn’t make Sense yet?</a:t>
            </a:r>
          </a:p>
          <a:p>
            <a:endParaRPr lang="en-US" sz="2600" dirty="0">
              <a:latin typeface="Tahoma" panose="020B0604030504040204" pitchFamily="34" charset="0"/>
              <a:ea typeface="Tahoma" panose="020B0604030504040204" pitchFamily="34" charset="0"/>
              <a:cs typeface="Tahoma" panose="020B0604030504040204" pitchFamily="34" charset="0"/>
            </a:endParaRPr>
          </a:p>
          <a:p>
            <a:r>
              <a:rPr lang="en-US" sz="2600" dirty="0">
                <a:latin typeface="Tahoma" panose="020B0604030504040204" pitchFamily="34" charset="0"/>
                <a:ea typeface="Tahoma" panose="020B0604030504040204" pitchFamily="34" charset="0"/>
                <a:cs typeface="Tahoma" panose="020B0604030504040204" pitchFamily="34" charset="0"/>
              </a:rPr>
              <a:t>Do you feel as though you have an understanding of the steps to increasing “Self Esteem”? Why or Why Not?</a:t>
            </a:r>
          </a:p>
          <a:p>
            <a:endParaRPr lang="en-US" sz="2600" dirty="0">
              <a:latin typeface="Tahoma" panose="020B0604030504040204" pitchFamily="34" charset="0"/>
              <a:ea typeface="Tahoma" panose="020B0604030504040204" pitchFamily="34" charset="0"/>
              <a:cs typeface="Tahoma" panose="020B0604030504040204" pitchFamily="34" charset="0"/>
            </a:endParaRPr>
          </a:p>
          <a:p>
            <a:r>
              <a:rPr lang="en-US" sz="2600" dirty="0">
                <a:latin typeface="Tahoma" panose="020B0604030504040204" pitchFamily="34" charset="0"/>
                <a:ea typeface="Tahoma" panose="020B0604030504040204" pitchFamily="34" charset="0"/>
                <a:cs typeface="Tahoma" panose="020B0604030504040204" pitchFamily="34" charset="0"/>
              </a:rPr>
              <a:t>What would your first step in increasing your self esteem need to be?</a:t>
            </a:r>
          </a:p>
        </p:txBody>
      </p:sp>
    </p:spTree>
    <p:extLst>
      <p:ext uri="{BB962C8B-B14F-4D97-AF65-F5344CB8AC3E}">
        <p14:creationId xmlns:p14="http://schemas.microsoft.com/office/powerpoint/2010/main" val="174419199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926E7-DDAB-45DF-8DCB-D9E61F9110E3}"/>
              </a:ext>
            </a:extLst>
          </p:cNvPr>
          <p:cNvSpPr>
            <a:spLocks noGrp="1"/>
          </p:cNvSpPr>
          <p:nvPr>
            <p:ph type="title"/>
          </p:nvPr>
        </p:nvSpPr>
        <p:spPr/>
        <p:txBody>
          <a:bodyPr/>
          <a:lstStyle/>
          <a:p>
            <a:r>
              <a:rPr lang="en-US" dirty="0"/>
              <a:t>Next Week?</a:t>
            </a:r>
          </a:p>
        </p:txBody>
      </p:sp>
      <p:pic>
        <p:nvPicPr>
          <p:cNvPr id="4" name="Picture 3">
            <a:extLst>
              <a:ext uri="{FF2B5EF4-FFF2-40B4-BE49-F238E27FC236}">
                <a16:creationId xmlns:a16="http://schemas.microsoft.com/office/drawing/2014/main" id="{04D6A0A2-2E99-4387-8F71-C16A378C385E}"/>
              </a:ext>
            </a:extLst>
          </p:cNvPr>
          <p:cNvPicPr>
            <a:picLocks noChangeAspect="1"/>
          </p:cNvPicPr>
          <p:nvPr/>
        </p:nvPicPr>
        <p:blipFill>
          <a:blip r:embed="rId2"/>
          <a:stretch>
            <a:fillRect/>
          </a:stretch>
        </p:blipFill>
        <p:spPr>
          <a:xfrm>
            <a:off x="115554" y="94899"/>
            <a:ext cx="1125367" cy="1103586"/>
          </a:xfrm>
          <a:prstGeom prst="rect">
            <a:avLst/>
          </a:prstGeom>
        </p:spPr>
      </p:pic>
      <p:sp>
        <p:nvSpPr>
          <p:cNvPr id="8" name="Content Placeholder 7">
            <a:extLst>
              <a:ext uri="{FF2B5EF4-FFF2-40B4-BE49-F238E27FC236}">
                <a16:creationId xmlns:a16="http://schemas.microsoft.com/office/drawing/2014/main" id="{6B2836D3-83FE-4B27-A9B2-D83E10313846}"/>
              </a:ext>
            </a:extLst>
          </p:cNvPr>
          <p:cNvSpPr>
            <a:spLocks noGrp="1"/>
          </p:cNvSpPr>
          <p:nvPr>
            <p:ph idx="1"/>
          </p:nvPr>
        </p:nvSpPr>
        <p:spPr>
          <a:xfrm>
            <a:off x="609600" y="1600200"/>
            <a:ext cx="10972800" cy="4525963"/>
          </a:xfrm>
        </p:spPr>
        <p:txBody>
          <a:bodyPr>
            <a:normAutofit/>
          </a:bodyPr>
          <a:lstStyle/>
          <a:p>
            <a:r>
              <a:rPr lang="en-US" sz="3200" dirty="0">
                <a:latin typeface="Tahoma" panose="020B0604030504040204" pitchFamily="34" charset="0"/>
                <a:ea typeface="Tahoma" panose="020B0604030504040204" pitchFamily="34" charset="0"/>
                <a:cs typeface="Tahoma" panose="020B0604030504040204" pitchFamily="34" charset="0"/>
              </a:rPr>
              <a:t>Next time: </a:t>
            </a:r>
          </a:p>
          <a:p>
            <a:pPr lvl="1"/>
            <a:r>
              <a:rPr lang="en-US" sz="2400" dirty="0">
                <a:latin typeface="Tahoma" panose="020B0604030504040204" pitchFamily="34" charset="0"/>
                <a:ea typeface="Tahoma" panose="020B0604030504040204" pitchFamily="34" charset="0"/>
                <a:cs typeface="Tahoma" panose="020B0604030504040204" pitchFamily="34" charset="0"/>
              </a:rPr>
              <a:t>CoDependency</a:t>
            </a:r>
          </a:p>
          <a:p>
            <a:pPr lvl="1"/>
            <a:endParaRPr lang="en-US" sz="12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2774959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mpany background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solidFill>
          <a:schemeClr val="tx2"/>
        </a:solidFill>
        <a:ln>
          <a:solidFill>
            <a:schemeClr val="tx2"/>
          </a:solid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ompany meeting presentation.potx" id="{77F2D8A2-507B-4878-B2FF-8D528D9C7FD9}" vid="{1CC704D5-A0BA-4179-BDE4-EF17843D99B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Company meeting presentation</Template>
  <TotalTime>29519</TotalTime>
  <Words>709</Words>
  <Application>Microsoft Office PowerPoint</Application>
  <PresentationFormat>Widescreen</PresentationFormat>
  <Paragraphs>67</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Century Gothic</vt:lpstr>
      <vt:lpstr>Courier New</vt:lpstr>
      <vt:lpstr>Palatino Linotype</vt:lpstr>
      <vt:lpstr>Tahoma</vt:lpstr>
      <vt:lpstr>Trebuchet MS</vt:lpstr>
      <vt:lpstr>Company background presentation</vt:lpstr>
      <vt:lpstr>#Self-Esteem Week #3</vt:lpstr>
      <vt:lpstr>Where we’re going today…</vt:lpstr>
      <vt:lpstr>So…I know it all now, right?!</vt:lpstr>
      <vt:lpstr>Anything else?</vt:lpstr>
      <vt:lpstr>More? Yes, Please. </vt:lpstr>
      <vt:lpstr>Even More? F’Real?</vt:lpstr>
      <vt:lpstr>Seriously?</vt:lpstr>
      <vt:lpstr>Questions???</vt:lpstr>
      <vt:lpstr>Next Week?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#Codependency  (Self Love Deficit Disorder): Week 2</dc:title>
  <dc:creator>Mchael Noll</dc:creator>
  <cp:lastModifiedBy>Mchael Noll</cp:lastModifiedBy>
  <cp:revision>16</cp:revision>
  <dcterms:created xsi:type="dcterms:W3CDTF">2021-11-16T04:49:44Z</dcterms:created>
  <dcterms:modified xsi:type="dcterms:W3CDTF">2023-03-28T21:40:33Z</dcterms:modified>
</cp:coreProperties>
</file>